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3" r:id="rId6"/>
    <p:sldId id="260" r:id="rId7"/>
    <p:sldId id="258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5071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329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54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31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163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61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01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877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405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87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26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35A6C-B57A-4060-98BC-64CD4EAC5AD4}" type="datetimeFigureOut">
              <a:rPr lang="en-GB" smtClean="0"/>
              <a:t>11/02/2018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31218-CEF2-4FA4-807D-1B5B7BAC3E6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7579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r.tzanelli@leeds.ac.uk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necescity.com/services/item/390-ultime-r&#233;alit&#233;/390-ultime-r&#233;alit&#233;.html?tmpl=component&amp;print=1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988560"/>
            <a:ext cx="9144000" cy="1310640"/>
          </a:xfrm>
        </p:spPr>
        <p:txBody>
          <a:bodyPr>
            <a:normAutofit fontScale="92500" lnSpcReduction="20000"/>
          </a:bodyPr>
          <a:lstStyle/>
          <a:p>
            <a:r>
              <a:rPr lang="en-GB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Dark leisure: on gendered and racialized atmospheres of terror in contemporary capitalism</a:t>
            </a:r>
          </a:p>
          <a:p>
            <a:r>
              <a:rPr lang="en-GB" sz="2000" dirty="0" smtClean="0">
                <a:latin typeface="Candara" panose="020E0502030303020204" pitchFamily="34" charset="0"/>
              </a:rPr>
              <a:t>Rodanthi </a:t>
            </a:r>
            <a:r>
              <a:rPr lang="en-GB" sz="2000" dirty="0" err="1" smtClean="0">
                <a:latin typeface="Candara" panose="020E0502030303020204" pitchFamily="34" charset="0"/>
              </a:rPr>
              <a:t>Tzanelli</a:t>
            </a:r>
            <a:r>
              <a:rPr lang="en-GB" sz="2000" dirty="0" smtClean="0">
                <a:latin typeface="Candara" panose="020E0502030303020204" pitchFamily="34" charset="0"/>
              </a:rPr>
              <a:t> (</a:t>
            </a:r>
            <a:r>
              <a:rPr lang="en-GB" sz="2000" dirty="0" smtClean="0">
                <a:latin typeface="Candara" panose="020E0502030303020204" pitchFamily="34" charset="0"/>
                <a:hlinkClick r:id="rId2"/>
              </a:rPr>
              <a:t>r.tzanelli@leeds.ac.uk</a:t>
            </a:r>
            <a:r>
              <a:rPr lang="en-GB" sz="2000" dirty="0" smtClean="0">
                <a:latin typeface="Candara" panose="020E0502030303020204" pitchFamily="34" charset="0"/>
              </a:rPr>
              <a:t>), </a:t>
            </a:r>
          </a:p>
          <a:p>
            <a:r>
              <a:rPr lang="en-GB" sz="2000" dirty="0" err="1" smtClean="0">
                <a:latin typeface="Candara" panose="020E0502030303020204" pitchFamily="34" charset="0"/>
              </a:rPr>
              <a:t>Ce.Mo.Re</a:t>
            </a:r>
            <a:r>
              <a:rPr lang="en-GB" sz="2000" dirty="0" smtClean="0">
                <a:latin typeface="Candara" panose="020E0502030303020204" pitchFamily="34" charset="0"/>
              </a:rPr>
              <a:t>. Presentation, 15 February 2018</a:t>
            </a:r>
            <a:endParaRPr lang="en-GB" sz="2000" dirty="0">
              <a:latin typeface="Candara" panose="020E0502030303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6440" y="71120"/>
            <a:ext cx="8199120" cy="47548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42294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K</a:t>
            </a:r>
            <a:r>
              <a:rPr lang="en-GB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idnapping packages: What are they and who buys them?</a:t>
            </a:r>
            <a:endParaRPr lang="en-GB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b="1" u="sng" dirty="0" smtClean="0">
                <a:solidFill>
                  <a:srgbClr val="FF0000"/>
                </a:solidFill>
                <a:latin typeface="Candara" panose="020E0502030303020204" pitchFamily="34" charset="0"/>
              </a:rPr>
              <a:t>8 open </a:t>
            </a:r>
            <a:r>
              <a:rPr lang="en-GB" b="1" u="sng" dirty="0">
                <a:solidFill>
                  <a:srgbClr val="FF0000"/>
                </a:solidFill>
                <a:latin typeface="Candara" panose="020E0502030303020204" pitchFamily="34" charset="0"/>
              </a:rPr>
              <a:t>access business websites, 2</a:t>
            </a:r>
            <a:r>
              <a:rPr lang="en-GB" b="1" u="sng" dirty="0" smtClean="0">
                <a:solidFill>
                  <a:srgbClr val="FF0000"/>
                </a:solidFill>
                <a:latin typeface="Candara" panose="020E0502030303020204" pitchFamily="34" charset="0"/>
              </a:rPr>
              <a:t> </a:t>
            </a:r>
            <a:r>
              <a:rPr lang="en-GB" b="1" u="sng" dirty="0">
                <a:solidFill>
                  <a:srgbClr val="FF0000"/>
                </a:solidFill>
                <a:latin typeface="Candara" panose="020E0502030303020204" pitchFamily="34" charset="0"/>
              </a:rPr>
              <a:t>of which are specifically designed for stag parties 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Provided by independent Western-minded companies, mostly based territorially in the US, the UK and Europe. Most operate online to advertise their ‘products’ with detailed discursive presentation, photographs of kidnapped victims/customers or abductors in action, as well as advertising videos.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Product: consumers pay a few hundred pounds or dollars, to be abducted, detained, and subjected to various forms of physical, psychological and emotional abuse, including: privation of food, water, light and warmth; being roped,  handcuffed, chained or gagged; and being “tortured” by way of techniques such as waterboarding, the administration of electric shocks, slapping or whipping. 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Such experiences may last anything from a few hours to days or weeks and are forms of 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edgework</a:t>
            </a:r>
            <a:r>
              <a:rPr lang="en-GB" dirty="0" smtClean="0">
                <a:latin typeface="Candara" panose="020E0502030303020204" pitchFamily="34" charset="0"/>
              </a:rPr>
              <a:t>: </a:t>
            </a:r>
            <a:r>
              <a:rPr lang="en-GB" b="1" i="1" dirty="0" smtClean="0">
                <a:solidFill>
                  <a:srgbClr val="002060"/>
                </a:solidFill>
                <a:latin typeface="Candara" panose="020E0502030303020204" pitchFamily="34" charset="0"/>
              </a:rPr>
              <a:t>voluntary engagement in risk-taking practices in and through which participants seek to both experience the excitement and “adrenalin rush” of dangerous situations, and to reclaim their sense of agency over a risky lifeworld through the exercise of survival skills and feats of physical and psychological endurance</a:t>
            </a:r>
            <a:r>
              <a:rPr lang="en-GB" dirty="0" smtClean="0">
                <a:latin typeface="Candara" panose="020E0502030303020204" pitchFamily="34" charset="0"/>
              </a:rPr>
              <a:t> (</a:t>
            </a:r>
            <a:r>
              <a:rPr lang="en-GB" dirty="0" err="1" smtClean="0">
                <a:latin typeface="Candara" panose="020E0502030303020204" pitchFamily="34" charset="0"/>
              </a:rPr>
              <a:t>Lyng</a:t>
            </a:r>
            <a:r>
              <a:rPr lang="en-GB" dirty="0" smtClean="0">
                <a:latin typeface="Candara" panose="020E0502030303020204" pitchFamily="34" charset="0"/>
              </a:rPr>
              <a:t> 1990).</a:t>
            </a:r>
            <a:endParaRPr lang="en-GB" dirty="0">
              <a:latin typeface="Candara" panose="020E0502030303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49285" y="1825625"/>
            <a:ext cx="4227430" cy="4351338"/>
          </a:xfrm>
        </p:spPr>
      </p:pic>
    </p:spTree>
    <p:extLst>
      <p:ext uri="{BB962C8B-B14F-4D97-AF65-F5344CB8AC3E}">
        <p14:creationId xmlns:p14="http://schemas.microsoft.com/office/powerpoint/2010/main" val="218191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Critical mobility (hypo)thesis: capitalising on atmospheres</a:t>
            </a:r>
            <a:endParaRPr lang="en-GB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Theoretical premise: </a:t>
            </a:r>
            <a:r>
              <a:rPr lang="en-GB" dirty="0">
                <a:latin typeface="Candara" panose="020E0502030303020204" pitchFamily="34" charset="0"/>
              </a:rPr>
              <a:t>a</a:t>
            </a:r>
            <a:r>
              <a:rPr lang="en-GB" dirty="0" smtClean="0">
                <a:latin typeface="Candara" panose="020E0502030303020204" pitchFamily="34" charset="0"/>
              </a:rPr>
              <a:t>esthetic capitalism stages </a:t>
            </a:r>
            <a:r>
              <a:rPr lang="en-GB" dirty="0">
                <a:latin typeface="Candara" panose="020E0502030303020204" pitchFamily="34" charset="0"/>
              </a:rPr>
              <a:t>desires as </a:t>
            </a:r>
            <a:r>
              <a:rPr lang="en-GB" dirty="0" smtClean="0">
                <a:latin typeface="Candara" panose="020E0502030303020204" pitchFamily="34" charset="0"/>
              </a:rPr>
              <a:t>needs elevating atmospheres into ‘values’ 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Desire to be kidnapped a </a:t>
            </a:r>
            <a:r>
              <a:rPr lang="en-GB" b="1" u="sng" dirty="0" smtClean="0">
                <a:solidFill>
                  <a:srgbClr val="FF0000"/>
                </a:solidFill>
                <a:latin typeface="Candara" panose="020E0502030303020204" pitchFamily="34" charset="0"/>
              </a:rPr>
              <a:t>form of dark mobility addressing a problem</a:t>
            </a:r>
            <a:r>
              <a:rPr lang="en-GB" dirty="0" smtClean="0">
                <a:latin typeface="Candara" panose="020E0502030303020204" pitchFamily="34" charset="0"/>
              </a:rPr>
              <a:t>: self-betterment as an objective, a ‘sport’ that hones cognitive, corporeal and emotional skills to master inhospitable environments  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‘Atmospheres’ </a:t>
            </a:r>
            <a:r>
              <a:rPr lang="en-GB" dirty="0" smtClean="0">
                <a:solidFill>
                  <a:srgbClr val="C00000"/>
                </a:solidFill>
                <a:latin typeface="Candara" panose="020E0502030303020204" pitchFamily="34" charset="0"/>
              </a:rPr>
              <a:t>1. as subjective experience of environment</a:t>
            </a:r>
            <a:r>
              <a:rPr lang="en-GB" dirty="0" smtClean="0">
                <a:latin typeface="Candara" panose="020E0502030303020204" pitchFamily="34" charset="0"/>
              </a:rPr>
              <a:t>s in which kidnappings take place and which involve the material world round us (</a:t>
            </a:r>
            <a:r>
              <a:rPr lang="en-GB" dirty="0" err="1" smtClean="0">
                <a:latin typeface="Candara" panose="020E0502030303020204" pitchFamily="34" charset="0"/>
              </a:rPr>
              <a:t>Bőhme</a:t>
            </a:r>
            <a:r>
              <a:rPr lang="en-GB" dirty="0" smtClean="0">
                <a:latin typeface="Candara" panose="020E0502030303020204" pitchFamily="34" charset="0"/>
              </a:rPr>
              <a:t> 2006)  </a:t>
            </a:r>
            <a:r>
              <a:rPr lang="en-GB" dirty="0" smtClean="0">
                <a:solidFill>
                  <a:srgbClr val="C00000"/>
                </a:solidFill>
                <a:latin typeface="Candara" panose="020E0502030303020204" pitchFamily="34" charset="0"/>
              </a:rPr>
              <a:t>2. as affects that events in them induce for the subject</a:t>
            </a:r>
            <a:r>
              <a:rPr lang="en-GB" dirty="0" smtClean="0">
                <a:latin typeface="Candara" panose="020E0502030303020204" pitchFamily="34" charset="0"/>
              </a:rPr>
              <a:t>, thus communicating with emotions we find in organised (in)hospitable social situations (</a:t>
            </a:r>
            <a:r>
              <a:rPr lang="en-GB" dirty="0" err="1" smtClean="0">
                <a:latin typeface="Candara" panose="020E0502030303020204" pitchFamily="34" charset="0"/>
              </a:rPr>
              <a:t>Dufrenne</a:t>
            </a:r>
            <a:r>
              <a:rPr lang="en-GB" dirty="0" smtClean="0">
                <a:latin typeface="Candara" panose="020E0502030303020204" pitchFamily="34" charset="0"/>
              </a:rPr>
              <a:t> 1973, 1987; </a:t>
            </a:r>
            <a:r>
              <a:rPr lang="en-GB" dirty="0" smtClean="0">
                <a:latin typeface="Candara" panose="020E0502030303020204" pitchFamily="34" charset="0"/>
              </a:rPr>
              <a:t>Thrift 2008; Ahmed </a:t>
            </a:r>
            <a:r>
              <a:rPr lang="en-GB" dirty="0" smtClean="0">
                <a:latin typeface="Candara" panose="020E0502030303020204" pitchFamily="34" charset="0"/>
              </a:rPr>
              <a:t>2014)</a:t>
            </a:r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0" y="5056632"/>
            <a:ext cx="5187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Adam </a:t>
            </a:r>
            <a:r>
              <a:rPr lang="en-GB" dirty="0"/>
              <a:t>Thick aka Mr. </a:t>
            </a:r>
            <a:r>
              <a:rPr lang="en-GB" dirty="0" err="1"/>
              <a:t>Scrillion</a:t>
            </a:r>
            <a:r>
              <a:rPr lang="en-GB" dirty="0"/>
              <a:t>, head of 'Extreme Kidnapping' will arrange for the client to be abducted and experience a simulation of </a:t>
            </a:r>
            <a:r>
              <a:rPr lang="en-GB" dirty="0" smtClean="0"/>
              <a:t>kidnapping</a:t>
            </a:r>
            <a:endParaRPr lang="en-GB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4848" y="1246632"/>
            <a:ext cx="3810000" cy="3810000"/>
          </a:xfrm>
        </p:spPr>
      </p:pic>
    </p:spTree>
    <p:extLst>
      <p:ext uri="{BB962C8B-B14F-4D97-AF65-F5344CB8AC3E}">
        <p14:creationId xmlns:p14="http://schemas.microsoft.com/office/powerpoint/2010/main" val="63645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Designing the product: atmospheric work</a:t>
            </a:r>
            <a:endParaRPr lang="en-GB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Atmospheres </a:t>
            </a:r>
            <a:r>
              <a:rPr lang="en-GB" dirty="0" smtClean="0">
                <a:latin typeface="Candara" panose="020E0502030303020204" pitchFamily="34" charset="0"/>
              </a:rPr>
              <a:t>sustain an </a:t>
            </a:r>
            <a:r>
              <a:rPr lang="en-GB" dirty="0" smtClean="0">
                <a:latin typeface="Candara" panose="020E0502030303020204" pitchFamily="34" charset="0"/>
              </a:rPr>
              <a:t>‘ecological aesthetics’ </a:t>
            </a:r>
            <a:r>
              <a:rPr lang="en-GB" dirty="0" smtClean="0">
                <a:latin typeface="Candara" panose="020E0502030303020204" pitchFamily="34" charset="0"/>
              </a:rPr>
              <a:t>with three components:</a:t>
            </a:r>
          </a:p>
          <a:p>
            <a:pPr marL="514350" indent="-514350">
              <a:buFont typeface="+mj-lt"/>
              <a:buAutoNum type="arabicPeriod"/>
            </a:pPr>
            <a:r>
              <a:rPr lang="en-GB" i="1" dirty="0" smtClean="0">
                <a:latin typeface="Candara" panose="020E0502030303020204" pitchFamily="34" charset="0"/>
              </a:rPr>
              <a:t>Scriptural basis</a:t>
            </a:r>
            <a:r>
              <a:rPr lang="en-GB" dirty="0" smtClean="0">
                <a:latin typeface="Candara" panose="020E0502030303020204" pitchFamily="34" charset="0"/>
              </a:rPr>
              <a:t>: texts/scripts written by the </a:t>
            </a:r>
            <a:r>
              <a:rPr lang="en-GB" dirty="0" smtClean="0">
                <a:latin typeface="Candara" panose="020E0502030303020204" pitchFamily="34" charset="0"/>
              </a:rPr>
              <a:t>‘victim/client</a:t>
            </a:r>
            <a:r>
              <a:rPr lang="en-GB" dirty="0" smtClean="0">
                <a:latin typeface="Candara" panose="020E0502030303020204" pitchFamily="34" charset="0"/>
              </a:rPr>
              <a:t>’</a:t>
            </a:r>
            <a:r>
              <a:rPr lang="en-GB" dirty="0" smtClean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or professionals, but also new and older media to sell, record and enhance the experience. A contract seals the agreement (</a:t>
            </a:r>
            <a:r>
              <a:rPr lang="en-GB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mostly to cover health/safety regulations</a:t>
            </a:r>
            <a:r>
              <a:rPr lang="en-GB" dirty="0" smtClean="0">
                <a:latin typeface="Candara" panose="020E0502030303020204" pitchFamily="34" charset="0"/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GB" i="1" dirty="0" smtClean="0">
                <a:latin typeface="Candara" panose="020E0502030303020204" pitchFamily="34" charset="0"/>
              </a:rPr>
              <a:t>Architectonics of terror</a:t>
            </a:r>
            <a:r>
              <a:rPr lang="en-GB" dirty="0" smtClean="0">
                <a:latin typeface="Candara" panose="020E0502030303020204" pitchFamily="34" charset="0"/>
              </a:rPr>
              <a:t>: </a:t>
            </a:r>
            <a:r>
              <a:rPr lang="en-GB" dirty="0" err="1" smtClean="0">
                <a:latin typeface="Candara" panose="020E0502030303020204" pitchFamily="34" charset="0"/>
              </a:rPr>
              <a:t>spatialisation</a:t>
            </a:r>
            <a:r>
              <a:rPr lang="en-GB" dirty="0" smtClean="0">
                <a:latin typeface="Candara" panose="020E0502030303020204" pitchFamily="34" charset="0"/>
              </a:rPr>
              <a:t> of the horrific experience, which has to take place in appropriately </a:t>
            </a:r>
            <a:r>
              <a:rPr lang="en-GB" dirty="0" smtClean="0">
                <a:latin typeface="Candara" panose="020E0502030303020204" pitchFamily="34" charset="0"/>
              </a:rPr>
              <a:t>‘</a:t>
            </a:r>
            <a:r>
              <a:rPr lang="en-GB" dirty="0" smtClean="0">
                <a:latin typeface="Candara" panose="020E0502030303020204" pitchFamily="34" charset="0"/>
              </a:rPr>
              <a:t>scary’ </a:t>
            </a:r>
            <a:r>
              <a:rPr lang="en-GB" dirty="0" smtClean="0">
                <a:latin typeface="Candara" panose="020E0502030303020204" pitchFamily="34" charset="0"/>
              </a:rPr>
              <a:t>sites, such as dark rooms, abandoned buildings, and interrogation chambers. </a:t>
            </a:r>
          </a:p>
          <a:p>
            <a:pPr marL="514350" indent="-514350">
              <a:buFont typeface="+mj-lt"/>
              <a:buAutoNum type="arabicPeriod"/>
            </a:pPr>
            <a:r>
              <a:rPr lang="en-GB" i="1" dirty="0" err="1" smtClean="0">
                <a:latin typeface="Candara" panose="020E0502030303020204" pitchFamily="34" charset="0"/>
              </a:rPr>
              <a:t>Kinesfield</a:t>
            </a:r>
            <a:r>
              <a:rPr lang="en-GB" dirty="0" smtClean="0">
                <a:latin typeface="Candara" panose="020E0502030303020204" pitchFamily="34" charset="0"/>
              </a:rPr>
              <a:t>: the first two contribute to inducing unprocessed, spontaneous affects in the kidnapped, such as fear, terror, or stress, which consolidate in </a:t>
            </a:r>
            <a:r>
              <a:rPr lang="en-GB" b="1" u="sng" dirty="0" smtClean="0">
                <a:solidFill>
                  <a:srgbClr val="FF0000"/>
                </a:solidFill>
                <a:latin typeface="Candara" panose="020E0502030303020204" pitchFamily="34" charset="0"/>
              </a:rPr>
              <a:t>historically-rich embodied performances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344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9432" y="246253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Scriptural and architectonic ‘adjustments’ to the experience (</a:t>
            </a:r>
            <a:r>
              <a:rPr lang="fr-FR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Ultime Réalité</a:t>
            </a: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)</a:t>
            </a:r>
            <a:endParaRPr lang="en-GB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26209"/>
            <a:ext cx="6416719" cy="4351338"/>
          </a:xfrm>
        </p:spPr>
      </p:pic>
      <p:sp>
        <p:nvSpPr>
          <p:cNvPr id="5" name="TextBox 4"/>
          <p:cNvSpPr txBox="1"/>
          <p:nvPr/>
        </p:nvSpPr>
        <p:spPr>
          <a:xfrm>
            <a:off x="7516368" y="2011680"/>
            <a:ext cx="416052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Ever wanted to know what it'd feel like to be abducted without warning and held captive against your will</a:t>
            </a:r>
            <a:r>
              <a:rPr lang="en-GB" sz="1600" dirty="0" smtClean="0">
                <a:latin typeface="Candara" panose="020E0502030303020204" pitchFamily="34" charset="0"/>
              </a:rPr>
              <a:t>? .... They'll throw </a:t>
            </a:r>
            <a:r>
              <a:rPr lang="en-GB" sz="1600" dirty="0">
                <a:latin typeface="Candara" panose="020E0502030303020204" pitchFamily="34" charset="0"/>
              </a:rPr>
              <a:t>in a bit of torture and psychological shock for added effect. This one-of-a-kind adventure travel experience allows you to </a:t>
            </a:r>
            <a:r>
              <a:rPr lang="en-GB" sz="1600" b="1" dirty="0">
                <a:solidFill>
                  <a:srgbClr val="FF0000"/>
                </a:solidFill>
                <a:latin typeface="Candara" panose="020E0502030303020204" pitchFamily="34" charset="0"/>
              </a:rPr>
              <a:t>create your own signature adrenaline-heavy scenario that is only limited by your imagination... and threshold for pain. </a:t>
            </a:r>
            <a:endParaRPr lang="en-GB" sz="1600" b="1" dirty="0" smtClean="0">
              <a:solidFill>
                <a:srgbClr val="FF0000"/>
              </a:solidFill>
              <a:latin typeface="Candara" panose="020E0502030303020204" pitchFamily="34" charset="0"/>
            </a:endParaRPr>
          </a:p>
          <a:p>
            <a:r>
              <a:rPr lang="en-GB" sz="1600" dirty="0">
                <a:latin typeface="Candara" panose="020E0502030303020204" pitchFamily="34" charset="0"/>
              </a:rPr>
              <a:t>Another of </a:t>
            </a:r>
            <a:r>
              <a:rPr lang="en-GB" sz="1600" dirty="0" smtClean="0">
                <a:latin typeface="Candara" panose="020E0502030303020204" pitchFamily="34" charset="0"/>
              </a:rPr>
              <a:t>UR’s law-skirting </a:t>
            </a:r>
            <a:r>
              <a:rPr lang="en-GB" sz="1600" dirty="0">
                <a:latin typeface="Candara" panose="020E0502030303020204" pitchFamily="34" charset="0"/>
              </a:rPr>
              <a:t>packages allows </a:t>
            </a:r>
            <a:r>
              <a:rPr lang="en-GB" sz="1600" dirty="0" smtClean="0">
                <a:latin typeface="Candara" panose="020E0502030303020204" pitchFamily="34" charset="0"/>
              </a:rPr>
              <a:t>you …  </a:t>
            </a:r>
            <a:r>
              <a:rPr lang="en-GB" sz="1600" dirty="0">
                <a:latin typeface="Candara" panose="020E0502030303020204" pitchFamily="34" charset="0"/>
              </a:rPr>
              <a:t>to hunt a person, or be hunted by them. Just keep in mind </a:t>
            </a:r>
            <a:r>
              <a:rPr lang="en-GB" sz="1600" b="1" dirty="0">
                <a:solidFill>
                  <a:srgbClr val="FF0000"/>
                </a:solidFill>
                <a:latin typeface="Candara" panose="020E0502030303020204" pitchFamily="34" charset="0"/>
              </a:rPr>
              <a:t>that you'll sign a liability waiver, making whatever they do to you for the next 4-6hrs totally legal. </a:t>
            </a:r>
          </a:p>
        </p:txBody>
      </p:sp>
    </p:spTree>
    <p:extLst>
      <p:ext uri="{BB962C8B-B14F-4D97-AF65-F5344CB8AC3E}">
        <p14:creationId xmlns:p14="http://schemas.microsoft.com/office/powerpoint/2010/main" val="35907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Of these three components, the </a:t>
            </a:r>
            <a:r>
              <a:rPr lang="en-GB" sz="3200" b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kinesfield</a:t>
            </a:r>
            <a:r>
              <a:rPr lang="en-GB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matters most:</a:t>
            </a:r>
            <a:br>
              <a:rPr lang="en-GB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GB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it encloses atmospheres of revolution (e.g. ethnic irredentism) perverted into individualised torture stories</a:t>
            </a:r>
            <a:endParaRPr lang="en-GB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Performances rest on histories of terror and racialized/gendered exclusion that have been commodified in late capitalist contexts, including occasions of ‘dark tourism’ to sites of terrorism and torture</a:t>
            </a:r>
          </a:p>
          <a:p>
            <a:r>
              <a:rPr lang="en-GB" dirty="0">
                <a:latin typeface="Candara" panose="020E0502030303020204" pitchFamily="34" charset="0"/>
              </a:rPr>
              <a:t>G</a:t>
            </a:r>
            <a:r>
              <a:rPr lang="en-GB" dirty="0" smtClean="0">
                <a:latin typeface="Candara" panose="020E0502030303020204" pitchFamily="34" charset="0"/>
              </a:rPr>
              <a:t>rowing interrelationship between torture and comfort as key feature of the United States’ project of “American Empire” via visual popular and journalistic cultural strategies of domesticating, trivialising, </a:t>
            </a:r>
            <a:r>
              <a:rPr lang="en-GB" dirty="0" err="1" smtClean="0">
                <a:latin typeface="Candara" panose="020E0502030303020204" pitchFamily="34" charset="0"/>
              </a:rPr>
              <a:t>kitschifying</a:t>
            </a:r>
            <a:r>
              <a:rPr lang="en-GB" dirty="0" smtClean="0">
                <a:latin typeface="Candara" panose="020E0502030303020204" pitchFamily="34" charset="0"/>
              </a:rPr>
              <a:t> and regarding torture with a degree of irony, thus deducting from the gaze the “duty of care for others” (</a:t>
            </a:r>
            <a:r>
              <a:rPr lang="en-GB" dirty="0" err="1" smtClean="0">
                <a:latin typeface="Candara" panose="020E0502030303020204" pitchFamily="34" charset="0"/>
              </a:rPr>
              <a:t>Sturken</a:t>
            </a:r>
            <a:r>
              <a:rPr lang="en-GB" dirty="0" smtClean="0">
                <a:latin typeface="Candara" panose="020E0502030303020204" pitchFamily="34" charset="0"/>
              </a:rPr>
              <a:t> 2011: 225). 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The race factor, conducive to </a:t>
            </a:r>
            <a:r>
              <a:rPr lang="en-GB" dirty="0" err="1" smtClean="0">
                <a:latin typeface="Candara" panose="020E0502030303020204" pitchFamily="34" charset="0"/>
              </a:rPr>
              <a:t>Islamophobic</a:t>
            </a:r>
            <a:r>
              <a:rPr lang="en-GB" dirty="0" smtClean="0">
                <a:latin typeface="Candara" panose="020E0502030303020204" pitchFamily="34" charset="0"/>
              </a:rPr>
              <a:t> and xenophobic discourse, survives in kidnapping design in promises to water-board and torture physically and emotionally, whereas images of militarised male gangs/kidnappers are featured in </a:t>
            </a:r>
            <a:r>
              <a:rPr lang="en-GB" b="1" dirty="0" smtClean="0">
                <a:latin typeface="Candara" panose="020E0502030303020204" pitchFamily="34" charset="0"/>
                <a:hlinkClick r:id="rId2"/>
              </a:rPr>
              <a:t>balaclavas as faceless threats </a:t>
            </a:r>
            <a:endParaRPr lang="en-GB" b="1" dirty="0">
              <a:latin typeface="Candara" panose="020E0502030303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08434"/>
            <a:ext cx="5181600" cy="2785719"/>
          </a:xfrm>
        </p:spPr>
      </p:pic>
    </p:spTree>
    <p:extLst>
      <p:ext uri="{BB962C8B-B14F-4D97-AF65-F5344CB8AC3E}">
        <p14:creationId xmlns:p14="http://schemas.microsoft.com/office/powerpoint/2010/main" val="3657096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An emerging aesthetic industry of terror</a:t>
            </a:r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?</a:t>
            </a:r>
            <a:b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</a:br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Jihad vs. </a:t>
            </a:r>
            <a:r>
              <a:rPr lang="en-GB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McWorld</a:t>
            </a:r>
            <a:r>
              <a:rPr lang="en-GB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 (Benjamin Barber</a:t>
            </a:r>
            <a:r>
              <a:rPr lang="en-GB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) and the feminisation of fear</a:t>
            </a:r>
            <a:endParaRPr lang="en-GB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A Manichean division of the world between American politico-economic domination (</a:t>
            </a:r>
            <a:r>
              <a:rPr lang="en-GB" dirty="0" err="1" smtClean="0">
                <a:latin typeface="Candara" panose="020E0502030303020204" pitchFamily="34" charset="0"/>
              </a:rPr>
              <a:t>MacWorld</a:t>
            </a:r>
            <a:r>
              <a:rPr lang="en-GB" dirty="0" smtClean="0">
                <a:latin typeface="Candara" panose="020E0502030303020204" pitchFamily="34" charset="0"/>
              </a:rPr>
              <a:t>) and terrorist reaction (Jihad) undermining </a:t>
            </a:r>
            <a:r>
              <a:rPr lang="en-GB" dirty="0">
                <a:latin typeface="Candara" panose="020E0502030303020204" pitchFamily="34" charset="0"/>
              </a:rPr>
              <a:t>democratic </a:t>
            </a:r>
            <a:r>
              <a:rPr lang="en-GB" dirty="0" smtClean="0">
                <a:latin typeface="Candara" panose="020E0502030303020204" pitchFamily="34" charset="0"/>
              </a:rPr>
              <a:t>institutions</a:t>
            </a:r>
          </a:p>
          <a:p>
            <a:r>
              <a:rPr lang="en-GB" dirty="0">
                <a:latin typeface="Candara" panose="020E0502030303020204" pitchFamily="34" charset="0"/>
              </a:rPr>
              <a:t>Jihad vs. </a:t>
            </a:r>
            <a:r>
              <a:rPr lang="en-GB" dirty="0" err="1">
                <a:latin typeface="Candara" panose="020E0502030303020204" pitchFamily="34" charset="0"/>
              </a:rPr>
              <a:t>McWorld</a:t>
            </a:r>
            <a:r>
              <a:rPr lang="en-GB" dirty="0">
                <a:latin typeface="Candara" panose="020E0502030303020204" pitchFamily="34" charset="0"/>
              </a:rPr>
              <a:t> not a clash of civilizations but ‘a dialectical expression of tensions built into a single global civilization as it emerges against a backdrop of traditional ethnic and religious divisions, many of which are actually created by </a:t>
            </a:r>
            <a:r>
              <a:rPr lang="en-GB" dirty="0" err="1">
                <a:latin typeface="Candara" panose="020E0502030303020204" pitchFamily="34" charset="0"/>
              </a:rPr>
              <a:t>McWorld</a:t>
            </a:r>
            <a:r>
              <a:rPr lang="en-GB" dirty="0">
                <a:latin typeface="Candara" panose="020E0502030303020204" pitchFamily="34" charset="0"/>
              </a:rPr>
              <a:t> and its infotainment industries and technological innovations’. </a:t>
            </a:r>
            <a:endParaRPr lang="en-GB" dirty="0" smtClean="0">
              <a:latin typeface="Candara" panose="020E0502030303020204" pitchFamily="34" charset="0"/>
            </a:endParaRPr>
          </a:p>
          <a:p>
            <a:r>
              <a:rPr lang="en-GB" dirty="0" smtClean="0">
                <a:latin typeface="Candara" panose="020E0502030303020204" pitchFamily="34" charset="0"/>
              </a:rPr>
              <a:t>Kidnapping packages merge the two opposites in an industry of pedagogical refinement endorsing individualism and insensitive development of self-identity (a sport)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Racial othering assists in project ‘self-identity’, although design denies its presence in advertising, save in occasional references in H&amp;S disclaimers</a:t>
            </a:r>
          </a:p>
          <a:p>
            <a:r>
              <a:rPr lang="en-GB" dirty="0">
                <a:latin typeface="Candara" panose="020E0502030303020204" pitchFamily="34" charset="0"/>
              </a:rPr>
              <a:t>Scriptural basis online involves the mobilisation of the feminine body and soul as twin objects of torture and </a:t>
            </a:r>
            <a:r>
              <a:rPr lang="en-GB" dirty="0" smtClean="0">
                <a:latin typeface="Candara" panose="020E0502030303020204" pitchFamily="34" charset="0"/>
              </a:rPr>
              <a:t>pleasure (</a:t>
            </a:r>
            <a:r>
              <a:rPr lang="en-GB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BDSM variation excluding female participation, or featuring female kidnappers, but never victims of torture</a:t>
            </a:r>
            <a:r>
              <a:rPr lang="en-GB" dirty="0" smtClean="0">
                <a:latin typeface="Candara" panose="020E0502030303020204" pitchFamily="34" charset="0"/>
              </a:rPr>
              <a:t>)</a:t>
            </a:r>
            <a:endParaRPr lang="en-GB" dirty="0">
              <a:latin typeface="Candara" panose="020E0502030303020204" pitchFamily="34" charset="0"/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5125" y="2515394"/>
            <a:ext cx="4095750" cy="2971800"/>
          </a:xfrm>
        </p:spPr>
      </p:pic>
    </p:spTree>
    <p:extLst>
      <p:ext uri="{BB962C8B-B14F-4D97-AF65-F5344CB8AC3E}">
        <p14:creationId xmlns:p14="http://schemas.microsoft.com/office/powerpoint/2010/main" val="378421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ndara" panose="020E0502030303020204" pitchFamily="34" charset="0"/>
              </a:rPr>
              <a:t>A masculine and militarised aesthetics of death and fear?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Candara" panose="020E0502030303020204" pitchFamily="34" charset="0"/>
              </a:rPr>
              <a:t>As an aesthetic industry kidnapping simulation business operates independently from counter-terrorist industries but cross-fertilises </a:t>
            </a:r>
            <a:r>
              <a:rPr lang="en-GB" dirty="0" smtClean="0">
                <a:latin typeface="Candara" panose="020E0502030303020204" pitchFamily="34" charset="0"/>
              </a:rPr>
              <a:t>by simulating</a:t>
            </a:r>
            <a:r>
              <a:rPr lang="en-GB" dirty="0" smtClean="0">
                <a:latin typeface="Candara" panose="020E0502030303020204" pitchFamily="34" charset="0"/>
              </a:rPr>
              <a:t> </a:t>
            </a:r>
            <a:r>
              <a:rPr lang="en-GB" dirty="0" smtClean="0">
                <a:latin typeface="Candara" panose="020E0502030303020204" pitchFamily="34" charset="0"/>
              </a:rPr>
              <a:t>‘mobile situations</a:t>
            </a:r>
            <a:r>
              <a:rPr lang="en-GB" dirty="0" smtClean="0">
                <a:latin typeface="Candara" panose="020E0502030303020204" pitchFamily="34" charset="0"/>
              </a:rPr>
              <a:t>’, by </a:t>
            </a:r>
            <a:r>
              <a:rPr lang="en-GB" dirty="0" smtClean="0">
                <a:latin typeface="Candara" panose="020E0502030303020204" pitchFamily="34" charset="0"/>
              </a:rPr>
              <a:t>staging perverted </a:t>
            </a:r>
            <a:r>
              <a:rPr lang="en-GB" dirty="0" err="1" smtClean="0">
                <a:latin typeface="Candara" panose="020E0502030303020204" pitchFamily="34" charset="0"/>
              </a:rPr>
              <a:t>mobilities</a:t>
            </a:r>
            <a:endParaRPr lang="en-GB" dirty="0" smtClean="0">
              <a:latin typeface="Candara" panose="020E0502030303020204" pitchFamily="34" charset="0"/>
            </a:endParaRPr>
          </a:p>
          <a:p>
            <a:r>
              <a:rPr lang="en-GB" dirty="0" smtClean="0">
                <a:latin typeface="Candara" panose="020E0502030303020204" pitchFamily="34" charset="0"/>
              </a:rPr>
              <a:t>As a result, the racialized, masculinised and militarised aesthetics is maintained intact in the promise to simulate ‘terror’ – like in a movie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Not only torture and terror are </a:t>
            </a:r>
            <a:r>
              <a:rPr lang="en-GB" dirty="0" err="1" smtClean="0">
                <a:latin typeface="Candara" panose="020E0502030303020204" pitchFamily="34" charset="0"/>
              </a:rPr>
              <a:t>kitschified</a:t>
            </a:r>
            <a:r>
              <a:rPr lang="en-GB" dirty="0" smtClean="0">
                <a:latin typeface="Candara" panose="020E0502030303020204" pitchFamily="34" charset="0"/>
              </a:rPr>
              <a:t> and de-</a:t>
            </a:r>
            <a:r>
              <a:rPr lang="en-GB" dirty="0" err="1" smtClean="0">
                <a:latin typeface="Candara" panose="020E0502030303020204" pitchFamily="34" charset="0"/>
              </a:rPr>
              <a:t>sensitivised</a:t>
            </a:r>
            <a:r>
              <a:rPr lang="en-GB" dirty="0" smtClean="0">
                <a:latin typeface="Candara" panose="020E0502030303020204" pitchFamily="34" charset="0"/>
              </a:rPr>
              <a:t> for customers, the ‘right’ to consume them becomes socially normalised</a:t>
            </a:r>
          </a:p>
          <a:p>
            <a:r>
              <a:rPr lang="en-GB" dirty="0" smtClean="0">
                <a:latin typeface="Candara" panose="020E0502030303020204" pitchFamily="34" charset="0"/>
              </a:rPr>
              <a:t>All in all, kidnapping simulations blend the aesthetics of terror with the poetics of individualism that drive the ideology of neoliberalism</a:t>
            </a:r>
            <a:r>
              <a:rPr lang="en-GB" dirty="0"/>
              <a:t> </a:t>
            </a:r>
            <a:r>
              <a:rPr lang="en-GB" dirty="0" smtClean="0"/>
              <a:t>– and they fuse Jihadist with market fundamentalism for entertainment purposes</a:t>
            </a:r>
          </a:p>
        </p:txBody>
      </p:sp>
    </p:spTree>
    <p:extLst>
      <p:ext uri="{BB962C8B-B14F-4D97-AF65-F5344CB8AC3E}">
        <p14:creationId xmlns:p14="http://schemas.microsoft.com/office/powerpoint/2010/main" val="354987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1050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Candara</vt:lpstr>
      <vt:lpstr>Office Theme</vt:lpstr>
      <vt:lpstr>PowerPoint Presentation</vt:lpstr>
      <vt:lpstr>Kidnapping packages: What are they and who buys them?</vt:lpstr>
      <vt:lpstr>Critical mobility (hypo)thesis: capitalising on atmospheres</vt:lpstr>
      <vt:lpstr>Designing the product: atmospheric work</vt:lpstr>
      <vt:lpstr>Scriptural and architectonic ‘adjustments’ to the experience (Ultime Réalité)</vt:lpstr>
      <vt:lpstr>Of these three components, the kinesfield matters most: it encloses atmospheres of revolution (e.g. ethnic irredentism) perverted into individualised torture stories</vt:lpstr>
      <vt:lpstr>An emerging aesthetic industry of terror? Jihad vs. McWorld (Benjamin Barber) and the feminisation of fear</vt:lpstr>
      <vt:lpstr>A masculine and militarised aesthetics of death and fear?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Rodanthi</dc:creator>
  <cp:lastModifiedBy>Rodanthi</cp:lastModifiedBy>
  <cp:revision>32</cp:revision>
  <dcterms:created xsi:type="dcterms:W3CDTF">2018-02-04T13:32:47Z</dcterms:created>
  <dcterms:modified xsi:type="dcterms:W3CDTF">2018-02-11T11:31:34Z</dcterms:modified>
</cp:coreProperties>
</file>