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112" d="100"/>
          <a:sy n="112" d="100"/>
        </p:scale>
        <p:origin x="5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E89E54F6-3763-455D-B879-EE547212DF03}" type="datetimeFigureOut">
              <a:rPr lang="en-AU" smtClean="0"/>
              <a:t>17/9/17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388302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89E54F6-3763-455D-B879-EE547212DF03}" type="datetimeFigureOut">
              <a:rPr lang="en-AU" smtClean="0"/>
              <a:t>17/9/17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1919900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89E54F6-3763-455D-B879-EE547212DF03}" type="datetimeFigureOut">
              <a:rPr lang="en-AU" smtClean="0"/>
              <a:t>17/9/17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421074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89E54F6-3763-455D-B879-EE547212DF03}" type="datetimeFigureOut">
              <a:rPr lang="en-AU" smtClean="0"/>
              <a:t>17/9/17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380034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9E54F6-3763-455D-B879-EE547212DF03}" type="datetimeFigureOut">
              <a:rPr lang="en-AU" smtClean="0"/>
              <a:t>17/9/17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3021067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E89E54F6-3763-455D-B879-EE547212DF03}" type="datetimeFigureOut">
              <a:rPr lang="en-AU" smtClean="0"/>
              <a:t>17/9/17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28367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E89E54F6-3763-455D-B879-EE547212DF03}" type="datetimeFigureOut">
              <a:rPr lang="en-AU" smtClean="0"/>
              <a:t>17/9/17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93575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E89E54F6-3763-455D-B879-EE547212DF03}" type="datetimeFigureOut">
              <a:rPr lang="en-AU" smtClean="0"/>
              <a:t>17/9/17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1601325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E54F6-3763-455D-B879-EE547212DF03}" type="datetimeFigureOut">
              <a:rPr lang="en-AU" smtClean="0"/>
              <a:t>17/9/17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133328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9E54F6-3763-455D-B879-EE547212DF03}" type="datetimeFigureOut">
              <a:rPr lang="en-AU" smtClean="0"/>
              <a:t>17/9/17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209630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9E54F6-3763-455D-B879-EE547212DF03}" type="datetimeFigureOut">
              <a:rPr lang="en-AU" smtClean="0"/>
              <a:t>17/9/17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8293124-6726-41E0-A1D1-087CBCC8212B}" type="slidenum">
              <a:rPr lang="en-AU" smtClean="0"/>
              <a:t>‹#›</a:t>
            </a:fld>
            <a:endParaRPr lang="en-AU"/>
          </a:p>
        </p:txBody>
      </p:sp>
    </p:spTree>
    <p:extLst>
      <p:ext uri="{BB962C8B-B14F-4D97-AF65-F5344CB8AC3E}">
        <p14:creationId xmlns:p14="http://schemas.microsoft.com/office/powerpoint/2010/main" val="35735907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E54F6-3763-455D-B879-EE547212DF03}" type="datetimeFigureOut">
              <a:rPr lang="en-AU" smtClean="0"/>
              <a:t>17/9/17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93124-6726-41E0-A1D1-087CBCC8212B}" type="slidenum">
              <a:rPr lang="en-AU" smtClean="0"/>
              <a:t>‹#›</a:t>
            </a:fld>
            <a:endParaRPr lang="en-AU"/>
          </a:p>
        </p:txBody>
      </p:sp>
    </p:spTree>
    <p:extLst>
      <p:ext uri="{BB962C8B-B14F-4D97-AF65-F5344CB8AC3E}">
        <p14:creationId xmlns:p14="http://schemas.microsoft.com/office/powerpoint/2010/main" val="109453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44938917"/>
              </p:ext>
            </p:extLst>
          </p:nvPr>
        </p:nvGraphicFramePr>
        <p:xfrm>
          <a:off x="1168397" y="1774107"/>
          <a:ext cx="10084489" cy="4079240"/>
        </p:xfrm>
        <a:graphic>
          <a:graphicData uri="http://schemas.openxmlformats.org/drawingml/2006/table">
            <a:tbl>
              <a:tblPr firstRow="1" bandRow="1">
                <a:tableStyleId>{5C22544A-7EE6-4342-B048-85BDC9FD1C3A}</a:tableStyleId>
              </a:tblPr>
              <a:tblGrid>
                <a:gridCol w="1723083"/>
                <a:gridCol w="2339547"/>
                <a:gridCol w="2235198"/>
                <a:gridCol w="3786661"/>
              </a:tblGrid>
              <a:tr h="370840">
                <a:tc>
                  <a:txBody>
                    <a:bodyPr/>
                    <a:lstStyle/>
                    <a:p>
                      <a:endParaRPr lang="en-AU" dirty="0"/>
                    </a:p>
                  </a:txBody>
                  <a:tcPr/>
                </a:tc>
                <a:tc>
                  <a:txBody>
                    <a:bodyPr/>
                    <a:lstStyle/>
                    <a:p>
                      <a:r>
                        <a:rPr lang="en-AU" dirty="0" smtClean="0"/>
                        <a:t>Drivers</a:t>
                      </a:r>
                      <a:endParaRPr lang="en-AU" dirty="0"/>
                    </a:p>
                  </a:txBody>
                  <a:tcPr/>
                </a:tc>
                <a:tc>
                  <a:txBody>
                    <a:bodyPr/>
                    <a:lstStyle/>
                    <a:p>
                      <a:endParaRPr lang="en-AU"/>
                    </a:p>
                  </a:txBody>
                  <a:tcPr/>
                </a:tc>
                <a:tc>
                  <a:txBody>
                    <a:bodyPr/>
                    <a:lstStyle/>
                    <a:p>
                      <a:endParaRPr lang="en-AU" dirty="0"/>
                    </a:p>
                  </a:txBody>
                  <a:tcPr/>
                </a:tc>
              </a:tr>
              <a:tr h="370840">
                <a:tc>
                  <a:txBody>
                    <a:bodyPr/>
                    <a:lstStyle/>
                    <a:p>
                      <a:endParaRPr lang="en-AU" dirty="0"/>
                    </a:p>
                  </a:txBody>
                  <a:tcPr/>
                </a:tc>
                <a:tc>
                  <a:txBody>
                    <a:bodyPr/>
                    <a:lstStyle/>
                    <a:p>
                      <a:r>
                        <a:rPr lang="en-AU" b="1" dirty="0" smtClean="0"/>
                        <a:t>Dispersal</a:t>
                      </a:r>
                      <a:endParaRPr lang="en-AU" b="1" dirty="0"/>
                    </a:p>
                  </a:txBody>
                  <a:tcPr/>
                </a:tc>
                <a:tc>
                  <a:txBody>
                    <a:bodyPr/>
                    <a:lstStyle/>
                    <a:p>
                      <a:r>
                        <a:rPr lang="en-AU" b="1" dirty="0" smtClean="0"/>
                        <a:t>Stochastics</a:t>
                      </a:r>
                      <a:endParaRPr lang="en-AU" b="1" dirty="0"/>
                    </a:p>
                  </a:txBody>
                  <a:tcPr/>
                </a:tc>
                <a:tc>
                  <a:txBody>
                    <a:bodyPr/>
                    <a:lstStyle/>
                    <a:p>
                      <a:r>
                        <a:rPr lang="en-AU" b="1" dirty="0" smtClean="0"/>
                        <a:t>Selection/Recruitment</a:t>
                      </a:r>
                      <a:endParaRPr lang="en-AU" b="1" dirty="0"/>
                    </a:p>
                  </a:txBody>
                  <a:tcPr/>
                </a:tc>
              </a:tr>
              <a:tr h="370840">
                <a:tc>
                  <a:txBody>
                    <a:bodyPr/>
                    <a:lstStyle/>
                    <a:p>
                      <a:r>
                        <a:rPr lang="en-AU" b="1" dirty="0" smtClean="0"/>
                        <a:t>Natural forces</a:t>
                      </a:r>
                      <a:endParaRPr lang="en-AU" b="1" dirty="0"/>
                    </a:p>
                  </a:txBody>
                  <a:tcPr/>
                </a:tc>
                <a:tc>
                  <a:txBody>
                    <a:bodyPr/>
                    <a:lstStyle/>
                    <a:p>
                      <a:r>
                        <a:rPr lang="en-AU" dirty="0" smtClean="0"/>
                        <a:t>Wind transport</a:t>
                      </a:r>
                      <a:endParaRPr lang="en-AU" dirty="0"/>
                    </a:p>
                  </a:txBody>
                  <a:tcPr/>
                </a:tc>
                <a:tc>
                  <a:txBody>
                    <a:bodyPr/>
                    <a:lstStyle/>
                    <a:p>
                      <a:r>
                        <a:rPr lang="en-AU" dirty="0" smtClean="0"/>
                        <a:t>Low cell numbers</a:t>
                      </a:r>
                      <a:endParaRPr lang="en-AU" dirty="0"/>
                    </a:p>
                  </a:txBody>
                  <a:tcPr/>
                </a:tc>
                <a:tc>
                  <a:txBody>
                    <a:bodyPr/>
                    <a:lstStyle/>
                    <a:p>
                      <a:r>
                        <a:rPr lang="en-AU" dirty="0" smtClean="0"/>
                        <a:t>Favours endemic species</a:t>
                      </a:r>
                      <a:endParaRPr lang="en-AU" dirty="0"/>
                    </a:p>
                  </a:txBody>
                  <a:tcPr/>
                </a:tc>
              </a:tr>
              <a:tr h="370840">
                <a:tc>
                  <a:txBody>
                    <a:bodyPr/>
                    <a:lstStyle/>
                    <a:p>
                      <a:endParaRPr lang="en-AU" b="1" dirty="0"/>
                    </a:p>
                  </a:txBody>
                  <a:tcPr/>
                </a:tc>
                <a:tc>
                  <a:txBody>
                    <a:bodyPr/>
                    <a:lstStyle/>
                    <a:p>
                      <a:r>
                        <a:rPr lang="en-AU" dirty="0" smtClean="0"/>
                        <a:t>Ocean currents</a:t>
                      </a:r>
                      <a:endParaRPr lang="en-AU" dirty="0"/>
                    </a:p>
                  </a:txBody>
                  <a:tcPr/>
                </a:tc>
                <a:tc>
                  <a:txBody>
                    <a:bodyPr/>
                    <a:lstStyle/>
                    <a:p>
                      <a:r>
                        <a:rPr lang="en-AU" dirty="0" smtClean="0"/>
                        <a:t>Population drift </a:t>
                      </a:r>
                      <a:endParaRPr lang="en-AU" dirty="0"/>
                    </a:p>
                  </a:txBody>
                  <a:tcPr/>
                </a:tc>
                <a:tc>
                  <a:txBody>
                    <a:bodyPr/>
                    <a:lstStyle/>
                    <a:p>
                      <a:r>
                        <a:rPr lang="en-AU" dirty="0" smtClean="0"/>
                        <a:t>Local differentiation</a:t>
                      </a:r>
                      <a:endParaRPr lang="en-AU" dirty="0"/>
                    </a:p>
                  </a:txBody>
                  <a:tcPr/>
                </a:tc>
              </a:tr>
              <a:tr h="370840">
                <a:tc>
                  <a:txBody>
                    <a:bodyPr/>
                    <a:lstStyle/>
                    <a:p>
                      <a:endParaRPr lang="en-AU" b="1" dirty="0"/>
                    </a:p>
                  </a:txBody>
                  <a:tcPr/>
                </a:tc>
                <a:tc>
                  <a:txBody>
                    <a:bodyPr/>
                    <a:lstStyle/>
                    <a:p>
                      <a:r>
                        <a:rPr lang="en-AU" dirty="0" smtClean="0"/>
                        <a:t>Freshwater flows</a:t>
                      </a:r>
                      <a:endParaRPr lang="en-AU" dirty="0"/>
                    </a:p>
                  </a:txBody>
                  <a:tcPr/>
                </a:tc>
                <a:tc>
                  <a:txBody>
                    <a:bodyPr/>
                    <a:lstStyle/>
                    <a:p>
                      <a:endParaRPr lang="en-AU"/>
                    </a:p>
                  </a:txBody>
                  <a:tcPr/>
                </a:tc>
                <a:tc>
                  <a:txBody>
                    <a:bodyPr/>
                    <a:lstStyle/>
                    <a:p>
                      <a:endParaRPr lang="en-AU" dirty="0"/>
                    </a:p>
                  </a:txBody>
                  <a:tcPr/>
                </a:tc>
              </a:tr>
              <a:tr h="370840">
                <a:tc>
                  <a:txBody>
                    <a:bodyPr/>
                    <a:lstStyle/>
                    <a:p>
                      <a:r>
                        <a:rPr lang="en-AU" b="1" dirty="0" smtClean="0"/>
                        <a:t>Human impacts</a:t>
                      </a:r>
                      <a:endParaRPr lang="en-AU" b="1" dirty="0"/>
                    </a:p>
                  </a:txBody>
                  <a:tcPr/>
                </a:tc>
                <a:tc>
                  <a:txBody>
                    <a:bodyPr/>
                    <a:lstStyle/>
                    <a:p>
                      <a:r>
                        <a:rPr lang="en-AU" dirty="0" smtClean="0"/>
                        <a:t>Human movement</a:t>
                      </a:r>
                      <a:endParaRPr lang="en-AU" dirty="0"/>
                    </a:p>
                  </a:txBody>
                  <a:tcPr/>
                </a:tc>
                <a:tc>
                  <a:txBody>
                    <a:bodyPr/>
                    <a:lstStyle/>
                    <a:p>
                      <a:r>
                        <a:rPr lang="en-AU" dirty="0" smtClean="0"/>
                        <a:t>High cell numbers</a:t>
                      </a:r>
                      <a:endParaRPr lang="en-AU" dirty="0"/>
                    </a:p>
                  </a:txBody>
                  <a:tcPr/>
                </a:tc>
                <a:tc>
                  <a:txBody>
                    <a:bodyPr/>
                    <a:lstStyle/>
                    <a:p>
                      <a:r>
                        <a:rPr lang="en-AU" dirty="0" smtClean="0"/>
                        <a:t>Co-dispersal with selective agents</a:t>
                      </a:r>
                      <a:endParaRPr lang="en-AU" dirty="0"/>
                    </a:p>
                  </a:txBody>
                  <a:tcPr/>
                </a:tc>
              </a:tr>
              <a:tr h="370840">
                <a:tc>
                  <a:txBody>
                    <a:bodyPr/>
                    <a:lstStyle/>
                    <a:p>
                      <a:endParaRPr lang="en-AU"/>
                    </a:p>
                  </a:txBody>
                  <a:tcPr/>
                </a:tc>
                <a:tc>
                  <a:txBody>
                    <a:bodyPr/>
                    <a:lstStyle/>
                    <a:p>
                      <a:r>
                        <a:rPr lang="en-AU" dirty="0" smtClean="0"/>
                        <a:t>Animal</a:t>
                      </a:r>
                      <a:r>
                        <a:rPr lang="en-AU" baseline="0" dirty="0" smtClean="0"/>
                        <a:t> movement</a:t>
                      </a:r>
                      <a:endParaRPr lang="en-AU" dirty="0"/>
                    </a:p>
                  </a:txBody>
                  <a:tcPr/>
                </a:tc>
                <a:tc>
                  <a:txBody>
                    <a:bodyPr/>
                    <a:lstStyle/>
                    <a:p>
                      <a:r>
                        <a:rPr lang="en-AU" dirty="0" smtClean="0"/>
                        <a:t>Increased </a:t>
                      </a:r>
                      <a:r>
                        <a:rPr lang="en-AU" dirty="0" err="1" smtClean="0"/>
                        <a:t>evolvability</a:t>
                      </a:r>
                      <a:endParaRPr lang="en-AU" dirty="0"/>
                    </a:p>
                  </a:txBody>
                  <a:tcPr/>
                </a:tc>
                <a:tc>
                  <a:txBody>
                    <a:bodyPr/>
                    <a:lstStyle/>
                    <a:p>
                      <a:r>
                        <a:rPr lang="en-AU" dirty="0" smtClean="0"/>
                        <a:t>Co-selection with</a:t>
                      </a:r>
                      <a:r>
                        <a:rPr lang="en-AU" baseline="0" dirty="0" smtClean="0"/>
                        <a:t> domesticated hosts</a:t>
                      </a:r>
                      <a:endParaRPr lang="en-AU" dirty="0"/>
                    </a:p>
                  </a:txBody>
                  <a:tcPr/>
                </a:tc>
              </a:tr>
              <a:tr h="370840">
                <a:tc>
                  <a:txBody>
                    <a:bodyPr/>
                    <a:lstStyle/>
                    <a:p>
                      <a:endParaRPr lang="en-AU" dirty="0"/>
                    </a:p>
                  </a:txBody>
                  <a:tcPr/>
                </a:tc>
                <a:tc>
                  <a:txBody>
                    <a:bodyPr/>
                    <a:lstStyle/>
                    <a:p>
                      <a:r>
                        <a:rPr lang="en-AU" smtClean="0"/>
                        <a:t>Agriculture</a:t>
                      </a:r>
                      <a:endParaRPr lang="en-AU" dirty="0"/>
                    </a:p>
                  </a:txBody>
                  <a:tcPr/>
                </a:tc>
                <a:tc>
                  <a:txBody>
                    <a:bodyPr/>
                    <a:lstStyle/>
                    <a:p>
                      <a:endParaRPr lang="en-AU" dirty="0"/>
                    </a:p>
                  </a:txBody>
                  <a:tcPr/>
                </a:tc>
                <a:tc>
                  <a:txBody>
                    <a:bodyPr/>
                    <a:lstStyle/>
                    <a:p>
                      <a:endParaRPr lang="en-AU" dirty="0"/>
                    </a:p>
                  </a:txBody>
                  <a:tcPr/>
                </a:tc>
              </a:tr>
              <a:tr h="370840">
                <a:tc>
                  <a:txBody>
                    <a:bodyPr/>
                    <a:lstStyle/>
                    <a:p>
                      <a:endParaRPr lang="en-AU" dirty="0"/>
                    </a:p>
                  </a:txBody>
                  <a:tcPr/>
                </a:tc>
                <a:tc>
                  <a:txBody>
                    <a:bodyPr/>
                    <a:lstStyle/>
                    <a:p>
                      <a:r>
                        <a:rPr lang="en-AU" dirty="0" smtClean="0"/>
                        <a:t>Ballast water</a:t>
                      </a:r>
                      <a:endParaRPr lang="en-AU" dirty="0"/>
                    </a:p>
                  </a:txBody>
                  <a:tcPr/>
                </a:tc>
                <a:tc>
                  <a:txBody>
                    <a:bodyPr/>
                    <a:lstStyle/>
                    <a:p>
                      <a:endParaRPr lang="en-AU"/>
                    </a:p>
                  </a:txBody>
                  <a:tcPr/>
                </a:tc>
                <a:tc>
                  <a:txBody>
                    <a:bodyPr/>
                    <a:lstStyle/>
                    <a:p>
                      <a:endParaRPr lang="en-AU"/>
                    </a:p>
                  </a:txBody>
                  <a:tcPr/>
                </a:tc>
              </a:tr>
              <a:tr h="370840">
                <a:tc>
                  <a:txBody>
                    <a:bodyPr/>
                    <a:lstStyle/>
                    <a:p>
                      <a:endParaRPr lang="en-AU" dirty="0"/>
                    </a:p>
                  </a:txBody>
                  <a:tcPr/>
                </a:tc>
                <a:tc>
                  <a:txBody>
                    <a:bodyPr/>
                    <a:lstStyle/>
                    <a:p>
                      <a:r>
                        <a:rPr lang="en-AU" dirty="0" smtClean="0"/>
                        <a:t>Moving soil /</a:t>
                      </a:r>
                      <a:r>
                        <a:rPr lang="en-AU" baseline="0" dirty="0" smtClean="0"/>
                        <a:t> </a:t>
                      </a:r>
                      <a:r>
                        <a:rPr lang="en-AU" dirty="0" smtClean="0"/>
                        <a:t>sediment</a:t>
                      </a:r>
                      <a:endParaRPr lang="en-AU" dirty="0"/>
                    </a:p>
                  </a:txBody>
                  <a:tcPr/>
                </a:tc>
                <a:tc>
                  <a:txBody>
                    <a:bodyPr/>
                    <a:lstStyle/>
                    <a:p>
                      <a:endParaRPr lang="en-AU"/>
                    </a:p>
                  </a:txBody>
                  <a:tcPr/>
                </a:tc>
                <a:tc>
                  <a:txBody>
                    <a:bodyPr/>
                    <a:lstStyle/>
                    <a:p>
                      <a:endParaRPr lang="en-AU" dirty="0"/>
                    </a:p>
                  </a:txBody>
                  <a:tcPr/>
                </a:tc>
              </a:tr>
              <a:tr h="370840">
                <a:tc>
                  <a:txBody>
                    <a:bodyPr/>
                    <a:lstStyle/>
                    <a:p>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Wastewater flows</a:t>
                      </a:r>
                    </a:p>
                  </a:txBody>
                  <a:tcPr/>
                </a:tc>
                <a:tc>
                  <a:txBody>
                    <a:bodyPr/>
                    <a:lstStyle/>
                    <a:p>
                      <a:endParaRPr lang="en-AU"/>
                    </a:p>
                  </a:txBody>
                  <a:tcPr/>
                </a:tc>
                <a:tc>
                  <a:txBody>
                    <a:bodyPr/>
                    <a:lstStyle/>
                    <a:p>
                      <a:endParaRPr lang="en-AU" dirty="0"/>
                    </a:p>
                  </a:txBody>
                  <a:tcPr/>
                </a:tc>
              </a:tr>
            </a:tbl>
          </a:graphicData>
        </a:graphic>
      </p:graphicFrame>
      <p:sp>
        <p:nvSpPr>
          <p:cNvPr id="5" name="TextBox 4"/>
          <p:cNvSpPr txBox="1"/>
          <p:nvPr/>
        </p:nvSpPr>
        <p:spPr>
          <a:xfrm>
            <a:off x="345989" y="304800"/>
            <a:ext cx="11508259" cy="830997"/>
          </a:xfrm>
          <a:prstGeom prst="rect">
            <a:avLst/>
          </a:prstGeom>
          <a:noFill/>
        </p:spPr>
        <p:txBody>
          <a:bodyPr wrap="square" rtlCol="0">
            <a:spAutoFit/>
          </a:bodyPr>
          <a:lstStyle/>
          <a:p>
            <a:r>
              <a:rPr lang="en-AU" sz="1200" dirty="0" smtClean="0">
                <a:latin typeface="Times New Roman" panose="02020603050405020304" pitchFamily="18" charset="0"/>
                <a:cs typeface="Times New Roman" panose="02020603050405020304" pitchFamily="18" charset="0"/>
              </a:rPr>
              <a:t>Table 1: Dissemination of genes and microorganisms throughout Earth’s Critical Zone.  Three phenomena, or drivers, affect microbial/gene spread. These are: opportunity for dispersal; stochastics (the number of foreign cells landing at a particular location); and recruitment (the persistence of cells at the new location, often driven by local selection). Historically, these forces generate biogeographic patterns for microorganisms that are similar to those of animals and plants. Human impacts have changed the dynamics of these phenomena, and are altering microbial biogeography in the process.</a:t>
            </a:r>
            <a:endParaRPr lang="en-A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940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1940</TotalTime>
  <Words>149</Words>
  <Application>Microsoft Macintosh PowerPoint</Application>
  <PresentationFormat>宽屏</PresentationFormat>
  <Paragraphs>24</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Calibri Light</vt:lpstr>
      <vt:lpstr>Times New Roman</vt:lpstr>
      <vt:lpstr>Arial</vt:lpstr>
      <vt:lpstr>Calibri</vt:lpstr>
      <vt:lpstr>Office Theme</vt:lpstr>
      <vt:lpstr>PowerPoint 演示文稿</vt:lpstr>
    </vt:vector>
  </TitlesOfParts>
  <Company>Macquarie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Professor Michael Gillings</dc:creator>
  <cp:lastModifiedBy>yg zhu</cp:lastModifiedBy>
  <cp:revision>14</cp:revision>
  <cp:lastPrinted>2017-08-21T02:35:28Z</cp:lastPrinted>
  <dcterms:created xsi:type="dcterms:W3CDTF">2017-03-01T20:48:37Z</dcterms:created>
  <dcterms:modified xsi:type="dcterms:W3CDTF">2017-09-16T23:41:04Z</dcterms:modified>
</cp:coreProperties>
</file>