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1" r:id="rId4"/>
    <p:sldId id="260" r:id="rId5"/>
    <p:sldId id="258" r:id="rId6"/>
    <p:sldId id="262" r:id="rId7"/>
    <p:sldId id="269" r:id="rId8"/>
    <p:sldId id="265" r:id="rId9"/>
    <p:sldId id="263" r:id="rId10"/>
    <p:sldId id="259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49CB-3756-447F-83EA-1453EED111C0}" type="datetimeFigureOut">
              <a:rPr lang="zh-CN" altLang="en-US" smtClean="0"/>
              <a:pPr/>
              <a:t>2016/7/22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B859-E9CB-4822-A2D8-D43DEEC197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51"/>
          <p:cNvSpPr>
            <a:spLocks noChangeArrowheads="1"/>
          </p:cNvSpPr>
          <p:nvPr/>
        </p:nvSpPr>
        <p:spPr bwMode="auto">
          <a:xfrm>
            <a:off x="1608176" y="2203227"/>
            <a:ext cx="1758370" cy="1873250"/>
          </a:xfrm>
          <a:prstGeom prst="rect">
            <a:avLst/>
          </a:prstGeom>
          <a:solidFill>
            <a:schemeClr val="tx1">
              <a:alpha val="49804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85" tIns="53492" rIns="106985" bIns="53492" anchor="ctr"/>
          <a:lstStyle/>
          <a:p>
            <a:pPr>
              <a:buFontTx/>
              <a:buNone/>
            </a:pPr>
            <a:endParaRPr lang="zh-CN" altLang="en-US"/>
          </a:p>
        </p:txBody>
      </p:sp>
      <p:sp>
        <p:nvSpPr>
          <p:cNvPr id="3087" name="Rectangle 25"/>
          <p:cNvSpPr>
            <a:spLocks noChangeArrowheads="1"/>
          </p:cNvSpPr>
          <p:nvPr/>
        </p:nvSpPr>
        <p:spPr bwMode="auto">
          <a:xfrm>
            <a:off x="2258582" y="4290790"/>
            <a:ext cx="5319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85" tIns="53492" rIns="106985" bIns="53492" anchor="ctr"/>
          <a:lstStyle/>
          <a:p>
            <a:pPr>
              <a:buFontTx/>
              <a:buNone/>
            </a:pPr>
            <a:endParaRPr lang="zh-CN" altLang="en-US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2494905" y="2141145"/>
            <a:ext cx="7545" cy="2149646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3089" name="Oval 27"/>
          <p:cNvSpPr>
            <a:spLocks noChangeArrowheads="1"/>
          </p:cNvSpPr>
          <p:nvPr/>
        </p:nvSpPr>
        <p:spPr bwMode="auto">
          <a:xfrm rot="405320">
            <a:off x="1664245" y="2916111"/>
            <a:ext cx="576263" cy="3413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3090" name="Oval 28"/>
          <p:cNvSpPr>
            <a:spLocks noChangeArrowheads="1"/>
          </p:cNvSpPr>
          <p:nvPr/>
        </p:nvSpPr>
        <p:spPr bwMode="auto">
          <a:xfrm rot="20902486">
            <a:off x="2721204" y="2646365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3091" name="Oval 29"/>
          <p:cNvSpPr>
            <a:spLocks noChangeArrowheads="1"/>
          </p:cNvSpPr>
          <p:nvPr/>
        </p:nvSpPr>
        <p:spPr bwMode="auto">
          <a:xfrm rot="607344">
            <a:off x="1628525" y="3578395"/>
            <a:ext cx="647700" cy="28892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/>
          </a:p>
        </p:txBody>
      </p:sp>
      <p:sp>
        <p:nvSpPr>
          <p:cNvPr id="3092" name="Oval 30"/>
          <p:cNvSpPr>
            <a:spLocks noChangeArrowheads="1"/>
          </p:cNvSpPr>
          <p:nvPr/>
        </p:nvSpPr>
        <p:spPr bwMode="auto">
          <a:xfrm>
            <a:off x="2719888" y="3354165"/>
            <a:ext cx="574675" cy="28733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/>
          </a:p>
        </p:txBody>
      </p:sp>
      <p:sp>
        <p:nvSpPr>
          <p:cNvPr id="3094" name="Line 32"/>
          <p:cNvSpPr>
            <a:spLocks noChangeShapeType="1"/>
          </p:cNvSpPr>
          <p:nvPr/>
        </p:nvSpPr>
        <p:spPr bwMode="auto">
          <a:xfrm flipH="1">
            <a:off x="2538598" y="2857277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3097" name="Rectangle 43"/>
          <p:cNvSpPr>
            <a:spLocks noChangeArrowheads="1"/>
          </p:cNvSpPr>
          <p:nvPr/>
        </p:nvSpPr>
        <p:spPr bwMode="auto">
          <a:xfrm>
            <a:off x="1698644" y="4867052"/>
            <a:ext cx="178055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Light quality or </a:t>
            </a:r>
          </a:p>
          <a:p>
            <a:pPr algn="ctr">
              <a:buFontTx/>
              <a:buNone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chemical treatment experiment</a:t>
            </a:r>
            <a:endParaRPr lang="zh-CN" altLang="zh-C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Rectangle 44"/>
          <p:cNvSpPr>
            <a:spLocks noChangeArrowheads="1"/>
          </p:cNvSpPr>
          <p:nvPr/>
        </p:nvSpPr>
        <p:spPr bwMode="auto">
          <a:xfrm>
            <a:off x="1999163" y="1266602"/>
            <a:ext cx="1152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3106" name="TextBox 44"/>
          <p:cNvSpPr txBox="1">
            <a:spLocks noChangeArrowheads="1"/>
          </p:cNvSpPr>
          <p:nvPr/>
        </p:nvSpPr>
        <p:spPr bwMode="auto">
          <a:xfrm>
            <a:off x="3150730" y="867074"/>
            <a:ext cx="857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30 min</a:t>
            </a:r>
          </a:p>
        </p:txBody>
      </p:sp>
      <p:sp>
        <p:nvSpPr>
          <p:cNvPr id="3110" name="矩形 43"/>
          <p:cNvSpPr>
            <a:spLocks noChangeArrowheads="1"/>
          </p:cNvSpPr>
          <p:nvPr/>
        </p:nvSpPr>
        <p:spPr bwMode="auto">
          <a:xfrm>
            <a:off x="1708651" y="3995515"/>
            <a:ext cx="639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</a:t>
            </a:r>
          </a:p>
        </p:txBody>
      </p:sp>
      <p:sp>
        <p:nvSpPr>
          <p:cNvPr id="3111" name="灯片编号占位符 3"/>
          <p:cNvSpPr txBox="1">
            <a:spLocks noGrp="1" noChangeArrowheads="1"/>
          </p:cNvSpPr>
          <p:nvPr/>
        </p:nvSpPr>
        <p:spPr bwMode="auto">
          <a:xfrm>
            <a:off x="7251684" y="6215570"/>
            <a:ext cx="1981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72" tIns="53485" rIns="106972" bIns="5348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buFontTx/>
              <a:buNone/>
            </a:pPr>
            <a:fld id="{E6EA63E4-F208-49B6-B2D8-9965684B4289}" type="slidenum">
              <a:rPr lang="zh-CN" altLang="en-US" sz="1400"/>
              <a:pPr algn="r" eaLnBrk="1" hangingPunct="1">
                <a:buFontTx/>
                <a:buNone/>
              </a:pPr>
              <a:t>1</a:t>
            </a:fld>
            <a:endParaRPr lang="zh-CN" altLang="en-US" sz="1400"/>
          </a:p>
        </p:txBody>
      </p:sp>
      <p:pic>
        <p:nvPicPr>
          <p:cNvPr id="3112" name="Picture 32" descr="8bcc50870012583a-ce2b2ba4b235cbea-b6e12278714539bd38275609cd0fde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36" y="732506"/>
            <a:ext cx="851662" cy="92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右箭头 41"/>
          <p:cNvSpPr>
            <a:spLocks noChangeArrowheads="1"/>
          </p:cNvSpPr>
          <p:nvPr/>
        </p:nvSpPr>
        <p:spPr bwMode="auto">
          <a:xfrm rot="10800000">
            <a:off x="3207807" y="2736067"/>
            <a:ext cx="641350" cy="210815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FFC000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 flipH="1">
            <a:off x="2545968" y="2471377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 flipH="1">
            <a:off x="2546465" y="3578395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2199503" y="3171857"/>
            <a:ext cx="275910" cy="21193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H="1" flipV="1">
            <a:off x="2199502" y="3797100"/>
            <a:ext cx="286136" cy="2094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 rot="2045263">
            <a:off x="1781949" y="2347946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 rot="20902486">
            <a:off x="2686507" y="2246952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2227517" y="2646481"/>
            <a:ext cx="244206" cy="17899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 rot="19092526">
            <a:off x="2326155" y="1921122"/>
            <a:ext cx="130656" cy="239676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 rot="19092526">
            <a:off x="2455010" y="1968417"/>
            <a:ext cx="247213" cy="17320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2" name="流程图: 合并 1"/>
          <p:cNvSpPr/>
          <p:nvPr/>
        </p:nvSpPr>
        <p:spPr>
          <a:xfrm flipV="1">
            <a:off x="2377551" y="1749944"/>
            <a:ext cx="216173" cy="263252"/>
          </a:xfrm>
          <a:prstGeom prst="flowChartMerg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TextBox 42"/>
          <p:cNvSpPr txBox="1">
            <a:spLocks noChangeArrowheads="1"/>
          </p:cNvSpPr>
          <p:nvPr/>
        </p:nvSpPr>
        <p:spPr bwMode="auto">
          <a:xfrm>
            <a:off x="1750537" y="3552657"/>
            <a:ext cx="497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st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2790482" y="3319130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</a:rPr>
              <a:t>nd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6953775" y="4436724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1738780" y="2892003"/>
            <a:ext cx="513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3</a:t>
            </a:r>
            <a:r>
              <a:rPr lang="en-US" altLang="zh-CN" baseline="30000" dirty="0">
                <a:solidFill>
                  <a:srgbClr val="FFFF00"/>
                </a:solidFill>
              </a:rPr>
              <a:t>rd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2759134" y="26324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C000"/>
                </a:solidFill>
              </a:rPr>
              <a:t>4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th</a:t>
            </a:r>
            <a:r>
              <a:rPr lang="en-US" altLang="zh-CN" dirty="0" smtClean="0">
                <a:solidFill>
                  <a:srgbClr val="FFC000"/>
                </a:solidFill>
              </a:rPr>
              <a:t> 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8023" y="232056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charset="0"/>
                <a:ea typeface="宋体" charset="-122"/>
              </a:rPr>
              <a:t>5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th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763455" y="2215915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charset="0"/>
                <a:ea typeface="宋体" charset="-122"/>
              </a:rPr>
              <a:t>6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th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2" name="TextBox 42"/>
          <p:cNvSpPr txBox="1">
            <a:spLocks noChangeArrowheads="1"/>
          </p:cNvSpPr>
          <p:nvPr/>
        </p:nvSpPr>
        <p:spPr bwMode="auto">
          <a:xfrm>
            <a:off x="1779416" y="351444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WL,   R,   FR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4823855" y="2156898"/>
            <a:ext cx="1758370" cy="1971781"/>
          </a:xfrm>
          <a:prstGeom prst="rect">
            <a:avLst/>
          </a:prstGeom>
          <a:solidFill>
            <a:schemeClr val="tx1">
              <a:alpha val="49804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85" tIns="53492" rIns="106985" bIns="53492" anchor="ctr"/>
          <a:lstStyle/>
          <a:p>
            <a:endParaRPr lang="zh-CN" altLang="en-US"/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5474261" y="4315142"/>
            <a:ext cx="5319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85" tIns="53492" rIns="106985" bIns="53492" anchor="ctr"/>
          <a:lstStyle/>
          <a:p>
            <a:pPr>
              <a:buFontTx/>
              <a:buNone/>
            </a:pPr>
            <a:endParaRPr lang="zh-CN" altLang="en-US"/>
          </a:p>
        </p:txBody>
      </p:sp>
      <p:sp>
        <p:nvSpPr>
          <p:cNvPr id="65" name="Line 26"/>
          <p:cNvSpPr>
            <a:spLocks noChangeShapeType="1"/>
          </p:cNvSpPr>
          <p:nvPr/>
        </p:nvSpPr>
        <p:spPr bwMode="auto">
          <a:xfrm>
            <a:off x="5710584" y="2165497"/>
            <a:ext cx="7545" cy="2149646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66" name="Oval 27"/>
          <p:cNvSpPr>
            <a:spLocks noChangeArrowheads="1"/>
          </p:cNvSpPr>
          <p:nvPr/>
        </p:nvSpPr>
        <p:spPr bwMode="auto">
          <a:xfrm rot="405320">
            <a:off x="4875651" y="2957345"/>
            <a:ext cx="576263" cy="3413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 rot="20902486">
            <a:off x="5941604" y="2788775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68" name="Oval 29"/>
          <p:cNvSpPr>
            <a:spLocks noChangeArrowheads="1"/>
          </p:cNvSpPr>
          <p:nvPr/>
        </p:nvSpPr>
        <p:spPr bwMode="auto">
          <a:xfrm rot="607344">
            <a:off x="4844204" y="3602747"/>
            <a:ext cx="647700" cy="28892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/>
          </a:p>
        </p:txBody>
      </p:sp>
      <p:sp>
        <p:nvSpPr>
          <p:cNvPr id="69" name="Oval 30"/>
          <p:cNvSpPr>
            <a:spLocks noChangeArrowheads="1"/>
          </p:cNvSpPr>
          <p:nvPr/>
        </p:nvSpPr>
        <p:spPr bwMode="auto">
          <a:xfrm>
            <a:off x="5935567" y="3378517"/>
            <a:ext cx="574675" cy="28733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/>
          </a:p>
        </p:txBody>
      </p:sp>
      <p:sp>
        <p:nvSpPr>
          <p:cNvPr id="70" name="Line 32"/>
          <p:cNvSpPr>
            <a:spLocks noChangeShapeType="1"/>
          </p:cNvSpPr>
          <p:nvPr/>
        </p:nvSpPr>
        <p:spPr bwMode="auto">
          <a:xfrm flipH="1">
            <a:off x="5762144" y="2922591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71" name="Rectangle 43"/>
          <p:cNvSpPr>
            <a:spLocks noChangeArrowheads="1"/>
          </p:cNvSpPr>
          <p:nvPr/>
        </p:nvSpPr>
        <p:spPr bwMode="auto">
          <a:xfrm>
            <a:off x="5068792" y="4863972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Grafting experiment</a:t>
            </a:r>
            <a:endParaRPr lang="zh-CN" altLang="zh-C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44"/>
          <p:cNvSpPr>
            <a:spLocks noChangeArrowheads="1"/>
          </p:cNvSpPr>
          <p:nvPr/>
        </p:nvSpPr>
        <p:spPr bwMode="auto">
          <a:xfrm>
            <a:off x="5214842" y="1290954"/>
            <a:ext cx="1152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73" name="TextBox 44"/>
          <p:cNvSpPr txBox="1">
            <a:spLocks noChangeArrowheads="1"/>
          </p:cNvSpPr>
          <p:nvPr/>
        </p:nvSpPr>
        <p:spPr bwMode="auto">
          <a:xfrm>
            <a:off x="6366409" y="891426"/>
            <a:ext cx="857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30 min</a:t>
            </a:r>
          </a:p>
        </p:txBody>
      </p:sp>
      <p:pic>
        <p:nvPicPr>
          <p:cNvPr id="75" name="Picture 32" descr="8bcc50870012583a-ce2b2ba4b235cbea-b6e12278714539bd38275609cd0fde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64" y="680187"/>
            <a:ext cx="8064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右箭头 41"/>
          <p:cNvSpPr>
            <a:spLocks noChangeArrowheads="1"/>
          </p:cNvSpPr>
          <p:nvPr/>
        </p:nvSpPr>
        <p:spPr bwMode="auto">
          <a:xfrm rot="10800000">
            <a:off x="6475841" y="2956860"/>
            <a:ext cx="641350" cy="171141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FFC000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7" name="TextBox 42"/>
          <p:cNvSpPr txBox="1">
            <a:spLocks noChangeArrowheads="1"/>
          </p:cNvSpPr>
          <p:nvPr/>
        </p:nvSpPr>
        <p:spPr bwMode="auto">
          <a:xfrm>
            <a:off x="6736040" y="3065851"/>
            <a:ext cx="1699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/>
              <a:t>SL-- </a:t>
            </a:r>
            <a:r>
              <a:rPr lang="en-US" altLang="zh-CN" sz="1400" dirty="0" err="1" smtClean="0"/>
              <a:t>Pn</a:t>
            </a:r>
            <a:r>
              <a:rPr lang="en-US" altLang="zh-CN" sz="1400" dirty="0" smtClean="0"/>
              <a:t>, CEF </a:t>
            </a:r>
            <a:endParaRPr lang="zh-CN" altLang="en-US" sz="1400" dirty="0" smtClean="0"/>
          </a:p>
          <a:p>
            <a:pPr eaLnBrk="1" hangingPunct="1"/>
            <a:endParaRPr lang="zh-CN" altLang="en-US" dirty="0"/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 flipH="1">
            <a:off x="5761647" y="2430693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79" name="Line 32"/>
          <p:cNvSpPr>
            <a:spLocks noChangeShapeType="1"/>
          </p:cNvSpPr>
          <p:nvPr/>
        </p:nvSpPr>
        <p:spPr bwMode="auto">
          <a:xfrm flipH="1">
            <a:off x="5762144" y="3602747"/>
            <a:ext cx="217487" cy="144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80" name="Line 32"/>
          <p:cNvSpPr>
            <a:spLocks noChangeShapeType="1"/>
          </p:cNvSpPr>
          <p:nvPr/>
        </p:nvSpPr>
        <p:spPr bwMode="auto">
          <a:xfrm>
            <a:off x="5395357" y="3231440"/>
            <a:ext cx="275910" cy="21193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 flipV="1">
            <a:off x="5415181" y="3821452"/>
            <a:ext cx="286136" cy="2094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82" name="Oval 28"/>
          <p:cNvSpPr>
            <a:spLocks noChangeArrowheads="1"/>
          </p:cNvSpPr>
          <p:nvPr/>
        </p:nvSpPr>
        <p:spPr bwMode="auto">
          <a:xfrm rot="2045263">
            <a:off x="5008336" y="2286231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83" name="Oval 28"/>
          <p:cNvSpPr>
            <a:spLocks noChangeArrowheads="1"/>
          </p:cNvSpPr>
          <p:nvPr/>
        </p:nvSpPr>
        <p:spPr bwMode="auto">
          <a:xfrm rot="20902486">
            <a:off x="5902186" y="2206268"/>
            <a:ext cx="519413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84" name="Line 32"/>
          <p:cNvSpPr>
            <a:spLocks noChangeShapeType="1"/>
          </p:cNvSpPr>
          <p:nvPr/>
        </p:nvSpPr>
        <p:spPr bwMode="auto">
          <a:xfrm>
            <a:off x="5485059" y="2516900"/>
            <a:ext cx="244206" cy="17899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lIns="106985" tIns="53492" rIns="106985" bIns="53492"/>
          <a:lstStyle/>
          <a:p>
            <a:endParaRPr lang="zh-CN" altLang="en-US"/>
          </a:p>
        </p:txBody>
      </p:sp>
      <p:sp>
        <p:nvSpPr>
          <p:cNvPr id="85" name="Oval 28"/>
          <p:cNvSpPr>
            <a:spLocks noChangeArrowheads="1"/>
          </p:cNvSpPr>
          <p:nvPr/>
        </p:nvSpPr>
        <p:spPr bwMode="auto">
          <a:xfrm rot="19092526">
            <a:off x="5541834" y="1945474"/>
            <a:ext cx="130656" cy="239676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 rot="19092526">
            <a:off x="5670689" y="1992769"/>
            <a:ext cx="247213" cy="17320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>
              <a:buFontTx/>
              <a:buNone/>
            </a:pPr>
            <a:endParaRPr lang="zh-CN" altLang="en-US"/>
          </a:p>
        </p:txBody>
      </p:sp>
      <p:sp>
        <p:nvSpPr>
          <p:cNvPr id="87" name="流程图: 合并 86"/>
          <p:cNvSpPr/>
          <p:nvPr/>
        </p:nvSpPr>
        <p:spPr>
          <a:xfrm flipV="1">
            <a:off x="5593230" y="1774296"/>
            <a:ext cx="216173" cy="263252"/>
          </a:xfrm>
          <a:prstGeom prst="flowChartMerg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106985" tIns="53492" rIns="106985" bIns="53492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TextBox 42"/>
          <p:cNvSpPr txBox="1">
            <a:spLocks noChangeArrowheads="1"/>
          </p:cNvSpPr>
          <p:nvPr/>
        </p:nvSpPr>
        <p:spPr bwMode="auto">
          <a:xfrm>
            <a:off x="4966216" y="3577009"/>
            <a:ext cx="497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st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6006161" y="3343482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r>
              <a:rPr lang="en-US" altLang="zh-CN" baseline="30000" dirty="0">
                <a:solidFill>
                  <a:srgbClr val="FFFF00"/>
                </a:solidFill>
              </a:rPr>
              <a:t>nd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1" name="TextBox 42"/>
          <p:cNvSpPr txBox="1">
            <a:spLocks noChangeArrowheads="1"/>
          </p:cNvSpPr>
          <p:nvPr/>
        </p:nvSpPr>
        <p:spPr bwMode="auto">
          <a:xfrm>
            <a:off x="4950186" y="2933237"/>
            <a:ext cx="513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FF00"/>
                </a:solidFill>
              </a:rPr>
              <a:t>3</a:t>
            </a:r>
            <a:r>
              <a:rPr lang="en-US" altLang="zh-CN" baseline="30000" dirty="0">
                <a:solidFill>
                  <a:srgbClr val="FFFF00"/>
                </a:solidFill>
              </a:rPr>
              <a:t>rd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2" name="TextBox 42"/>
          <p:cNvSpPr txBox="1">
            <a:spLocks noChangeArrowheads="1"/>
          </p:cNvSpPr>
          <p:nvPr/>
        </p:nvSpPr>
        <p:spPr bwMode="auto">
          <a:xfrm>
            <a:off x="6022184" y="275490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C000"/>
                </a:solidFill>
              </a:rPr>
              <a:t>4</a:t>
            </a:r>
            <a:r>
              <a:rPr lang="en-US" altLang="zh-CN" baseline="30000" dirty="0" smtClean="0">
                <a:solidFill>
                  <a:srgbClr val="FFC000"/>
                </a:solidFill>
              </a:rPr>
              <a:t>th</a:t>
            </a:r>
            <a:r>
              <a:rPr lang="en-US" altLang="zh-CN" dirty="0" smtClean="0">
                <a:solidFill>
                  <a:srgbClr val="FFC000"/>
                </a:solidFill>
              </a:rPr>
              <a:t> 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084410" y="2258854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charset="0"/>
                <a:ea typeface="宋体" charset="-122"/>
              </a:rPr>
              <a:t>5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th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979134" y="217523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Arial" charset="0"/>
                <a:ea typeface="宋体" charset="-122"/>
              </a:rPr>
              <a:t>6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th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51132" y="2693706"/>
            <a:ext cx="144016" cy="10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TextBox 42"/>
          <p:cNvSpPr txBox="1">
            <a:spLocks noChangeArrowheads="1"/>
          </p:cNvSpPr>
          <p:nvPr/>
        </p:nvSpPr>
        <p:spPr bwMode="auto">
          <a:xfrm>
            <a:off x="3479199" y="3045018"/>
            <a:ext cx="1699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/>
              <a:t>SL-- </a:t>
            </a:r>
            <a:r>
              <a:rPr lang="en-US" altLang="zh-CN" sz="1400" dirty="0" err="1"/>
              <a:t>Pn</a:t>
            </a:r>
            <a:endParaRPr lang="zh-CN" altLang="en-US" sz="1400" dirty="0"/>
          </a:p>
          <a:p>
            <a:pPr eaLnBrk="1" hangingPunct="1"/>
            <a:endParaRPr lang="zh-CN" altLang="en-US" dirty="0"/>
          </a:p>
        </p:txBody>
      </p:sp>
      <p:sp>
        <p:nvSpPr>
          <p:cNvPr id="99" name="TextBox 42"/>
          <p:cNvSpPr txBox="1">
            <a:spLocks noChangeArrowheads="1"/>
          </p:cNvSpPr>
          <p:nvPr/>
        </p:nvSpPr>
        <p:spPr bwMode="auto">
          <a:xfrm>
            <a:off x="6905230" y="3990839"/>
            <a:ext cx="1699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solidFill>
                  <a:srgbClr val="FF0000"/>
                </a:solidFill>
              </a:rPr>
              <a:t>        rootstock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1400" dirty="0"/>
              <a:t> </a:t>
            </a:r>
            <a:r>
              <a:rPr lang="en-US" altLang="zh-CN" sz="1400" dirty="0" smtClean="0"/>
              <a:t>WT, </a:t>
            </a:r>
            <a:r>
              <a:rPr lang="en-US" altLang="zh-CN" sz="1400" i="1" dirty="0" err="1" smtClean="0"/>
              <a:t>dgt</a:t>
            </a:r>
            <a:r>
              <a:rPr lang="en-US" altLang="zh-CN" sz="1400" dirty="0" smtClean="0"/>
              <a:t> or </a:t>
            </a:r>
            <a:r>
              <a:rPr lang="en-US" altLang="zh-CN" sz="1400" i="1" dirty="0" smtClean="0"/>
              <a:t>rboh1</a:t>
            </a:r>
            <a:endParaRPr lang="zh-CN" altLang="en-US" sz="1400" i="1" dirty="0"/>
          </a:p>
        </p:txBody>
      </p:sp>
      <p:sp>
        <p:nvSpPr>
          <p:cNvPr id="100" name="TextBox 42"/>
          <p:cNvSpPr txBox="1">
            <a:spLocks noChangeArrowheads="1"/>
          </p:cNvSpPr>
          <p:nvPr/>
        </p:nvSpPr>
        <p:spPr bwMode="auto">
          <a:xfrm>
            <a:off x="6594785" y="2058959"/>
            <a:ext cx="2577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/>
              <a:t>            </a:t>
            </a:r>
            <a:r>
              <a:rPr lang="en-US" altLang="zh-CN" sz="1400" dirty="0" smtClean="0">
                <a:solidFill>
                  <a:srgbClr val="FF0000"/>
                </a:solidFill>
              </a:rPr>
              <a:t> Scion</a:t>
            </a:r>
          </a:p>
          <a:p>
            <a:pPr eaLnBrk="1" hangingPunct="1"/>
            <a:r>
              <a:rPr lang="en-US" altLang="zh-CN" sz="1400" i="1" dirty="0" err="1" smtClean="0"/>
              <a:t>phyA</a:t>
            </a:r>
            <a:r>
              <a:rPr lang="en-US" altLang="zh-CN" sz="1400" i="1" dirty="0" smtClean="0"/>
              <a:t>, phyB1B2, cry1, </a:t>
            </a:r>
            <a:r>
              <a:rPr lang="en-US" altLang="zh-CN" sz="1400" i="1" dirty="0" err="1" smtClean="0"/>
              <a:t>dgt</a:t>
            </a:r>
            <a:endParaRPr lang="zh-CN" altLang="en-US" sz="1400" i="1" dirty="0"/>
          </a:p>
        </p:txBody>
      </p:sp>
      <p:sp>
        <p:nvSpPr>
          <p:cNvPr id="101" name="右箭头 41"/>
          <p:cNvSpPr>
            <a:spLocks noChangeArrowheads="1"/>
          </p:cNvSpPr>
          <p:nvPr/>
        </p:nvSpPr>
        <p:spPr bwMode="auto">
          <a:xfrm rot="10800000">
            <a:off x="5821756" y="2646481"/>
            <a:ext cx="1326089" cy="132616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3063954" y="1471929"/>
            <a:ext cx="1699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/>
              <a:t>IAA</a:t>
            </a:r>
          </a:p>
          <a:p>
            <a:pPr eaLnBrk="1" hangingPunct="1"/>
            <a:r>
              <a:rPr lang="en-US" altLang="zh-CN" sz="1400" dirty="0" smtClean="0"/>
              <a:t>NPA</a:t>
            </a:r>
            <a:endParaRPr lang="zh-CN" altLang="en-US" sz="1400" dirty="0"/>
          </a:p>
        </p:txBody>
      </p:sp>
      <p:sp>
        <p:nvSpPr>
          <p:cNvPr id="103" name="右箭头 41"/>
          <p:cNvSpPr>
            <a:spLocks noChangeArrowheads="1"/>
          </p:cNvSpPr>
          <p:nvPr/>
        </p:nvSpPr>
        <p:spPr bwMode="auto">
          <a:xfrm rot="9917539">
            <a:off x="2713938" y="1821348"/>
            <a:ext cx="404941" cy="122581"/>
          </a:xfrm>
          <a:prstGeom prst="rightArrow">
            <a:avLst>
              <a:gd name="adj1" fmla="val 50000"/>
              <a:gd name="adj2" fmla="val 4991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" name="TextBox 42"/>
          <p:cNvSpPr txBox="1">
            <a:spLocks noChangeArrowheads="1"/>
          </p:cNvSpPr>
          <p:nvPr/>
        </p:nvSpPr>
        <p:spPr bwMode="auto">
          <a:xfrm>
            <a:off x="5417017" y="310855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WL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5" name="TextBox 42"/>
          <p:cNvSpPr txBox="1">
            <a:spLocks noChangeArrowheads="1"/>
          </p:cNvSpPr>
          <p:nvPr/>
        </p:nvSpPr>
        <p:spPr bwMode="auto">
          <a:xfrm>
            <a:off x="7147845" y="2582179"/>
            <a:ext cx="1699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/>
              <a:t>Grafting union</a:t>
            </a:r>
            <a:endParaRPr lang="zh-CN" altLang="en-US" sz="1400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611560" y="5676961"/>
            <a:ext cx="738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FIG S1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Sketch map of the plant materials and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experiment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designs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SL, systemic leaf  used for the analysis of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and CEF; 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Pn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net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rate;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CEF, cyclic electron flux. 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CEF were determined  in SL after exposure the apex or 1-3</a:t>
            </a:r>
            <a:r>
              <a:rPr lang="en-US" altLang="zh-CN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leaves or 5-6</a:t>
            </a:r>
            <a:r>
              <a:rPr lang="en-US" altLang="zh-CN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leaves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for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min, or IAA and NPA treatments, respectively. 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5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309523"/>
              </p:ext>
            </p:extLst>
          </p:nvPr>
        </p:nvGraphicFramePr>
        <p:xfrm>
          <a:off x="1187624" y="1426754"/>
          <a:ext cx="3627173" cy="256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Graph" r:id="rId3" imgW="4276954" imgH="3024835" progId="Origin50.Graph">
                  <p:embed/>
                </p:oleObj>
              </mc:Choice>
              <mc:Fallback>
                <p:oleObj name="Graph" r:id="rId3" imgW="4276954" imgH="3024835" progId="Origin50.Graph">
                  <p:embed/>
                  <p:pic>
                    <p:nvPicPr>
                      <p:cNvPr id="0" name="Picture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26754"/>
                        <a:ext cx="3627173" cy="2566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4149080"/>
            <a:ext cx="68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S10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Cyclic electron flux and relative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transcript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1200" i="1" dirty="0">
                <a:latin typeface="Times New Roman" pitchFamily="18" charset="0"/>
                <a:cs typeface="Times New Roman" pitchFamily="18" charset="0"/>
              </a:rPr>
              <a:t>ORR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in VIGS plants used for the experiment. The 4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leaf was used for the analysis.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05630"/>
              </p:ext>
            </p:extLst>
          </p:nvPr>
        </p:nvGraphicFramePr>
        <p:xfrm>
          <a:off x="4356100" y="1395413"/>
          <a:ext cx="36274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Graph" r:id="rId5" imgW="4276800" imgH="3025440" progId="Origin50.Graph">
                  <p:embed/>
                </p:oleObj>
              </mc:Choice>
              <mc:Fallback>
                <p:oleObj name="Graph" r:id="rId5" imgW="427680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395413"/>
                        <a:ext cx="3627438" cy="256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6343"/>
              </p:ext>
            </p:extLst>
          </p:nvPr>
        </p:nvGraphicFramePr>
        <p:xfrm>
          <a:off x="2051050" y="836613"/>
          <a:ext cx="4276725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276725" cy="302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40770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S11.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rate for WT and 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phyB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plants. CO</a:t>
            </a:r>
            <a:r>
              <a:rPr lang="en-US" altLang="zh-CN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concentration,  air humidity,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PPFD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temperature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maintained at 400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mol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60%, 300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altLang="zh-CN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25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altLang="zh-CN" sz="1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 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6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altLang="zh-CN" sz="1600" b="1" dirty="0"/>
              <a:t>Supplementary Table </a:t>
            </a:r>
            <a:r>
              <a:rPr lang="en-US" altLang="zh-CN" sz="1600" b="1" dirty="0" smtClean="0"/>
              <a:t>1. </a:t>
            </a:r>
            <a:r>
              <a:rPr lang="en-US" altLang="zh-CN" sz="1600" dirty="0"/>
              <a:t>List of primer sequences used for </a:t>
            </a:r>
            <a:r>
              <a:rPr lang="en-US" altLang="zh-CN" sz="1600" dirty="0" err="1"/>
              <a:t>qRT</a:t>
            </a:r>
            <a:r>
              <a:rPr lang="en-US" altLang="zh-CN" sz="1600" dirty="0"/>
              <a:t>-PCR analysis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7931224" cy="1962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4440"/>
                <a:gridCol w="1584176"/>
                <a:gridCol w="2808312"/>
                <a:gridCol w="2664296"/>
              </a:tblGrid>
              <a:tr h="3166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Gene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Accession number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Forward primer (5’-3’)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Reverse primer (5’-3’)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RBOH1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AF088276.1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CATTTGATTTGGGACA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CTTCAACAAACTCCTCC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9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FZY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AM177499.1 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CTATGTGCCTTCTTGGTTT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GCATCATTTACAGTCCCTA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9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PIN1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AB508931.1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CATTGGCCTAACTTGGTCCT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ATGCCATGAACAAACCAAGA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06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IAA15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JN379442.1</a:t>
                      </a:r>
                      <a:r>
                        <a:rPr lang="zh-CN" alt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CCTAACAATCTGTAATTCTCAAAGTG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GCATCCAGTCTCCATCTTTATCTTC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ORR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Solyc04g057980.2.1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ACTTTCACCTTCTCTGTCTGTT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CCTTTTGCCACCAATGATTAGG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92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ACTIN</a:t>
                      </a:r>
                      <a:endParaRPr lang="zh-CN" altLang="en-US" sz="12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AK328563.1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CTCAGTCAGGAGAACAGGGT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TGGTCGGAATGGGACAGAAG</a:t>
                      </a:r>
                      <a:endParaRPr lang="zh-CN" altLang="en-US" sz="12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5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9001156" cy="720080"/>
          </a:xfrm>
        </p:spPr>
        <p:txBody>
          <a:bodyPr>
            <a:normAutofit/>
          </a:bodyPr>
          <a:lstStyle/>
          <a:p>
            <a:r>
              <a:rPr lang="en-US" altLang="zh-CN" sz="1600" b="1" dirty="0"/>
              <a:t>Supplementary Table </a:t>
            </a:r>
            <a:r>
              <a:rPr lang="en-US" altLang="zh-CN" sz="1600" b="1" dirty="0" smtClean="0"/>
              <a:t>2. </a:t>
            </a:r>
            <a:r>
              <a:rPr lang="en-US" altLang="zh-CN" sz="1600" dirty="0" smtClean="0"/>
              <a:t>Parameters used for detection of IAA and related compound by LC-MS/MS.</a:t>
            </a:r>
            <a:endParaRPr lang="zh-CN" altLang="en-US" sz="16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1"/>
          <a:ext cx="8156943" cy="15855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1705"/>
                <a:gridCol w="857256"/>
                <a:gridCol w="1172831"/>
                <a:gridCol w="1143008"/>
                <a:gridCol w="571504"/>
                <a:gridCol w="928694"/>
                <a:gridCol w="2541945"/>
              </a:tblGrid>
              <a:tr h="743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Compound</a:t>
                      </a:r>
                      <a:endParaRPr lang="zh-CN" altLang="zh-CN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Capillary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CID</a:t>
                      </a:r>
                      <a:r>
                        <a:rPr lang="en-US" altLang="zh-CN" sz="1200" b="1" i="0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CN" altLang="zh-CN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Molecular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ion [M-H]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(m/z)</a:t>
                      </a:r>
                      <a:endParaRPr lang="zh-CN" altLang="zh-CN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Fragment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(m/z)</a:t>
                      </a:r>
                      <a:endParaRPr lang="zh-CN" altLang="zh-CN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1200" b="1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(V)</a:t>
                      </a:r>
                      <a:endParaRPr lang="zh-CN" altLang="zh-CN" sz="12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Polarity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Reference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7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i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IAA</a:t>
                      </a:r>
                      <a:endParaRPr lang="zh-CN" altLang="en-US" sz="1200" b="0" i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176.1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130.1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en-US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Durgbanshi et al. (2005)</a:t>
                      </a:r>
                      <a:endParaRPr lang="zh-CN" altLang="en-US" sz="12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3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1200" b="0" i="0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-IAA(IS)</a:t>
                      </a:r>
                      <a:endParaRPr lang="zh-CN" altLang="en-US" sz="1200" b="0" i="0" kern="1200" baseline="-25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181.2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134.2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en-US" sz="1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Boelaert et al. (2013)</a:t>
                      </a:r>
                      <a:endParaRPr lang="zh-CN" altLang="en-US" sz="1200" b="0" i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00034" y="314324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aseline="30000" dirty="0" smtClean="0"/>
              <a:t>1</a:t>
            </a:r>
            <a:r>
              <a:rPr lang="en-US" altLang="zh-CN" dirty="0" smtClean="0"/>
              <a:t>collision-induced dissociation; 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collision energy; IS, internal standard.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01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821136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S2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pre-illumination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different white light  intensity on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induction of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 in the systemic leaves.   Apex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pre-illuminated  with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white light (L) at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50,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150 and 300 µ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 before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was analyzed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 Net 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Plants without pre-illumination (dark, D) were used as control.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 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01766"/>
              </p:ext>
            </p:extLst>
          </p:nvPr>
        </p:nvGraphicFramePr>
        <p:xfrm>
          <a:off x="8999984" y="1695038"/>
          <a:ext cx="4018632" cy="28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9984" y="1695038"/>
                        <a:ext cx="4018632" cy="28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917896"/>
              </p:ext>
            </p:extLst>
          </p:nvPr>
        </p:nvGraphicFramePr>
        <p:xfrm>
          <a:off x="3405188" y="1608138"/>
          <a:ext cx="3455987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Graph" r:id="rId5" imgW="4276800" imgH="3025440" progId="Origin50.Graph">
                  <p:embed/>
                </p:oleObj>
              </mc:Choice>
              <mc:Fallback>
                <p:oleObj name="Graph" r:id="rId5" imgW="427680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188" y="1608138"/>
                        <a:ext cx="3455987" cy="244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59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669918"/>
              </p:ext>
            </p:extLst>
          </p:nvPr>
        </p:nvGraphicFramePr>
        <p:xfrm>
          <a:off x="889893" y="1284635"/>
          <a:ext cx="38100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893" y="1284635"/>
                        <a:ext cx="3810000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47805"/>
              </p:ext>
            </p:extLst>
          </p:nvPr>
        </p:nvGraphicFramePr>
        <p:xfrm>
          <a:off x="4284663" y="1268413"/>
          <a:ext cx="3862387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Graph" r:id="rId5" imgW="4276800" imgH="3025440" progId="Origin50.Graph">
                  <p:embed/>
                </p:oleObj>
              </mc:Choice>
              <mc:Fallback>
                <p:oleObj name="Graph" r:id="rId5" imgW="4276800" imgH="3025440" progId="Origin50.Graph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268413"/>
                        <a:ext cx="3862387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72514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S3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pre-illumination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induction of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 in plants with 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cry1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scion.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 was pre-illuminated  with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white light (L) at 300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 before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was analyzed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 Net 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Plants without pre-illumination (dark, D) were used as control.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 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072" y="4005064"/>
            <a:ext cx="824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S4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systemic light signaling on the time required to reach 50% or 90% of the maximum net photosynthetic rate (T50 or T90) in photosynthetic induction.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pre-illuminated  with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white light (L) at 300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 before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was analyzed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Plants without pre-illumination (dark, D) were used as control.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 </a:t>
            </a:r>
            <a:endParaRPr lang="en-US" altLang="zh-C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47219"/>
              </p:ext>
            </p:extLst>
          </p:nvPr>
        </p:nvGraphicFramePr>
        <p:xfrm>
          <a:off x="2559050" y="908720"/>
          <a:ext cx="4025900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908720"/>
                        <a:ext cx="4025900" cy="282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579942"/>
              </p:ext>
            </p:extLst>
          </p:nvPr>
        </p:nvGraphicFramePr>
        <p:xfrm>
          <a:off x="2554424" y="1484784"/>
          <a:ext cx="4035152" cy="285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424" y="1484784"/>
                        <a:ext cx="4035152" cy="28545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4826675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S5 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Relative transcript of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PIN1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in the 4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leaf as influenced by the pre-illumination.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 was pre-illuminated  with white light (L) at 300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30 min before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were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taken.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lants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pre-illumination (dark, D) were used as control.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95760"/>
              </p:ext>
            </p:extLst>
          </p:nvPr>
        </p:nvGraphicFramePr>
        <p:xfrm>
          <a:off x="2555777" y="1689572"/>
          <a:ext cx="4104456" cy="290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7" y="1689572"/>
                        <a:ext cx="4104456" cy="2905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577590" y="5110163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S6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NPA on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induction of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. Apex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pre-illuminated  with </a:t>
            </a:r>
            <a:r>
              <a:rPr lang="en-US" altLang="zh-CN" sz="1200" dirty="0" smtClean="0">
                <a:latin typeface="Times New Roman" pitchFamily="18" charset="0"/>
                <a:cs typeface="Times New Roman" panose="02020603050405020304" pitchFamily="18" charset="0"/>
              </a:rPr>
              <a:t>white light (L) at 300 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µmol 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min before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was analyzed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NPA were applied 30 min before the pre-illumination. Net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Plants without pre-illumination (dark, D) were used as control. 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 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0287"/>
              </p:ext>
            </p:extLst>
          </p:nvPr>
        </p:nvGraphicFramePr>
        <p:xfrm>
          <a:off x="1138783" y="1484784"/>
          <a:ext cx="3773488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783" y="1484784"/>
                        <a:ext cx="3773488" cy="267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12513"/>
              </p:ext>
            </p:extLst>
          </p:nvPr>
        </p:nvGraphicFramePr>
        <p:xfrm>
          <a:off x="4258828" y="1484784"/>
          <a:ext cx="3825846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name="Graph" r:id="rId5" imgW="4276800" imgH="3025440" progId="Origin50.Graph">
                  <p:embed/>
                </p:oleObj>
              </mc:Choice>
              <mc:Fallback>
                <p:oleObj name="Graph" r:id="rId5" imgW="4276800" imgH="3025440" progId="Origin50.Grap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828" y="1484784"/>
                        <a:ext cx="3825846" cy="2670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60503"/>
              </p:ext>
            </p:extLst>
          </p:nvPr>
        </p:nvGraphicFramePr>
        <p:xfrm>
          <a:off x="12349993" y="1567874"/>
          <a:ext cx="3844925" cy="267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name="Graph" r:id="rId7" imgW="4276800" imgH="3025440" progId="Origin50.Graph">
                  <p:embed/>
                </p:oleObj>
              </mc:Choice>
              <mc:Fallback>
                <p:oleObj name="Graph" r:id="rId7" imgW="4276800" imgH="3025440" progId="Origin50.Grap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9993" y="1567874"/>
                        <a:ext cx="3844925" cy="26776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830662"/>
              </p:ext>
            </p:extLst>
          </p:nvPr>
        </p:nvGraphicFramePr>
        <p:xfrm>
          <a:off x="9252520" y="1556792"/>
          <a:ext cx="3772669" cy="269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name="Graph" r:id="rId9" imgW="4276800" imgH="3025440" progId="Origin50.Graph">
                  <p:embed/>
                </p:oleObj>
              </mc:Choice>
              <mc:Fallback>
                <p:oleObj name="Graph" r:id="rId9" imgW="4276800" imgH="3025440" progId="Origin50.Grap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2520" y="1556792"/>
                        <a:ext cx="3772669" cy="26919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67544" y="4869160"/>
            <a:ext cx="8482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FIG S7 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pre-illumination on the induction of  photosynthesis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leaf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grafting plants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dgt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rootstock.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Apex was pre-illuminated  with white light (L) at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zh-CN" sz="1200" baseline="30000" dirty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30 min before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was analyzed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leaves.  Net 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Plants without pre-illumination (dark, D) were used as control.   The 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Tukey's test</a:t>
            </a:r>
            <a:endParaRPr lang="zh-CN" altLang="en-US" sz="1200" dirty="0"/>
          </a:p>
        </p:txBody>
      </p:sp>
      <p:sp>
        <p:nvSpPr>
          <p:cNvPr id="11" name="TextBox 1"/>
          <p:cNvSpPr txBox="1"/>
          <p:nvPr/>
        </p:nvSpPr>
        <p:spPr>
          <a:xfrm>
            <a:off x="9397094" y="15678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</a:t>
            </a:r>
            <a:endParaRPr lang="zh-CN" altLang="en-US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12519470" y="15719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9948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936" y="5157192"/>
            <a:ext cx="687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FIG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S8 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Relative transcript of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RBOH1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in the scion leaves and rootstock leaves 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grafted plants used for the experiment (n=12). Up, the 5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leaf, Down, the 4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leaf. 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59739"/>
              </p:ext>
            </p:extLst>
          </p:nvPr>
        </p:nvGraphicFramePr>
        <p:xfrm>
          <a:off x="2516761" y="1628800"/>
          <a:ext cx="4110478" cy="290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Graph" r:id="rId3" imgW="44529480" imgH="31508640" progId="Origin50.Graph">
                  <p:embed/>
                </p:oleObj>
              </mc:Choice>
              <mc:Fallback>
                <p:oleObj name="Graph" r:id="rId3" imgW="44529480" imgH="31508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761" y="1628800"/>
                        <a:ext cx="4110478" cy="29076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88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43412"/>
              </p:ext>
            </p:extLst>
          </p:nvPr>
        </p:nvGraphicFramePr>
        <p:xfrm>
          <a:off x="334963" y="1639888"/>
          <a:ext cx="2873375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5" name="Graph" r:id="rId3" imgW="4276800" imgH="3025440" progId="Origin50.Graph">
                  <p:embed/>
                </p:oleObj>
              </mc:Choice>
              <mc:Fallback>
                <p:oleObj name="Graph" r:id="rId3" imgW="4276800" imgH="3025440" progId="Origin50.Graph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639888"/>
                        <a:ext cx="2873375" cy="202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71600" y="4221088"/>
            <a:ext cx="663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S9.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 the net photosynthetic rate (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cyclic electron flux (CEF) 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leaf as influenced by the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transcript of </a:t>
            </a:r>
            <a:r>
              <a:rPr lang="en-US" altLang="zh-CN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RBOH1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grafted plants.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Time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 the net photosynthetic rate (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during photosynthetic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photosynthesis rate was expressed as percentage of the maximum 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and C, cyclic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flux (CEF)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4</a:t>
            </a:r>
            <a:r>
              <a:rPr lang="en-US" altLang="zh-CN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dark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top lighting for 30 min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WL before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CO</a:t>
            </a:r>
            <a:r>
              <a:rPr lang="en-US" altLang="zh-C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assimilation.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were obtained from four plants, and the values are presented as means ± SD. Different letters indicate significant differences at </a:t>
            </a:r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 &lt; 0.05 according to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Tukey's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802" y="145134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4466" y="145134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64357" y="14629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graphicFrame>
        <p:nvGraphicFramePr>
          <p:cNvPr id="31838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85813"/>
              </p:ext>
            </p:extLst>
          </p:nvPr>
        </p:nvGraphicFramePr>
        <p:xfrm>
          <a:off x="2705100" y="1647825"/>
          <a:ext cx="2874963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6" name="Graph" r:id="rId5" imgW="4131360" imgH="2901600" progId="Origin50.Graph">
                  <p:embed/>
                </p:oleObj>
              </mc:Choice>
              <mc:Fallback>
                <p:oleObj name="Graph" r:id="rId5" imgW="4131360" imgH="2901600" progId="Origin50.Graph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647825"/>
                        <a:ext cx="2874963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86668"/>
              </p:ext>
            </p:extLst>
          </p:nvPr>
        </p:nvGraphicFramePr>
        <p:xfrm>
          <a:off x="5219080" y="1645958"/>
          <a:ext cx="2881312" cy="202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7" name="Graph" r:id="rId7" imgW="4276800" imgH="3025440" progId="Origin50.Graph">
                  <p:embed/>
                </p:oleObj>
              </mc:Choice>
              <mc:Fallback>
                <p:oleObj name="Graph" r:id="rId7" imgW="427680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080" y="1645958"/>
                        <a:ext cx="2881312" cy="2020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735</Words>
  <Application>Microsoft Office PowerPoint</Application>
  <PresentationFormat>全屏显示(4:3)</PresentationFormat>
  <Paragraphs>106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Times New Roman</vt:lpstr>
      <vt:lpstr>Office 主题</vt:lpstr>
      <vt:lpstr>Graph</vt:lpstr>
      <vt:lpstr>Origin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Supplementary Table 1. List of primer sequences used for qRT-PCR analysis.</vt:lpstr>
      <vt:lpstr>Supplementary Table 2. Parameters used for detection of IAA and related compound by LC-MS/MS.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空白</cp:lastModifiedBy>
  <cp:revision>214</cp:revision>
  <dcterms:created xsi:type="dcterms:W3CDTF">2016-03-11T04:26:32Z</dcterms:created>
  <dcterms:modified xsi:type="dcterms:W3CDTF">2016-07-22T09:56:13Z</dcterms:modified>
</cp:coreProperties>
</file>