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394F2-C5F1-4017-A772-F18F22E52F47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7583C6-F332-4A8C-97AA-4075A87E83BF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i="1" dirty="0" smtClean="0">
              <a:solidFill>
                <a:srgbClr val="C00000"/>
              </a:solidFill>
            </a:rPr>
            <a:t>Step 1: </a:t>
          </a:r>
          <a:r>
            <a:rPr lang="en-US" b="1" i="1" dirty="0" smtClean="0"/>
            <a:t>Establishing baseline US </a:t>
          </a:r>
          <a:r>
            <a:rPr lang="en-GB" b="1" i="1" dirty="0" smtClean="0"/>
            <a:t>reliability </a:t>
          </a:r>
          <a:endParaRPr lang="en-US" dirty="0"/>
        </a:p>
      </dgm:t>
    </dgm:pt>
    <dgm:pt modelId="{3FF203C5-995A-422A-9568-04777EA631DC}" type="parTrans" cxnId="{5AFC4B03-CE21-4A1F-B7B9-37DFF935269E}">
      <dgm:prSet/>
      <dgm:spPr/>
      <dgm:t>
        <a:bodyPr/>
        <a:lstStyle/>
        <a:p>
          <a:endParaRPr lang="en-US"/>
        </a:p>
      </dgm:t>
    </dgm:pt>
    <dgm:pt modelId="{85C4DB39-2A85-4EB5-BEA2-1AE625DCCA02}" type="sibTrans" cxnId="{5AFC4B03-CE21-4A1F-B7B9-37DFF935269E}">
      <dgm:prSet/>
      <dgm:spPr/>
      <dgm:t>
        <a:bodyPr/>
        <a:lstStyle/>
        <a:p>
          <a:endParaRPr lang="en-US"/>
        </a:p>
      </dgm:t>
    </dgm:pt>
    <dgm:pt modelId="{8F0493ED-6BDF-4F93-8641-41508F5ACDF9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i="1" dirty="0" smtClean="0">
              <a:solidFill>
                <a:srgbClr val="C00000"/>
              </a:solidFill>
            </a:rPr>
            <a:t>Step 2: </a:t>
          </a:r>
          <a:r>
            <a:rPr lang="en-US" b="1" i="1" dirty="0" smtClean="0"/>
            <a:t>Analysis of discrepancies for creating consensus definitions and grading of synovitis and single components </a:t>
          </a:r>
          <a:endParaRPr lang="en-US" dirty="0"/>
        </a:p>
      </dgm:t>
    </dgm:pt>
    <dgm:pt modelId="{6CE222D5-6750-4EAF-99F4-98F54FEAD6BE}" type="parTrans" cxnId="{A90C50B8-68E2-470B-BD9E-8D45AEB2E805}">
      <dgm:prSet/>
      <dgm:spPr/>
      <dgm:t>
        <a:bodyPr/>
        <a:lstStyle/>
        <a:p>
          <a:endParaRPr lang="en-US"/>
        </a:p>
      </dgm:t>
    </dgm:pt>
    <dgm:pt modelId="{745ACE14-0C58-48D5-9FB4-16B12035A6AB}" type="sibTrans" cxnId="{A90C50B8-68E2-470B-BD9E-8D45AEB2E805}">
      <dgm:prSet/>
      <dgm:spPr/>
      <dgm:t>
        <a:bodyPr/>
        <a:lstStyle/>
        <a:p>
          <a:endParaRPr lang="en-US"/>
        </a:p>
      </dgm:t>
    </dgm:pt>
    <dgm:pt modelId="{6FBC7BB7-97FD-4BBB-BEC6-244DEA4F3D56}">
      <dgm:prSet phldrT="[Texte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i="1" dirty="0" smtClean="0">
              <a:solidFill>
                <a:srgbClr val="C00000"/>
              </a:solidFill>
            </a:rPr>
            <a:t>Step 3 (Step 1 part 2): </a:t>
          </a:r>
          <a:r>
            <a:rPr lang="en-GB" b="1" i="1" dirty="0" smtClean="0"/>
            <a:t>Testing the applicability of the new definitions and the reliability of the OMERACT-EULAR PDUS combined score on static image and on patients, by using different scanning approach</a:t>
          </a:r>
          <a:endParaRPr lang="en-US" dirty="0"/>
        </a:p>
      </dgm:t>
    </dgm:pt>
    <dgm:pt modelId="{F87627B7-FA1D-407D-B8EB-81A54ABDFF37}" type="parTrans" cxnId="{7D088DA8-0459-4E22-AE4E-409DB916BBDF}">
      <dgm:prSet/>
      <dgm:spPr/>
      <dgm:t>
        <a:bodyPr/>
        <a:lstStyle/>
        <a:p>
          <a:endParaRPr lang="en-US"/>
        </a:p>
      </dgm:t>
    </dgm:pt>
    <dgm:pt modelId="{D8CA2D61-BB46-40EF-8653-DBC5B1350FDC}" type="sibTrans" cxnId="{7D088DA8-0459-4E22-AE4E-409DB916BBDF}">
      <dgm:prSet/>
      <dgm:spPr/>
      <dgm:t>
        <a:bodyPr/>
        <a:lstStyle/>
        <a:p>
          <a:endParaRPr lang="en-US"/>
        </a:p>
      </dgm:t>
    </dgm:pt>
    <dgm:pt modelId="{1B5727C3-32A5-4763-906F-FAD8341A9B08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4BC433D4-E2D1-4916-BE5B-5EBD1703F978}" type="parTrans" cxnId="{3852CC58-393C-4307-A3BC-F7C5EBC4A780}">
      <dgm:prSet/>
      <dgm:spPr/>
      <dgm:t>
        <a:bodyPr/>
        <a:lstStyle/>
        <a:p>
          <a:endParaRPr lang="en-US"/>
        </a:p>
      </dgm:t>
    </dgm:pt>
    <dgm:pt modelId="{5C5A86E5-A407-4D7B-801B-6453B9C5F6A2}" type="sibTrans" cxnId="{3852CC58-393C-4307-A3BC-F7C5EBC4A780}">
      <dgm:prSet/>
      <dgm:spPr/>
      <dgm:t>
        <a:bodyPr/>
        <a:lstStyle/>
        <a:p>
          <a:endParaRPr lang="en-US"/>
        </a:p>
      </dgm:t>
    </dgm:pt>
    <dgm:pt modelId="{EC7A4847-7293-4CDE-9AAB-EC02C43F1042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Step 4 (</a:t>
          </a:r>
          <a:r>
            <a:rPr lang="en-US" b="1" i="1" dirty="0" smtClean="0">
              <a:solidFill>
                <a:srgbClr val="C00000"/>
              </a:solidFill>
            </a:rPr>
            <a:t>Step 2 part 2)</a:t>
          </a:r>
          <a:r>
            <a:rPr lang="en-US" b="1" dirty="0" smtClean="0">
              <a:solidFill>
                <a:srgbClr val="C00000"/>
              </a:solidFill>
            </a:rPr>
            <a:t>: </a:t>
          </a:r>
          <a:r>
            <a:rPr lang="en-GB" b="1" i="1" dirty="0" smtClean="0"/>
            <a:t>Testing the definitions and the reliability of the OMERACT-EULAR PDUS combined score </a:t>
          </a:r>
          <a:r>
            <a:rPr lang="en-US" b="1" i="1" dirty="0" smtClean="0"/>
            <a:t>in other joints by using static images and by scanning patients</a:t>
          </a:r>
          <a:endParaRPr lang="en-US" dirty="0"/>
        </a:p>
      </dgm:t>
    </dgm:pt>
    <dgm:pt modelId="{E4525A27-21D9-47B1-ADFD-EBCA2235944E}" type="parTrans" cxnId="{92D411E4-B9C9-41F8-A293-433184454464}">
      <dgm:prSet/>
      <dgm:spPr/>
      <dgm:t>
        <a:bodyPr/>
        <a:lstStyle/>
        <a:p>
          <a:endParaRPr lang="en-US"/>
        </a:p>
      </dgm:t>
    </dgm:pt>
    <dgm:pt modelId="{EC5F9D0A-FDCB-4D91-80E6-DC0E3F0112D6}" type="sibTrans" cxnId="{92D411E4-B9C9-41F8-A293-433184454464}">
      <dgm:prSet/>
      <dgm:spPr/>
      <dgm:t>
        <a:bodyPr/>
        <a:lstStyle/>
        <a:p>
          <a:endParaRPr lang="en-US"/>
        </a:p>
      </dgm:t>
    </dgm:pt>
    <dgm:pt modelId="{E20DBFA4-64B7-4627-A04B-EA054466B47F}" type="pres">
      <dgm:prSet presAssocID="{E37394F2-C5F1-4017-A772-F18F22E52F4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3E3915BA-3BC1-449A-9371-EFB828FBAEB8}" type="pres">
      <dgm:prSet presAssocID="{E37394F2-C5F1-4017-A772-F18F22E52F47}" presName="dummyMaxCanvas" presStyleCnt="0">
        <dgm:presLayoutVars/>
      </dgm:prSet>
      <dgm:spPr/>
    </dgm:pt>
    <dgm:pt modelId="{AFCE08A0-4103-447C-A676-0EE3FF561C6B}" type="pres">
      <dgm:prSet presAssocID="{E37394F2-C5F1-4017-A772-F18F22E52F47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91D2C-DD2D-46B2-84EB-9028C71E7F13}" type="pres">
      <dgm:prSet presAssocID="{E37394F2-C5F1-4017-A772-F18F22E52F47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2539D-9F58-45B1-88AD-EAE80AC6F8DB}" type="pres">
      <dgm:prSet presAssocID="{E37394F2-C5F1-4017-A772-F18F22E52F47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4E40F-295A-48C4-A3A6-A462F6B62AC3}" type="pres">
      <dgm:prSet presAssocID="{E37394F2-C5F1-4017-A772-F18F22E52F47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1B8DC8-9D11-432A-8321-2EFE5A75D14C}" type="pres">
      <dgm:prSet presAssocID="{E37394F2-C5F1-4017-A772-F18F22E52F47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3D815-D5BF-4B5C-81A5-8E359300B893}" type="pres">
      <dgm:prSet presAssocID="{E37394F2-C5F1-4017-A772-F18F22E52F47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E18E6-F956-482C-A540-4D39F85A2A95}" type="pres">
      <dgm:prSet presAssocID="{E37394F2-C5F1-4017-A772-F18F22E52F47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01747-91AB-4DC2-8344-9D0799C197FA}" type="pres">
      <dgm:prSet presAssocID="{E37394F2-C5F1-4017-A772-F18F22E52F4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326630-44B6-4157-9D10-6C16BDB4D0A9}" type="pres">
      <dgm:prSet presAssocID="{E37394F2-C5F1-4017-A772-F18F22E52F4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2F931-7F53-4CAD-B435-F76F992773E0}" type="pres">
      <dgm:prSet presAssocID="{E37394F2-C5F1-4017-A772-F18F22E52F4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DDEB4-89F4-4189-BA2A-D79257A132CA}" type="pres">
      <dgm:prSet presAssocID="{E37394F2-C5F1-4017-A772-F18F22E52F4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2BD3C6-9712-46A6-857F-329B6A33B098}" type="presOf" srcId="{E37394F2-C5F1-4017-A772-F18F22E52F47}" destId="{E20DBFA4-64B7-4627-A04B-EA054466B47F}" srcOrd="0" destOrd="0" presId="urn:microsoft.com/office/officeart/2005/8/layout/vProcess5"/>
    <dgm:cxn modelId="{41F08CBA-7E4B-46B9-9E74-4CB3B3DA0D19}" type="presOf" srcId="{1B5727C3-32A5-4763-906F-FAD8341A9B08}" destId="{AFCE08A0-4103-447C-A676-0EE3FF561C6B}" srcOrd="0" destOrd="1" presId="urn:microsoft.com/office/officeart/2005/8/layout/vProcess5"/>
    <dgm:cxn modelId="{92D411E4-B9C9-41F8-A293-433184454464}" srcId="{E37394F2-C5F1-4017-A772-F18F22E52F47}" destId="{EC7A4847-7293-4CDE-9AAB-EC02C43F1042}" srcOrd="3" destOrd="0" parTransId="{E4525A27-21D9-47B1-ADFD-EBCA2235944E}" sibTransId="{EC5F9D0A-FDCB-4D91-80E6-DC0E3F0112D6}"/>
    <dgm:cxn modelId="{47C58183-45B8-4FA1-8780-F0C29C7F1B31}" type="presOf" srcId="{8F0493ED-6BDF-4F93-8641-41508F5ACDF9}" destId="{E4891D2C-DD2D-46B2-84EB-9028C71E7F13}" srcOrd="0" destOrd="0" presId="urn:microsoft.com/office/officeart/2005/8/layout/vProcess5"/>
    <dgm:cxn modelId="{A90C50B8-68E2-470B-BD9E-8D45AEB2E805}" srcId="{E37394F2-C5F1-4017-A772-F18F22E52F47}" destId="{8F0493ED-6BDF-4F93-8641-41508F5ACDF9}" srcOrd="1" destOrd="0" parTransId="{6CE222D5-6750-4EAF-99F4-98F54FEAD6BE}" sibTransId="{745ACE14-0C58-48D5-9FB4-16B12035A6AB}"/>
    <dgm:cxn modelId="{5AFC4B03-CE21-4A1F-B7B9-37DFF935269E}" srcId="{E37394F2-C5F1-4017-A772-F18F22E52F47}" destId="{227583C6-F332-4A8C-97AA-4075A87E83BF}" srcOrd="0" destOrd="0" parTransId="{3FF203C5-995A-422A-9568-04777EA631DC}" sibTransId="{85C4DB39-2A85-4EB5-BEA2-1AE625DCCA02}"/>
    <dgm:cxn modelId="{FA64DE51-710D-428C-AAE0-F8DEBA55B953}" type="presOf" srcId="{6FBC7BB7-97FD-4BBB-BEC6-244DEA4F3D56}" destId="{F712F931-7F53-4CAD-B435-F76F992773E0}" srcOrd="1" destOrd="0" presId="urn:microsoft.com/office/officeart/2005/8/layout/vProcess5"/>
    <dgm:cxn modelId="{7980407F-E959-4803-9A1C-5AC64703BB6E}" type="presOf" srcId="{227583C6-F332-4A8C-97AA-4075A87E83BF}" destId="{AFCE08A0-4103-447C-A676-0EE3FF561C6B}" srcOrd="0" destOrd="0" presId="urn:microsoft.com/office/officeart/2005/8/layout/vProcess5"/>
    <dgm:cxn modelId="{7BD6A4DF-80EE-4E79-AD34-D030FDE117B8}" type="presOf" srcId="{227583C6-F332-4A8C-97AA-4075A87E83BF}" destId="{11F01747-91AB-4DC2-8344-9D0799C197FA}" srcOrd="1" destOrd="0" presId="urn:microsoft.com/office/officeart/2005/8/layout/vProcess5"/>
    <dgm:cxn modelId="{D5CF0057-4F38-4A19-805A-652E1FBB2A29}" type="presOf" srcId="{1B5727C3-32A5-4763-906F-FAD8341A9B08}" destId="{11F01747-91AB-4DC2-8344-9D0799C197FA}" srcOrd="1" destOrd="1" presId="urn:microsoft.com/office/officeart/2005/8/layout/vProcess5"/>
    <dgm:cxn modelId="{29E54332-9E24-4D00-9CC4-3D6C3C24668C}" type="presOf" srcId="{745ACE14-0C58-48D5-9FB4-16B12035A6AB}" destId="{9833D815-D5BF-4B5C-81A5-8E359300B893}" srcOrd="0" destOrd="0" presId="urn:microsoft.com/office/officeart/2005/8/layout/vProcess5"/>
    <dgm:cxn modelId="{3852CC58-393C-4307-A3BC-F7C5EBC4A780}" srcId="{227583C6-F332-4A8C-97AA-4075A87E83BF}" destId="{1B5727C3-32A5-4763-906F-FAD8341A9B08}" srcOrd="0" destOrd="0" parTransId="{4BC433D4-E2D1-4916-BE5B-5EBD1703F978}" sibTransId="{5C5A86E5-A407-4D7B-801B-6453B9C5F6A2}"/>
    <dgm:cxn modelId="{01D83B9D-B97D-42F8-A98B-49F4DB6104CE}" type="presOf" srcId="{6FBC7BB7-97FD-4BBB-BEC6-244DEA4F3D56}" destId="{3092539D-9F58-45B1-88AD-EAE80AC6F8DB}" srcOrd="0" destOrd="0" presId="urn:microsoft.com/office/officeart/2005/8/layout/vProcess5"/>
    <dgm:cxn modelId="{5C91599A-FAAF-4A6D-BDA8-7E1E41AD1D66}" type="presOf" srcId="{D8CA2D61-BB46-40EF-8653-DBC5B1350FDC}" destId="{BBFE18E6-F956-482C-A540-4D39F85A2A95}" srcOrd="0" destOrd="0" presId="urn:microsoft.com/office/officeart/2005/8/layout/vProcess5"/>
    <dgm:cxn modelId="{82C052D5-9594-499B-96A4-6A8548D88B11}" type="presOf" srcId="{EC7A4847-7293-4CDE-9AAB-EC02C43F1042}" destId="{7A9DDEB4-89F4-4189-BA2A-D79257A132CA}" srcOrd="1" destOrd="0" presId="urn:microsoft.com/office/officeart/2005/8/layout/vProcess5"/>
    <dgm:cxn modelId="{7D088DA8-0459-4E22-AE4E-409DB916BBDF}" srcId="{E37394F2-C5F1-4017-A772-F18F22E52F47}" destId="{6FBC7BB7-97FD-4BBB-BEC6-244DEA4F3D56}" srcOrd="2" destOrd="0" parTransId="{F87627B7-FA1D-407D-B8EB-81A54ABDFF37}" sibTransId="{D8CA2D61-BB46-40EF-8653-DBC5B1350FDC}"/>
    <dgm:cxn modelId="{86264495-CEF5-40D2-B029-CD289A74E143}" type="presOf" srcId="{8F0493ED-6BDF-4F93-8641-41508F5ACDF9}" destId="{4A326630-44B6-4157-9D10-6C16BDB4D0A9}" srcOrd="1" destOrd="0" presId="urn:microsoft.com/office/officeart/2005/8/layout/vProcess5"/>
    <dgm:cxn modelId="{9D40BB51-9D6A-46EE-BF0B-12DEF63D257A}" type="presOf" srcId="{85C4DB39-2A85-4EB5-BEA2-1AE625DCCA02}" destId="{5C1B8DC8-9D11-432A-8321-2EFE5A75D14C}" srcOrd="0" destOrd="0" presId="urn:microsoft.com/office/officeart/2005/8/layout/vProcess5"/>
    <dgm:cxn modelId="{C26F7737-E353-497B-B56D-9293CABB8E44}" type="presOf" srcId="{EC7A4847-7293-4CDE-9AAB-EC02C43F1042}" destId="{8734E40F-295A-48C4-A3A6-A462F6B62AC3}" srcOrd="0" destOrd="0" presId="urn:microsoft.com/office/officeart/2005/8/layout/vProcess5"/>
    <dgm:cxn modelId="{E91E61F0-4A2C-4B2C-B645-C27EF3EF9755}" type="presParOf" srcId="{E20DBFA4-64B7-4627-A04B-EA054466B47F}" destId="{3E3915BA-3BC1-449A-9371-EFB828FBAEB8}" srcOrd="0" destOrd="0" presId="urn:microsoft.com/office/officeart/2005/8/layout/vProcess5"/>
    <dgm:cxn modelId="{BDB9DA4F-2AE2-46D5-8B32-DB4E8C498D22}" type="presParOf" srcId="{E20DBFA4-64B7-4627-A04B-EA054466B47F}" destId="{AFCE08A0-4103-447C-A676-0EE3FF561C6B}" srcOrd="1" destOrd="0" presId="urn:microsoft.com/office/officeart/2005/8/layout/vProcess5"/>
    <dgm:cxn modelId="{7B13A220-F9FC-45F6-B918-BAAAE61DE10E}" type="presParOf" srcId="{E20DBFA4-64B7-4627-A04B-EA054466B47F}" destId="{E4891D2C-DD2D-46B2-84EB-9028C71E7F13}" srcOrd="2" destOrd="0" presId="urn:microsoft.com/office/officeart/2005/8/layout/vProcess5"/>
    <dgm:cxn modelId="{7FE2F81E-4B9A-4133-BE33-DEA03606AB41}" type="presParOf" srcId="{E20DBFA4-64B7-4627-A04B-EA054466B47F}" destId="{3092539D-9F58-45B1-88AD-EAE80AC6F8DB}" srcOrd="3" destOrd="0" presId="urn:microsoft.com/office/officeart/2005/8/layout/vProcess5"/>
    <dgm:cxn modelId="{F96D9EF5-6BC8-4A50-AA94-242FFF2A53BD}" type="presParOf" srcId="{E20DBFA4-64B7-4627-A04B-EA054466B47F}" destId="{8734E40F-295A-48C4-A3A6-A462F6B62AC3}" srcOrd="4" destOrd="0" presId="urn:microsoft.com/office/officeart/2005/8/layout/vProcess5"/>
    <dgm:cxn modelId="{A0C97B5A-628D-4455-B2F4-F954D242ADD8}" type="presParOf" srcId="{E20DBFA4-64B7-4627-A04B-EA054466B47F}" destId="{5C1B8DC8-9D11-432A-8321-2EFE5A75D14C}" srcOrd="5" destOrd="0" presId="urn:microsoft.com/office/officeart/2005/8/layout/vProcess5"/>
    <dgm:cxn modelId="{7512E884-6EDC-47CB-B0E6-30EA425D7622}" type="presParOf" srcId="{E20DBFA4-64B7-4627-A04B-EA054466B47F}" destId="{9833D815-D5BF-4B5C-81A5-8E359300B893}" srcOrd="6" destOrd="0" presId="urn:microsoft.com/office/officeart/2005/8/layout/vProcess5"/>
    <dgm:cxn modelId="{C894C47D-BB4F-4960-9182-F8F818D0437C}" type="presParOf" srcId="{E20DBFA4-64B7-4627-A04B-EA054466B47F}" destId="{BBFE18E6-F956-482C-A540-4D39F85A2A95}" srcOrd="7" destOrd="0" presId="urn:microsoft.com/office/officeart/2005/8/layout/vProcess5"/>
    <dgm:cxn modelId="{8A6397EC-1992-43E6-952D-F761190D5E77}" type="presParOf" srcId="{E20DBFA4-64B7-4627-A04B-EA054466B47F}" destId="{11F01747-91AB-4DC2-8344-9D0799C197FA}" srcOrd="8" destOrd="0" presId="urn:microsoft.com/office/officeart/2005/8/layout/vProcess5"/>
    <dgm:cxn modelId="{738B2337-BB36-44F1-8149-8B2481D46494}" type="presParOf" srcId="{E20DBFA4-64B7-4627-A04B-EA054466B47F}" destId="{4A326630-44B6-4157-9D10-6C16BDB4D0A9}" srcOrd="9" destOrd="0" presId="urn:microsoft.com/office/officeart/2005/8/layout/vProcess5"/>
    <dgm:cxn modelId="{AD3E55C3-2322-49DA-ACEA-9575EBDC992E}" type="presParOf" srcId="{E20DBFA4-64B7-4627-A04B-EA054466B47F}" destId="{F712F931-7F53-4CAD-B435-F76F992773E0}" srcOrd="10" destOrd="0" presId="urn:microsoft.com/office/officeart/2005/8/layout/vProcess5"/>
    <dgm:cxn modelId="{B179DC47-8490-45E8-ABB6-A14DB8196DF7}" type="presParOf" srcId="{E20DBFA4-64B7-4627-A04B-EA054466B47F}" destId="{7A9DDEB4-89F4-4189-BA2A-D79257A132C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E08A0-4103-447C-A676-0EE3FF561C6B}">
      <dsp:nvSpPr>
        <dsp:cNvPr id="0" name=""/>
        <dsp:cNvSpPr/>
      </dsp:nvSpPr>
      <dsp:spPr>
        <a:xfrm>
          <a:off x="0" y="0"/>
          <a:ext cx="7901577" cy="13983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C00000"/>
              </a:solidFill>
            </a:rPr>
            <a:t>Step 1: </a:t>
          </a:r>
          <a:r>
            <a:rPr lang="en-US" sz="2000" b="1" i="1" kern="1200" dirty="0" smtClean="0"/>
            <a:t>Establishing baseline US </a:t>
          </a:r>
          <a:r>
            <a:rPr lang="en-GB" sz="2000" b="1" i="1" kern="1200" dirty="0" smtClean="0"/>
            <a:t>reliability 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40956" y="40956"/>
        <a:ext cx="6274510" cy="1316418"/>
      </dsp:txXfrm>
    </dsp:sp>
    <dsp:sp modelId="{E4891D2C-DD2D-46B2-84EB-9028C71E7F13}">
      <dsp:nvSpPr>
        <dsp:cNvPr id="0" name=""/>
        <dsp:cNvSpPr/>
      </dsp:nvSpPr>
      <dsp:spPr>
        <a:xfrm>
          <a:off x="661757" y="1652572"/>
          <a:ext cx="7901577" cy="13983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C00000"/>
              </a:solidFill>
            </a:rPr>
            <a:t>Step 2: </a:t>
          </a:r>
          <a:r>
            <a:rPr lang="en-US" sz="2000" b="1" i="1" kern="1200" dirty="0" smtClean="0"/>
            <a:t>Analysis of discrepancies for creating consensus definitions and grading of synovitis and single components </a:t>
          </a:r>
          <a:endParaRPr lang="en-US" sz="2000" kern="1200" dirty="0"/>
        </a:p>
      </dsp:txBody>
      <dsp:txXfrm>
        <a:off x="702713" y="1693528"/>
        <a:ext cx="6248993" cy="1316418"/>
      </dsp:txXfrm>
    </dsp:sp>
    <dsp:sp modelId="{3092539D-9F58-45B1-88AD-EAE80AC6F8DB}">
      <dsp:nvSpPr>
        <dsp:cNvPr id="0" name=""/>
        <dsp:cNvSpPr/>
      </dsp:nvSpPr>
      <dsp:spPr>
        <a:xfrm>
          <a:off x="1313637" y="3305144"/>
          <a:ext cx="7901577" cy="13983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C00000"/>
              </a:solidFill>
            </a:rPr>
            <a:t>Step 3 (Step 1 part 2): </a:t>
          </a:r>
          <a:r>
            <a:rPr lang="en-GB" sz="2000" b="1" i="1" kern="1200" dirty="0" smtClean="0"/>
            <a:t>Testing the applicability of the new definitions and the reliability of the OMERACT-EULAR PDUS combined score on static image and on patients, by using different scanning approach</a:t>
          </a:r>
          <a:endParaRPr lang="en-US" sz="2000" kern="1200" dirty="0"/>
        </a:p>
      </dsp:txBody>
      <dsp:txXfrm>
        <a:off x="1354593" y="3346100"/>
        <a:ext cx="6258870" cy="1316418"/>
      </dsp:txXfrm>
    </dsp:sp>
    <dsp:sp modelId="{8734E40F-295A-48C4-A3A6-A462F6B62AC3}">
      <dsp:nvSpPr>
        <dsp:cNvPr id="0" name=""/>
        <dsp:cNvSpPr/>
      </dsp:nvSpPr>
      <dsp:spPr>
        <a:xfrm>
          <a:off x="1975394" y="4957717"/>
          <a:ext cx="7901577" cy="13983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C00000"/>
              </a:solidFill>
            </a:rPr>
            <a:t>Step 4 (</a:t>
          </a:r>
          <a:r>
            <a:rPr lang="en-US" sz="2000" b="1" i="1" kern="1200" dirty="0" smtClean="0">
              <a:solidFill>
                <a:srgbClr val="C00000"/>
              </a:solidFill>
            </a:rPr>
            <a:t>Step 2 part 2)</a:t>
          </a:r>
          <a:r>
            <a:rPr lang="en-US" sz="2000" b="1" kern="1200" dirty="0" smtClean="0">
              <a:solidFill>
                <a:srgbClr val="C00000"/>
              </a:solidFill>
            </a:rPr>
            <a:t>: </a:t>
          </a:r>
          <a:r>
            <a:rPr lang="en-GB" sz="2000" b="1" i="1" kern="1200" dirty="0" smtClean="0"/>
            <a:t>Testing the definitions and the reliability of the OMERACT-EULAR PDUS combined score </a:t>
          </a:r>
          <a:r>
            <a:rPr lang="en-US" sz="2000" b="1" i="1" kern="1200" dirty="0" smtClean="0"/>
            <a:t>in other joints by using static images and by scanning patients</a:t>
          </a:r>
          <a:endParaRPr lang="en-US" sz="2000" kern="1200" dirty="0"/>
        </a:p>
      </dsp:txBody>
      <dsp:txXfrm>
        <a:off x="2016350" y="4998673"/>
        <a:ext cx="6248993" cy="1316418"/>
      </dsp:txXfrm>
    </dsp:sp>
    <dsp:sp modelId="{5C1B8DC8-9D11-432A-8321-2EFE5A75D14C}">
      <dsp:nvSpPr>
        <dsp:cNvPr id="0" name=""/>
        <dsp:cNvSpPr/>
      </dsp:nvSpPr>
      <dsp:spPr>
        <a:xfrm>
          <a:off x="6992662" y="1070994"/>
          <a:ext cx="908914" cy="9089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197168" y="1070994"/>
        <a:ext cx="499902" cy="683958"/>
      </dsp:txXfrm>
    </dsp:sp>
    <dsp:sp modelId="{9833D815-D5BF-4B5C-81A5-8E359300B893}">
      <dsp:nvSpPr>
        <dsp:cNvPr id="0" name=""/>
        <dsp:cNvSpPr/>
      </dsp:nvSpPr>
      <dsp:spPr>
        <a:xfrm>
          <a:off x="7654419" y="2723566"/>
          <a:ext cx="908914" cy="9089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858925" y="2723566"/>
        <a:ext cx="499902" cy="683958"/>
      </dsp:txXfrm>
    </dsp:sp>
    <dsp:sp modelId="{BBFE18E6-F956-482C-A540-4D39F85A2A95}">
      <dsp:nvSpPr>
        <dsp:cNvPr id="0" name=""/>
        <dsp:cNvSpPr/>
      </dsp:nvSpPr>
      <dsp:spPr>
        <a:xfrm>
          <a:off x="8306300" y="4376139"/>
          <a:ext cx="908914" cy="9089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510806" y="4376139"/>
        <a:ext cx="499902" cy="683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198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84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03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225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70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10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635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536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038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35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228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6356D-6EB6-4508-8A15-592079D17A31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29BC9-EFB6-4076-BD27-00DB267B62C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726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405896590"/>
              </p:ext>
            </p:extLst>
          </p:nvPr>
        </p:nvGraphicFramePr>
        <p:xfrm>
          <a:off x="132442" y="429218"/>
          <a:ext cx="9876972" cy="635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Højre klammeparentes 1"/>
          <p:cNvSpPr/>
          <p:nvPr/>
        </p:nvSpPr>
        <p:spPr>
          <a:xfrm>
            <a:off x="10245437" y="544286"/>
            <a:ext cx="540327" cy="3015342"/>
          </a:xfrm>
          <a:prstGeom prst="rightBrace">
            <a:avLst>
              <a:gd name="adj1" fmla="val 8333"/>
              <a:gd name="adj2" fmla="val 5128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Højre klammeparentes 4"/>
          <p:cNvSpPr/>
          <p:nvPr/>
        </p:nvSpPr>
        <p:spPr>
          <a:xfrm>
            <a:off x="10283537" y="3820886"/>
            <a:ext cx="502228" cy="2964379"/>
          </a:xfrm>
          <a:prstGeom prst="rightBrace">
            <a:avLst>
              <a:gd name="adj1" fmla="val 8333"/>
              <a:gd name="adj2" fmla="val 5128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felt 2"/>
          <p:cNvSpPr txBox="1"/>
          <p:nvPr/>
        </p:nvSpPr>
        <p:spPr>
          <a:xfrm>
            <a:off x="11210306" y="1867291"/>
            <a:ext cx="789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Part 1</a:t>
            </a:r>
            <a:endParaRPr lang="da-DK" dirty="0"/>
          </a:p>
        </p:txBody>
      </p:sp>
      <p:sp>
        <p:nvSpPr>
          <p:cNvPr id="6" name="Tekstfelt 5"/>
          <p:cNvSpPr txBox="1"/>
          <p:nvPr/>
        </p:nvSpPr>
        <p:spPr>
          <a:xfrm>
            <a:off x="11059888" y="5069176"/>
            <a:ext cx="789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Part 2</a:t>
            </a:r>
            <a:endParaRPr lang="da-DK" dirty="0"/>
          </a:p>
        </p:txBody>
      </p:sp>
      <p:sp>
        <p:nvSpPr>
          <p:cNvPr id="7" name="Tekstfelt 6"/>
          <p:cNvSpPr txBox="1"/>
          <p:nvPr/>
        </p:nvSpPr>
        <p:spPr>
          <a:xfrm>
            <a:off x="93519" y="0"/>
            <a:ext cx="9694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Figure </a:t>
            </a:r>
            <a:r>
              <a:rPr lang="en-US" b="1" dirty="0" smtClean="0"/>
              <a:t>1.The </a:t>
            </a:r>
            <a:r>
              <a:rPr lang="en-US" b="1" dirty="0"/>
              <a:t>multistep approach for developing and validating the OMERACT-EULAR scoring system.</a:t>
            </a:r>
            <a:endParaRPr lang="da-DK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41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Lene</dc:creator>
  <cp:lastModifiedBy>Kim Lake</cp:lastModifiedBy>
  <cp:revision>17</cp:revision>
  <dcterms:created xsi:type="dcterms:W3CDTF">2016-05-25T15:39:34Z</dcterms:created>
  <dcterms:modified xsi:type="dcterms:W3CDTF">2017-06-22T12:21:41Z</dcterms:modified>
</cp:coreProperties>
</file>