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394F2-C5F1-4017-A772-F18F22E52F47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7583C6-F332-4A8C-97AA-4075A87E83BF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1: </a:t>
          </a:r>
          <a:r>
            <a:rPr lang="en-US" b="1" i="1" dirty="0" smtClean="0"/>
            <a:t>Establishing baseline US </a:t>
          </a:r>
          <a:r>
            <a:rPr lang="en-GB" b="1" i="1" dirty="0" smtClean="0"/>
            <a:t>reliability </a:t>
          </a:r>
          <a:endParaRPr lang="en-US" dirty="0"/>
        </a:p>
      </dgm:t>
    </dgm:pt>
    <dgm:pt modelId="{3FF203C5-995A-422A-9568-04777EA631DC}" type="parTrans" cxnId="{5AFC4B03-CE21-4A1F-B7B9-37DFF935269E}">
      <dgm:prSet/>
      <dgm:spPr/>
      <dgm:t>
        <a:bodyPr/>
        <a:lstStyle/>
        <a:p>
          <a:endParaRPr lang="en-US"/>
        </a:p>
      </dgm:t>
    </dgm:pt>
    <dgm:pt modelId="{85C4DB39-2A85-4EB5-BEA2-1AE625DCCA02}" type="sibTrans" cxnId="{5AFC4B03-CE21-4A1F-B7B9-37DFF935269E}">
      <dgm:prSet/>
      <dgm:spPr/>
      <dgm:t>
        <a:bodyPr/>
        <a:lstStyle/>
        <a:p>
          <a:endParaRPr lang="en-US"/>
        </a:p>
      </dgm:t>
    </dgm:pt>
    <dgm:pt modelId="{8F0493ED-6BDF-4F93-8641-41508F5ACDF9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2: </a:t>
          </a:r>
          <a:r>
            <a:rPr lang="en-US" b="1" i="1" dirty="0" smtClean="0"/>
            <a:t>Analysis of discrepancies for creating consensus definitions and grading of synovitis and single components </a:t>
          </a:r>
          <a:endParaRPr lang="en-US" dirty="0"/>
        </a:p>
      </dgm:t>
    </dgm:pt>
    <dgm:pt modelId="{6CE222D5-6750-4EAF-99F4-98F54FEAD6BE}" type="parTrans" cxnId="{A90C50B8-68E2-470B-BD9E-8D45AEB2E805}">
      <dgm:prSet/>
      <dgm:spPr/>
      <dgm:t>
        <a:bodyPr/>
        <a:lstStyle/>
        <a:p>
          <a:endParaRPr lang="en-US"/>
        </a:p>
      </dgm:t>
    </dgm:pt>
    <dgm:pt modelId="{745ACE14-0C58-48D5-9FB4-16B12035A6AB}" type="sibTrans" cxnId="{A90C50B8-68E2-470B-BD9E-8D45AEB2E805}">
      <dgm:prSet/>
      <dgm:spPr/>
      <dgm:t>
        <a:bodyPr/>
        <a:lstStyle/>
        <a:p>
          <a:endParaRPr lang="en-US"/>
        </a:p>
      </dgm:t>
    </dgm:pt>
    <dgm:pt modelId="{6FBC7BB7-97FD-4BBB-BEC6-244DEA4F3D56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3: </a:t>
          </a:r>
          <a:r>
            <a:rPr lang="en-GB" b="1" i="1" dirty="0" smtClean="0"/>
            <a:t>Testing the applicability of the new definitions and the reliability of the OMERACT-EULAR PDUS combined score on static image and on patients, by using different scanning approach</a:t>
          </a:r>
          <a:endParaRPr lang="en-US" dirty="0"/>
        </a:p>
      </dgm:t>
    </dgm:pt>
    <dgm:pt modelId="{F87627B7-FA1D-407D-B8EB-81A54ABDFF37}" type="parTrans" cxnId="{7D088DA8-0459-4E22-AE4E-409DB916BBDF}">
      <dgm:prSet/>
      <dgm:spPr/>
      <dgm:t>
        <a:bodyPr/>
        <a:lstStyle/>
        <a:p>
          <a:endParaRPr lang="en-US"/>
        </a:p>
      </dgm:t>
    </dgm:pt>
    <dgm:pt modelId="{D8CA2D61-BB46-40EF-8653-DBC5B1350FDC}" type="sibTrans" cxnId="{7D088DA8-0459-4E22-AE4E-409DB916BBDF}">
      <dgm:prSet/>
      <dgm:spPr/>
      <dgm:t>
        <a:bodyPr/>
        <a:lstStyle/>
        <a:p>
          <a:endParaRPr lang="en-US"/>
        </a:p>
      </dgm:t>
    </dgm:pt>
    <dgm:pt modelId="{1B5727C3-32A5-4763-906F-FAD8341A9B08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4BC433D4-E2D1-4916-BE5B-5EBD1703F978}" type="parTrans" cxnId="{3852CC58-393C-4307-A3BC-F7C5EBC4A780}">
      <dgm:prSet/>
      <dgm:spPr/>
      <dgm:t>
        <a:bodyPr/>
        <a:lstStyle/>
        <a:p>
          <a:endParaRPr lang="en-US"/>
        </a:p>
      </dgm:t>
    </dgm:pt>
    <dgm:pt modelId="{5C5A86E5-A407-4D7B-801B-6453B9C5F6A2}" type="sibTrans" cxnId="{3852CC58-393C-4307-A3BC-F7C5EBC4A780}">
      <dgm:prSet/>
      <dgm:spPr/>
      <dgm:t>
        <a:bodyPr/>
        <a:lstStyle/>
        <a:p>
          <a:endParaRPr lang="en-US"/>
        </a:p>
      </dgm:t>
    </dgm:pt>
    <dgm:pt modelId="{EC7A4847-7293-4CDE-9AAB-EC02C43F104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Step 4: </a:t>
          </a:r>
          <a:r>
            <a:rPr lang="en-GB" b="1" i="1" dirty="0" smtClean="0"/>
            <a:t>Testing the definitions and the reliability of the OMERACT-EULAR PDUS combined score </a:t>
          </a:r>
          <a:r>
            <a:rPr lang="en-US" b="1" i="1" dirty="0" smtClean="0"/>
            <a:t>in other joints by using static images and by scanning patients</a:t>
          </a:r>
          <a:endParaRPr lang="en-US" dirty="0"/>
        </a:p>
      </dgm:t>
    </dgm:pt>
    <dgm:pt modelId="{E4525A27-21D9-47B1-ADFD-EBCA2235944E}" type="parTrans" cxnId="{92D411E4-B9C9-41F8-A293-433184454464}">
      <dgm:prSet/>
      <dgm:spPr/>
      <dgm:t>
        <a:bodyPr/>
        <a:lstStyle/>
        <a:p>
          <a:endParaRPr lang="en-US"/>
        </a:p>
      </dgm:t>
    </dgm:pt>
    <dgm:pt modelId="{EC5F9D0A-FDCB-4D91-80E6-DC0E3F0112D6}" type="sibTrans" cxnId="{92D411E4-B9C9-41F8-A293-433184454464}">
      <dgm:prSet/>
      <dgm:spPr/>
      <dgm:t>
        <a:bodyPr/>
        <a:lstStyle/>
        <a:p>
          <a:endParaRPr lang="en-US"/>
        </a:p>
      </dgm:t>
    </dgm:pt>
    <dgm:pt modelId="{E20DBFA4-64B7-4627-A04B-EA054466B47F}" type="pres">
      <dgm:prSet presAssocID="{E37394F2-C5F1-4017-A772-F18F22E52F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E3915BA-3BC1-449A-9371-EFB828FBAEB8}" type="pres">
      <dgm:prSet presAssocID="{E37394F2-C5F1-4017-A772-F18F22E52F47}" presName="dummyMaxCanvas" presStyleCnt="0">
        <dgm:presLayoutVars/>
      </dgm:prSet>
      <dgm:spPr/>
    </dgm:pt>
    <dgm:pt modelId="{E1C0D82B-F65D-443A-853D-7532BC40D4BA}" type="pres">
      <dgm:prSet presAssocID="{E37394F2-C5F1-4017-A772-F18F22E52F4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3CC00-512D-48A2-9472-7CB8746E6AF5}" type="pres">
      <dgm:prSet presAssocID="{E37394F2-C5F1-4017-A772-F18F22E52F4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92A09-1CC3-4AA3-AC8C-221D125759C6}" type="pres">
      <dgm:prSet presAssocID="{E37394F2-C5F1-4017-A772-F18F22E52F4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713E7-EAA5-4852-9BDF-F8639ABF9484}" type="pres">
      <dgm:prSet presAssocID="{E37394F2-C5F1-4017-A772-F18F22E52F4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97196-9722-4630-9708-E75F3D4EA246}" type="pres">
      <dgm:prSet presAssocID="{E37394F2-C5F1-4017-A772-F18F22E52F4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D1052-C365-4E87-9DF3-E7CF4FACCC1D}" type="pres">
      <dgm:prSet presAssocID="{E37394F2-C5F1-4017-A772-F18F22E52F4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D2BE1-EAA9-4AC6-8D37-523191E7C4D3}" type="pres">
      <dgm:prSet presAssocID="{E37394F2-C5F1-4017-A772-F18F22E52F4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E0306-5298-4EED-8BDD-BA6F49B99D69}" type="pres">
      <dgm:prSet presAssocID="{E37394F2-C5F1-4017-A772-F18F22E52F4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558B4-4586-427F-8FD5-A892C7E6B69B}" type="pres">
      <dgm:prSet presAssocID="{E37394F2-C5F1-4017-A772-F18F22E52F4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F323D1-6797-4595-B3DF-BF815F074C47}" type="pres">
      <dgm:prSet presAssocID="{E37394F2-C5F1-4017-A772-F18F22E52F4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EEF94-0A09-4557-90F7-35E8BB7B51BB}" type="pres">
      <dgm:prSet presAssocID="{E37394F2-C5F1-4017-A772-F18F22E52F4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2BD3C6-9712-46A6-857F-329B6A33B098}" type="presOf" srcId="{E37394F2-C5F1-4017-A772-F18F22E52F47}" destId="{E20DBFA4-64B7-4627-A04B-EA054466B47F}" srcOrd="0" destOrd="0" presId="urn:microsoft.com/office/officeart/2005/8/layout/vProcess5"/>
    <dgm:cxn modelId="{92D411E4-B9C9-41F8-A293-433184454464}" srcId="{E37394F2-C5F1-4017-A772-F18F22E52F47}" destId="{EC7A4847-7293-4CDE-9AAB-EC02C43F1042}" srcOrd="3" destOrd="0" parTransId="{E4525A27-21D9-47B1-ADFD-EBCA2235944E}" sibTransId="{EC5F9D0A-FDCB-4D91-80E6-DC0E3F0112D6}"/>
    <dgm:cxn modelId="{7406005C-2BA4-4E6C-8093-F72B06E858E6}" type="presOf" srcId="{1B5727C3-32A5-4763-906F-FAD8341A9B08}" destId="{549E0306-5298-4EED-8BDD-BA6F49B99D69}" srcOrd="1" destOrd="1" presId="urn:microsoft.com/office/officeart/2005/8/layout/vProcess5"/>
    <dgm:cxn modelId="{42D34A36-BDAB-471B-B992-D4FD1F8B5CE7}" type="presOf" srcId="{1B5727C3-32A5-4763-906F-FAD8341A9B08}" destId="{E1C0D82B-F65D-443A-853D-7532BC40D4BA}" srcOrd="0" destOrd="1" presId="urn:microsoft.com/office/officeart/2005/8/layout/vProcess5"/>
    <dgm:cxn modelId="{A90C50B8-68E2-470B-BD9E-8D45AEB2E805}" srcId="{E37394F2-C5F1-4017-A772-F18F22E52F47}" destId="{8F0493ED-6BDF-4F93-8641-41508F5ACDF9}" srcOrd="1" destOrd="0" parTransId="{6CE222D5-6750-4EAF-99F4-98F54FEAD6BE}" sibTransId="{745ACE14-0C58-48D5-9FB4-16B12035A6AB}"/>
    <dgm:cxn modelId="{5AFC4B03-CE21-4A1F-B7B9-37DFF935269E}" srcId="{E37394F2-C5F1-4017-A772-F18F22E52F47}" destId="{227583C6-F332-4A8C-97AA-4075A87E83BF}" srcOrd="0" destOrd="0" parTransId="{3FF203C5-995A-422A-9568-04777EA631DC}" sibTransId="{85C4DB39-2A85-4EB5-BEA2-1AE625DCCA02}"/>
    <dgm:cxn modelId="{8E717FDD-5B34-413E-A9B1-7E3B6D3772B5}" type="presOf" srcId="{8F0493ED-6BDF-4F93-8641-41508F5ACDF9}" destId="{943558B4-4586-427F-8FD5-A892C7E6B69B}" srcOrd="1" destOrd="0" presId="urn:microsoft.com/office/officeart/2005/8/layout/vProcess5"/>
    <dgm:cxn modelId="{F083B8EC-BE4E-4784-902E-ECD6FC6454C8}" type="presOf" srcId="{745ACE14-0C58-48D5-9FB4-16B12035A6AB}" destId="{BAAD1052-C365-4E87-9DF3-E7CF4FACCC1D}" srcOrd="0" destOrd="0" presId="urn:microsoft.com/office/officeart/2005/8/layout/vProcess5"/>
    <dgm:cxn modelId="{23CF46D6-2774-439D-869B-12BA0B86826A}" type="presOf" srcId="{6FBC7BB7-97FD-4BBB-BEC6-244DEA4F3D56}" destId="{D8F323D1-6797-4595-B3DF-BF815F074C47}" srcOrd="1" destOrd="0" presId="urn:microsoft.com/office/officeart/2005/8/layout/vProcess5"/>
    <dgm:cxn modelId="{070A8C3B-8A57-416E-994F-2F14E200E0A0}" type="presOf" srcId="{227583C6-F332-4A8C-97AA-4075A87E83BF}" destId="{E1C0D82B-F65D-443A-853D-7532BC40D4BA}" srcOrd="0" destOrd="0" presId="urn:microsoft.com/office/officeart/2005/8/layout/vProcess5"/>
    <dgm:cxn modelId="{B79476E3-9261-4B36-B015-CA653C861841}" type="presOf" srcId="{EC7A4847-7293-4CDE-9AAB-EC02C43F1042}" destId="{944713E7-EAA5-4852-9BDF-F8639ABF9484}" srcOrd="0" destOrd="0" presId="urn:microsoft.com/office/officeart/2005/8/layout/vProcess5"/>
    <dgm:cxn modelId="{888A8B96-48BF-49F6-9CF9-EA6ADE6E893F}" type="presOf" srcId="{8F0493ED-6BDF-4F93-8641-41508F5ACDF9}" destId="{B213CC00-512D-48A2-9472-7CB8746E6AF5}" srcOrd="0" destOrd="0" presId="urn:microsoft.com/office/officeart/2005/8/layout/vProcess5"/>
    <dgm:cxn modelId="{99760840-55BF-44C6-BC73-CAAB0A8CF2DA}" type="presOf" srcId="{EC7A4847-7293-4CDE-9AAB-EC02C43F1042}" destId="{010EEF94-0A09-4557-90F7-35E8BB7B51BB}" srcOrd="1" destOrd="0" presId="urn:microsoft.com/office/officeart/2005/8/layout/vProcess5"/>
    <dgm:cxn modelId="{3852CC58-393C-4307-A3BC-F7C5EBC4A780}" srcId="{227583C6-F332-4A8C-97AA-4075A87E83BF}" destId="{1B5727C3-32A5-4763-906F-FAD8341A9B08}" srcOrd="0" destOrd="0" parTransId="{4BC433D4-E2D1-4916-BE5B-5EBD1703F978}" sibTransId="{5C5A86E5-A407-4D7B-801B-6453B9C5F6A2}"/>
    <dgm:cxn modelId="{7D088DA8-0459-4E22-AE4E-409DB916BBDF}" srcId="{E37394F2-C5F1-4017-A772-F18F22E52F47}" destId="{6FBC7BB7-97FD-4BBB-BEC6-244DEA4F3D56}" srcOrd="2" destOrd="0" parTransId="{F87627B7-FA1D-407D-B8EB-81A54ABDFF37}" sibTransId="{D8CA2D61-BB46-40EF-8653-DBC5B1350FDC}"/>
    <dgm:cxn modelId="{C681CF90-1953-4126-AED1-17D37CB2836C}" type="presOf" srcId="{85C4DB39-2A85-4EB5-BEA2-1AE625DCCA02}" destId="{04C97196-9722-4630-9708-E75F3D4EA246}" srcOrd="0" destOrd="0" presId="urn:microsoft.com/office/officeart/2005/8/layout/vProcess5"/>
    <dgm:cxn modelId="{F96AAC91-E87E-4A85-93D2-3C88C1BA11AD}" type="presOf" srcId="{6FBC7BB7-97FD-4BBB-BEC6-244DEA4F3D56}" destId="{09F92A09-1CC3-4AA3-AC8C-221D125759C6}" srcOrd="0" destOrd="0" presId="urn:microsoft.com/office/officeart/2005/8/layout/vProcess5"/>
    <dgm:cxn modelId="{4A6B80F4-74EE-428B-B5AF-451250D90158}" type="presOf" srcId="{D8CA2D61-BB46-40EF-8653-DBC5B1350FDC}" destId="{152D2BE1-EAA9-4AC6-8D37-523191E7C4D3}" srcOrd="0" destOrd="0" presId="urn:microsoft.com/office/officeart/2005/8/layout/vProcess5"/>
    <dgm:cxn modelId="{645CB339-FA31-4F94-9BBB-7664DDC8A49B}" type="presOf" srcId="{227583C6-F332-4A8C-97AA-4075A87E83BF}" destId="{549E0306-5298-4EED-8BDD-BA6F49B99D69}" srcOrd="1" destOrd="0" presId="urn:microsoft.com/office/officeart/2005/8/layout/vProcess5"/>
    <dgm:cxn modelId="{E91E61F0-4A2C-4B2C-B645-C27EF3EF9755}" type="presParOf" srcId="{E20DBFA4-64B7-4627-A04B-EA054466B47F}" destId="{3E3915BA-3BC1-449A-9371-EFB828FBAEB8}" srcOrd="0" destOrd="0" presId="urn:microsoft.com/office/officeart/2005/8/layout/vProcess5"/>
    <dgm:cxn modelId="{C31D345E-A6BC-4DC9-A17F-8ED597CAE8D4}" type="presParOf" srcId="{E20DBFA4-64B7-4627-A04B-EA054466B47F}" destId="{E1C0D82B-F65D-443A-853D-7532BC40D4BA}" srcOrd="1" destOrd="0" presId="urn:microsoft.com/office/officeart/2005/8/layout/vProcess5"/>
    <dgm:cxn modelId="{3D21A3C8-1E77-4A67-BC4B-5A17885A2500}" type="presParOf" srcId="{E20DBFA4-64B7-4627-A04B-EA054466B47F}" destId="{B213CC00-512D-48A2-9472-7CB8746E6AF5}" srcOrd="2" destOrd="0" presId="urn:microsoft.com/office/officeart/2005/8/layout/vProcess5"/>
    <dgm:cxn modelId="{7CB78C2F-CBB9-4897-9839-DAF915D5FF5F}" type="presParOf" srcId="{E20DBFA4-64B7-4627-A04B-EA054466B47F}" destId="{09F92A09-1CC3-4AA3-AC8C-221D125759C6}" srcOrd="3" destOrd="0" presId="urn:microsoft.com/office/officeart/2005/8/layout/vProcess5"/>
    <dgm:cxn modelId="{2255CD57-0162-4E00-822C-5FB1D446146B}" type="presParOf" srcId="{E20DBFA4-64B7-4627-A04B-EA054466B47F}" destId="{944713E7-EAA5-4852-9BDF-F8639ABF9484}" srcOrd="4" destOrd="0" presId="urn:microsoft.com/office/officeart/2005/8/layout/vProcess5"/>
    <dgm:cxn modelId="{A04C317A-D119-4CC0-A251-64DA864CBC60}" type="presParOf" srcId="{E20DBFA4-64B7-4627-A04B-EA054466B47F}" destId="{04C97196-9722-4630-9708-E75F3D4EA246}" srcOrd="5" destOrd="0" presId="urn:microsoft.com/office/officeart/2005/8/layout/vProcess5"/>
    <dgm:cxn modelId="{A304E281-4F2F-48A6-ABC7-B514C4E09962}" type="presParOf" srcId="{E20DBFA4-64B7-4627-A04B-EA054466B47F}" destId="{BAAD1052-C365-4E87-9DF3-E7CF4FACCC1D}" srcOrd="6" destOrd="0" presId="urn:microsoft.com/office/officeart/2005/8/layout/vProcess5"/>
    <dgm:cxn modelId="{A63A4D52-36E3-4352-88CA-B9BF0FA159BD}" type="presParOf" srcId="{E20DBFA4-64B7-4627-A04B-EA054466B47F}" destId="{152D2BE1-EAA9-4AC6-8D37-523191E7C4D3}" srcOrd="7" destOrd="0" presId="urn:microsoft.com/office/officeart/2005/8/layout/vProcess5"/>
    <dgm:cxn modelId="{D8315398-BF22-4DF9-815C-92E3789F89DF}" type="presParOf" srcId="{E20DBFA4-64B7-4627-A04B-EA054466B47F}" destId="{549E0306-5298-4EED-8BDD-BA6F49B99D69}" srcOrd="8" destOrd="0" presId="urn:microsoft.com/office/officeart/2005/8/layout/vProcess5"/>
    <dgm:cxn modelId="{9B18970A-78C5-46AF-881F-D6D645A71415}" type="presParOf" srcId="{E20DBFA4-64B7-4627-A04B-EA054466B47F}" destId="{943558B4-4586-427F-8FD5-A892C7E6B69B}" srcOrd="9" destOrd="0" presId="urn:microsoft.com/office/officeart/2005/8/layout/vProcess5"/>
    <dgm:cxn modelId="{49BECEBA-8746-42C2-A4D6-58FFCAB0F6FA}" type="presParOf" srcId="{E20DBFA4-64B7-4627-A04B-EA054466B47F}" destId="{D8F323D1-6797-4595-B3DF-BF815F074C47}" srcOrd="10" destOrd="0" presId="urn:microsoft.com/office/officeart/2005/8/layout/vProcess5"/>
    <dgm:cxn modelId="{CDF68E07-C60B-4F3F-BD8A-AD0AA8B9721F}" type="presParOf" srcId="{E20DBFA4-64B7-4627-A04B-EA054466B47F}" destId="{010EEF94-0A09-4557-90F7-35E8BB7B51B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0D82B-F65D-443A-853D-7532BC40D4BA}">
      <dsp:nvSpPr>
        <dsp:cNvPr id="0" name=""/>
        <dsp:cNvSpPr/>
      </dsp:nvSpPr>
      <dsp:spPr>
        <a:xfrm>
          <a:off x="0" y="0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1: </a:t>
          </a:r>
          <a:r>
            <a:rPr lang="en-US" sz="2000" b="1" i="1" kern="1200" dirty="0" smtClean="0"/>
            <a:t>Establishing baseline US </a:t>
          </a:r>
          <a:r>
            <a:rPr lang="en-GB" sz="2000" b="1" i="1" kern="1200" dirty="0" smtClean="0"/>
            <a:t>reliability 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40956" y="40956"/>
        <a:ext cx="6274510" cy="1316418"/>
      </dsp:txXfrm>
    </dsp:sp>
    <dsp:sp modelId="{B213CC00-512D-48A2-9472-7CB8746E6AF5}">
      <dsp:nvSpPr>
        <dsp:cNvPr id="0" name=""/>
        <dsp:cNvSpPr/>
      </dsp:nvSpPr>
      <dsp:spPr>
        <a:xfrm>
          <a:off x="661757" y="1652572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2: </a:t>
          </a:r>
          <a:r>
            <a:rPr lang="en-US" sz="2000" b="1" i="1" kern="1200" dirty="0" smtClean="0"/>
            <a:t>Analysis of discrepancies for creating consensus definitions and grading of synovitis and single components </a:t>
          </a:r>
          <a:endParaRPr lang="en-US" sz="2000" kern="1200" dirty="0"/>
        </a:p>
      </dsp:txBody>
      <dsp:txXfrm>
        <a:off x="702713" y="1693528"/>
        <a:ext cx="6248993" cy="1316418"/>
      </dsp:txXfrm>
    </dsp:sp>
    <dsp:sp modelId="{09F92A09-1CC3-4AA3-AC8C-221D125759C6}">
      <dsp:nvSpPr>
        <dsp:cNvPr id="0" name=""/>
        <dsp:cNvSpPr/>
      </dsp:nvSpPr>
      <dsp:spPr>
        <a:xfrm>
          <a:off x="1313637" y="3305144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3: </a:t>
          </a:r>
          <a:r>
            <a:rPr lang="en-GB" sz="2000" b="1" i="1" kern="1200" dirty="0" smtClean="0"/>
            <a:t>Testing the applicability of the new definitions and the reliability of the OMERACT-EULAR PDUS combined score on static image and on patients, by using different scanning approach</a:t>
          </a:r>
          <a:endParaRPr lang="en-US" sz="2000" kern="1200" dirty="0"/>
        </a:p>
      </dsp:txBody>
      <dsp:txXfrm>
        <a:off x="1354593" y="3346100"/>
        <a:ext cx="6258870" cy="1316418"/>
      </dsp:txXfrm>
    </dsp:sp>
    <dsp:sp modelId="{944713E7-EAA5-4852-9BDF-F8639ABF9484}">
      <dsp:nvSpPr>
        <dsp:cNvPr id="0" name=""/>
        <dsp:cNvSpPr/>
      </dsp:nvSpPr>
      <dsp:spPr>
        <a:xfrm>
          <a:off x="1975394" y="4957717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</a:rPr>
            <a:t>Step 4: </a:t>
          </a:r>
          <a:r>
            <a:rPr lang="en-GB" sz="2000" b="1" i="1" kern="1200" dirty="0" smtClean="0"/>
            <a:t>Testing the definitions and the reliability of the OMERACT-EULAR PDUS combined score </a:t>
          </a:r>
          <a:r>
            <a:rPr lang="en-US" sz="2000" b="1" i="1" kern="1200" dirty="0" smtClean="0"/>
            <a:t>in other joints by using static images and by scanning patients</a:t>
          </a:r>
          <a:endParaRPr lang="en-US" sz="2000" kern="1200" dirty="0"/>
        </a:p>
      </dsp:txBody>
      <dsp:txXfrm>
        <a:off x="2016350" y="4998673"/>
        <a:ext cx="6248993" cy="1316418"/>
      </dsp:txXfrm>
    </dsp:sp>
    <dsp:sp modelId="{04C97196-9722-4630-9708-E75F3D4EA246}">
      <dsp:nvSpPr>
        <dsp:cNvPr id="0" name=""/>
        <dsp:cNvSpPr/>
      </dsp:nvSpPr>
      <dsp:spPr>
        <a:xfrm>
          <a:off x="6992662" y="1070994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197168" y="1070994"/>
        <a:ext cx="499902" cy="683958"/>
      </dsp:txXfrm>
    </dsp:sp>
    <dsp:sp modelId="{BAAD1052-C365-4E87-9DF3-E7CF4FACCC1D}">
      <dsp:nvSpPr>
        <dsp:cNvPr id="0" name=""/>
        <dsp:cNvSpPr/>
      </dsp:nvSpPr>
      <dsp:spPr>
        <a:xfrm>
          <a:off x="7654419" y="2723566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858925" y="2723566"/>
        <a:ext cx="499902" cy="683958"/>
      </dsp:txXfrm>
    </dsp:sp>
    <dsp:sp modelId="{152D2BE1-EAA9-4AC6-8D37-523191E7C4D3}">
      <dsp:nvSpPr>
        <dsp:cNvPr id="0" name=""/>
        <dsp:cNvSpPr/>
      </dsp:nvSpPr>
      <dsp:spPr>
        <a:xfrm>
          <a:off x="8306300" y="4376139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510806" y="4376139"/>
        <a:ext cx="499902" cy="683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198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84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03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25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70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10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35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36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038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35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28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726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248655086"/>
              </p:ext>
            </p:extLst>
          </p:nvPr>
        </p:nvGraphicFramePr>
        <p:xfrm>
          <a:off x="132442" y="439609"/>
          <a:ext cx="9876972" cy="635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Højre klammeparentes 1"/>
          <p:cNvSpPr/>
          <p:nvPr/>
        </p:nvSpPr>
        <p:spPr>
          <a:xfrm>
            <a:off x="10245437" y="436420"/>
            <a:ext cx="540327" cy="3057893"/>
          </a:xfrm>
          <a:prstGeom prst="rightBrace">
            <a:avLst>
              <a:gd name="adj1" fmla="val 8333"/>
              <a:gd name="adj2" fmla="val 5128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Højre klammeparentes 4"/>
          <p:cNvSpPr/>
          <p:nvPr/>
        </p:nvSpPr>
        <p:spPr>
          <a:xfrm>
            <a:off x="10283536" y="3810000"/>
            <a:ext cx="540327" cy="2985656"/>
          </a:xfrm>
          <a:prstGeom prst="rightBrace">
            <a:avLst>
              <a:gd name="adj1" fmla="val 8333"/>
              <a:gd name="adj2" fmla="val 5128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felt 2"/>
          <p:cNvSpPr txBox="1"/>
          <p:nvPr/>
        </p:nvSpPr>
        <p:spPr>
          <a:xfrm>
            <a:off x="11097985" y="1780700"/>
            <a:ext cx="789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Part 1</a:t>
            </a:r>
            <a:endParaRPr lang="da-DK" b="1" dirty="0"/>
          </a:p>
        </p:txBody>
      </p:sp>
      <p:sp>
        <p:nvSpPr>
          <p:cNvPr id="6" name="Tekstfelt 5"/>
          <p:cNvSpPr txBox="1"/>
          <p:nvPr/>
        </p:nvSpPr>
        <p:spPr>
          <a:xfrm>
            <a:off x="11174185" y="5118162"/>
            <a:ext cx="789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Part 2</a:t>
            </a:r>
            <a:endParaRPr lang="da-DK" b="1" dirty="0"/>
          </a:p>
        </p:txBody>
      </p:sp>
      <p:sp>
        <p:nvSpPr>
          <p:cNvPr id="7" name="Tekstfelt 6"/>
          <p:cNvSpPr txBox="1"/>
          <p:nvPr/>
        </p:nvSpPr>
        <p:spPr>
          <a:xfrm>
            <a:off x="132442" y="67089"/>
            <a:ext cx="10806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Figure 1: The multistep approach for developing and validating the OMERACT-EULAR scoring system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8141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</dc:creator>
  <cp:lastModifiedBy>Kim Lake</cp:lastModifiedBy>
  <cp:revision>16</cp:revision>
  <dcterms:created xsi:type="dcterms:W3CDTF">2016-05-25T15:39:34Z</dcterms:created>
  <dcterms:modified xsi:type="dcterms:W3CDTF">2017-06-22T12:22:46Z</dcterms:modified>
</cp:coreProperties>
</file>