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7"/>
  </p:notesMasterIdLst>
  <p:handoutMasterIdLst>
    <p:handoutMasterId r:id="rId48"/>
  </p:handoutMasterIdLst>
  <p:sldIdLst>
    <p:sldId id="509" r:id="rId2"/>
    <p:sldId id="507" r:id="rId3"/>
    <p:sldId id="508" r:id="rId4"/>
    <p:sldId id="331" r:id="rId5"/>
    <p:sldId id="498" r:id="rId6"/>
    <p:sldId id="496" r:id="rId7"/>
    <p:sldId id="485" r:id="rId8"/>
    <p:sldId id="510" r:id="rId9"/>
    <p:sldId id="486" r:id="rId10"/>
    <p:sldId id="488" r:id="rId11"/>
    <p:sldId id="489" r:id="rId12"/>
    <p:sldId id="490" r:id="rId13"/>
    <p:sldId id="491" r:id="rId14"/>
    <p:sldId id="495" r:id="rId15"/>
    <p:sldId id="494" r:id="rId16"/>
    <p:sldId id="493" r:id="rId17"/>
    <p:sldId id="499" r:id="rId18"/>
    <p:sldId id="502" r:id="rId19"/>
    <p:sldId id="511" r:id="rId20"/>
    <p:sldId id="505" r:id="rId21"/>
    <p:sldId id="497" r:id="rId22"/>
    <p:sldId id="512" r:id="rId23"/>
    <p:sldId id="513" r:id="rId24"/>
    <p:sldId id="514" r:id="rId25"/>
    <p:sldId id="523" r:id="rId26"/>
    <p:sldId id="530" r:id="rId27"/>
    <p:sldId id="515" r:id="rId28"/>
    <p:sldId id="516" r:id="rId29"/>
    <p:sldId id="517" r:id="rId30"/>
    <p:sldId id="518" r:id="rId31"/>
    <p:sldId id="519" r:id="rId32"/>
    <p:sldId id="520" r:id="rId33"/>
    <p:sldId id="521" r:id="rId34"/>
    <p:sldId id="522" r:id="rId35"/>
    <p:sldId id="524" r:id="rId36"/>
    <p:sldId id="500" r:id="rId37"/>
    <p:sldId id="501" r:id="rId38"/>
    <p:sldId id="504" r:id="rId39"/>
    <p:sldId id="506" r:id="rId40"/>
    <p:sldId id="525" r:id="rId41"/>
    <p:sldId id="526" r:id="rId42"/>
    <p:sldId id="527" r:id="rId43"/>
    <p:sldId id="529" r:id="rId44"/>
    <p:sldId id="487" r:id="rId45"/>
    <p:sldId id="340" r:id="rId46"/>
  </p:sldIdLst>
  <p:sldSz cx="9144000" cy="6858000" type="screen4x3"/>
  <p:notesSz cx="6662738"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0">
          <p15:clr>
            <a:srgbClr val="A4A3A4"/>
          </p15:clr>
        </p15:guide>
        <p15:guide id="2" pos="2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48" autoAdjust="0"/>
    <p:restoredTop sz="82396" autoAdjust="0"/>
  </p:normalViewPr>
  <p:slideViewPr>
    <p:cSldViewPr>
      <p:cViewPr>
        <p:scale>
          <a:sx n="95" d="100"/>
          <a:sy n="95" d="100"/>
        </p:scale>
        <p:origin x="-138" y="24"/>
      </p:cViewPr>
      <p:guideLst>
        <p:guide orient="horz" pos="2160"/>
        <p:guide pos="2880"/>
      </p:guideLst>
    </p:cSldViewPr>
  </p:slideViewPr>
  <p:outlineViewPr>
    <p:cViewPr>
      <p:scale>
        <a:sx n="33" d="100"/>
        <a:sy n="33" d="100"/>
      </p:scale>
      <p:origin x="0" y="27726"/>
    </p:cViewPr>
  </p:outlineViewPr>
  <p:notesTextViewPr>
    <p:cViewPr>
      <p:scale>
        <a:sx n="1" d="1"/>
        <a:sy n="1" d="1"/>
      </p:scale>
      <p:origin x="0" y="0"/>
    </p:cViewPr>
  </p:notesTextViewPr>
  <p:sorterViewPr>
    <p:cViewPr>
      <p:scale>
        <a:sx n="110" d="100"/>
        <a:sy n="110" d="100"/>
      </p:scale>
      <p:origin x="0" y="0"/>
    </p:cViewPr>
  </p:sorterViewPr>
  <p:notesViewPr>
    <p:cSldViewPr>
      <p:cViewPr varScale="1">
        <p:scale>
          <a:sx n="73" d="100"/>
          <a:sy n="73" d="100"/>
        </p:scale>
        <p:origin x="-2178" y="-114"/>
      </p:cViewPr>
      <p:guideLst>
        <p:guide orient="horz" pos="3120"/>
        <p:guide pos="209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53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3488" y="0"/>
            <a:ext cx="2887662" cy="495300"/>
          </a:xfrm>
          <a:prstGeom prst="rect">
            <a:avLst/>
          </a:prstGeom>
        </p:spPr>
        <p:txBody>
          <a:bodyPr vert="horz" lIns="91440" tIns="45720" rIns="91440" bIns="45720" rtlCol="0"/>
          <a:lstStyle>
            <a:lvl1pPr algn="r">
              <a:defRPr sz="1200"/>
            </a:lvl1pPr>
          </a:lstStyle>
          <a:p>
            <a:fld id="{975A82FE-5518-4843-8FA4-FC40B89449D3}" type="datetimeFigureOut">
              <a:rPr lang="en-GB" smtClean="0"/>
              <a:t>05/04/2017</a:t>
            </a:fld>
            <a:endParaRPr lang="en-GB" dirty="0"/>
          </a:p>
        </p:txBody>
      </p:sp>
      <p:sp>
        <p:nvSpPr>
          <p:cNvPr id="4" name="Footer Placeholder 3"/>
          <p:cNvSpPr>
            <a:spLocks noGrp="1"/>
          </p:cNvSpPr>
          <p:nvPr>
            <p:ph type="ftr" sz="quarter" idx="2"/>
          </p:nvPr>
        </p:nvSpPr>
        <p:spPr>
          <a:xfrm>
            <a:off x="0" y="9409113"/>
            <a:ext cx="2887663" cy="4953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3488" y="9409113"/>
            <a:ext cx="2887662" cy="495300"/>
          </a:xfrm>
          <a:prstGeom prst="rect">
            <a:avLst/>
          </a:prstGeom>
        </p:spPr>
        <p:txBody>
          <a:bodyPr vert="horz" lIns="91440" tIns="45720" rIns="91440" bIns="45720" rtlCol="0" anchor="b"/>
          <a:lstStyle>
            <a:lvl1pPr algn="r">
              <a:defRPr sz="1200"/>
            </a:lvl1pPr>
          </a:lstStyle>
          <a:p>
            <a:fld id="{56757813-0486-4758-B145-25F129423285}" type="slidenum">
              <a:rPr lang="en-GB" smtClean="0"/>
              <a:t>‹#›</a:t>
            </a:fld>
            <a:endParaRPr lang="en-GB" dirty="0"/>
          </a:p>
        </p:txBody>
      </p:sp>
    </p:spTree>
    <p:extLst>
      <p:ext uri="{BB962C8B-B14F-4D97-AF65-F5344CB8AC3E}">
        <p14:creationId xmlns:p14="http://schemas.microsoft.com/office/powerpoint/2010/main" val="3606925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53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4010" y="0"/>
            <a:ext cx="2887186" cy="495300"/>
          </a:xfrm>
          <a:prstGeom prst="rect">
            <a:avLst/>
          </a:prstGeom>
        </p:spPr>
        <p:txBody>
          <a:bodyPr vert="horz" lIns="91440" tIns="45720" rIns="91440" bIns="45720" rtlCol="0"/>
          <a:lstStyle>
            <a:lvl1pPr algn="r">
              <a:defRPr sz="1200"/>
            </a:lvl1pPr>
          </a:lstStyle>
          <a:p>
            <a:fld id="{07B3F28E-A23B-4D25-8647-FCC770447565}" type="datetimeFigureOut">
              <a:rPr lang="en-GB" smtClean="0"/>
              <a:pPr/>
              <a:t>05/04/2017</a:t>
            </a:fld>
            <a:endParaRPr lang="en-GB" dirty="0"/>
          </a:p>
        </p:txBody>
      </p:sp>
      <p:sp>
        <p:nvSpPr>
          <p:cNvPr id="4" name="Slide Image Placeholder 3"/>
          <p:cNvSpPr>
            <a:spLocks noGrp="1" noRot="1" noChangeAspect="1"/>
          </p:cNvSpPr>
          <p:nvPr>
            <p:ph type="sldImg" idx="2"/>
          </p:nvPr>
        </p:nvSpPr>
        <p:spPr>
          <a:xfrm>
            <a:off x="855663" y="742950"/>
            <a:ext cx="4953000" cy="3714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274" y="4705350"/>
            <a:ext cx="533019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887186" cy="4953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4010" y="9408981"/>
            <a:ext cx="2887186" cy="495300"/>
          </a:xfrm>
          <a:prstGeom prst="rect">
            <a:avLst/>
          </a:prstGeom>
        </p:spPr>
        <p:txBody>
          <a:bodyPr vert="horz" lIns="91440" tIns="45720" rIns="91440" bIns="45720" rtlCol="0" anchor="b"/>
          <a:lstStyle>
            <a:lvl1pPr algn="r">
              <a:defRPr sz="1200"/>
            </a:lvl1pPr>
          </a:lstStyle>
          <a:p>
            <a:fld id="{8B7F559C-B5A2-400C-852C-074CC362BB6E}" type="slidenum">
              <a:rPr lang="en-GB" smtClean="0"/>
              <a:pPr/>
              <a:t>‹#›</a:t>
            </a:fld>
            <a:endParaRPr lang="en-GB" dirty="0"/>
          </a:p>
        </p:txBody>
      </p:sp>
    </p:spTree>
    <p:extLst>
      <p:ext uri="{BB962C8B-B14F-4D97-AF65-F5344CB8AC3E}">
        <p14:creationId xmlns:p14="http://schemas.microsoft.com/office/powerpoint/2010/main" val="256109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baseline="0" dirty="0"/>
          </a:p>
        </p:txBody>
      </p:sp>
      <p:sp>
        <p:nvSpPr>
          <p:cNvPr id="4" name="Slide Number Placeholder 3"/>
          <p:cNvSpPr>
            <a:spLocks noGrp="1"/>
          </p:cNvSpPr>
          <p:nvPr>
            <p:ph type="sldNum" sz="quarter" idx="10"/>
          </p:nvPr>
        </p:nvSpPr>
        <p:spPr/>
        <p:txBody>
          <a:bodyPr/>
          <a:lstStyle/>
          <a:p>
            <a:fld id="{8B7F559C-B5A2-400C-852C-074CC362BB6E}" type="slidenum">
              <a:rPr lang="en-GB" smtClean="0"/>
              <a:pPr/>
              <a:t>4</a:t>
            </a:fld>
            <a:endParaRPr lang="en-GB" dirty="0"/>
          </a:p>
        </p:txBody>
      </p:sp>
    </p:spTree>
    <p:extLst>
      <p:ext uri="{BB962C8B-B14F-4D97-AF65-F5344CB8AC3E}">
        <p14:creationId xmlns:p14="http://schemas.microsoft.com/office/powerpoint/2010/main" val="189553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7F559C-B5A2-400C-852C-074CC362BB6E}" type="slidenum">
              <a:rPr lang="en-GB" smtClean="0"/>
              <a:pPr/>
              <a:t>14</a:t>
            </a:fld>
            <a:endParaRPr lang="en-GB" dirty="0"/>
          </a:p>
        </p:txBody>
      </p:sp>
    </p:spTree>
    <p:extLst>
      <p:ext uri="{BB962C8B-B14F-4D97-AF65-F5344CB8AC3E}">
        <p14:creationId xmlns:p14="http://schemas.microsoft.com/office/powerpoint/2010/main" val="3323825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sz="1200" dirty="0">
                <a:solidFill>
                  <a:prstClr val="black"/>
                </a:solidFill>
                <a:latin typeface="Arial" panose="020B0604020202020204" pitchFamily="34" charset="0"/>
                <a:cs typeface="Arial" panose="020B0604020202020204" pitchFamily="34" charset="0"/>
              </a:rPr>
              <a:t>‘…</a:t>
            </a:r>
            <a:r>
              <a:rPr lang="en-GB" sz="1200" i="1" dirty="0">
                <a:solidFill>
                  <a:prstClr val="black"/>
                </a:solidFill>
                <a:latin typeface="Arial" panose="020B0604020202020204" pitchFamily="34" charset="0"/>
                <a:cs typeface="Arial" panose="020B0604020202020204" pitchFamily="34" charset="0"/>
              </a:rPr>
              <a:t>it is important that the strong association between awareness of memory problems and patient </a:t>
            </a:r>
            <a:r>
              <a:rPr lang="en-GB" sz="1200" i="1" dirty="0" err="1">
                <a:solidFill>
                  <a:prstClr val="black"/>
                </a:solidFill>
                <a:latin typeface="Arial" panose="020B0604020202020204" pitchFamily="34" charset="0"/>
                <a:cs typeface="Arial" panose="020B0604020202020204" pitchFamily="34" charset="0"/>
              </a:rPr>
              <a:t>QoL</a:t>
            </a:r>
            <a:r>
              <a:rPr lang="en-GB" sz="1200" i="1" dirty="0">
                <a:solidFill>
                  <a:prstClr val="black"/>
                </a:solidFill>
                <a:latin typeface="Arial" panose="020B0604020202020204" pitchFamily="34" charset="0"/>
                <a:cs typeface="Arial" panose="020B0604020202020204" pitchFamily="34" charset="0"/>
              </a:rPr>
              <a:t> ratings revealed by the current study is not simply taken as evidence that patient </a:t>
            </a:r>
            <a:r>
              <a:rPr lang="en-GB" sz="1200" i="1" dirty="0" err="1">
                <a:solidFill>
                  <a:prstClr val="black"/>
                </a:solidFill>
                <a:latin typeface="Arial" panose="020B0604020202020204" pitchFamily="34" charset="0"/>
                <a:cs typeface="Arial" panose="020B0604020202020204" pitchFamily="34" charset="0"/>
              </a:rPr>
              <a:t>QoL</a:t>
            </a:r>
            <a:r>
              <a:rPr lang="en-GB" sz="1200" i="1" dirty="0">
                <a:solidFill>
                  <a:prstClr val="black"/>
                </a:solidFill>
                <a:latin typeface="Arial" panose="020B0604020202020204" pitchFamily="34" charset="0"/>
                <a:cs typeface="Arial" panose="020B0604020202020204" pitchFamily="34" charset="0"/>
              </a:rPr>
              <a:t> ratings are unreliable or uninformed…</a:t>
            </a:r>
            <a:r>
              <a:rPr lang="en-GB" sz="1200" i="1" dirty="0">
                <a:latin typeface="Arial" panose="020B0604020202020204" pitchFamily="34" charset="0"/>
                <a:cs typeface="Arial" panose="020B0604020202020204" pitchFamily="34" charset="0"/>
              </a:rPr>
              <a:t>It seems more likely that the discrepancy between patient and proxy ratings occurs simply because </a:t>
            </a:r>
            <a:r>
              <a:rPr lang="en-GB" sz="1200" b="1" i="1" dirty="0">
                <a:latin typeface="Arial" panose="020B0604020202020204" pitchFamily="34" charset="0"/>
                <a:cs typeface="Arial" panose="020B0604020202020204" pitchFamily="34" charset="0"/>
              </a:rPr>
              <a:t>two very distinct modes of </a:t>
            </a:r>
            <a:r>
              <a:rPr lang="en-GB" sz="1200" b="1" i="1" dirty="0" err="1">
                <a:latin typeface="Arial" panose="020B0604020202020204" pitchFamily="34" charset="0"/>
                <a:cs typeface="Arial" panose="020B0604020202020204" pitchFamily="34" charset="0"/>
              </a:rPr>
              <a:t>QoL</a:t>
            </a:r>
            <a:r>
              <a:rPr lang="en-GB" sz="1200" b="1" i="1" dirty="0">
                <a:latin typeface="Arial" panose="020B0604020202020204" pitchFamily="34" charset="0"/>
                <a:cs typeface="Arial" panose="020B0604020202020204" pitchFamily="34" charset="0"/>
              </a:rPr>
              <a:t> assessment</a:t>
            </a:r>
            <a:r>
              <a:rPr lang="en-GB" sz="1200" i="1" dirty="0">
                <a:latin typeface="Arial" panose="020B0604020202020204" pitchFamily="34" charset="0"/>
                <a:cs typeface="Arial" panose="020B0604020202020204" pitchFamily="34" charset="0"/>
              </a:rPr>
              <a:t>, which emphasise very different outcomes, are being employed. Whilst observational or proxy ratings commonly provide </a:t>
            </a:r>
            <a:r>
              <a:rPr lang="en-GB" sz="1200" i="1" dirty="0" err="1">
                <a:latin typeface="Arial" panose="020B0604020202020204" pitchFamily="34" charset="0"/>
                <a:cs typeface="Arial" panose="020B0604020202020204" pitchFamily="34" charset="0"/>
              </a:rPr>
              <a:t>QoL</a:t>
            </a:r>
            <a:r>
              <a:rPr lang="en-GB" sz="1200" i="1" dirty="0">
                <a:latin typeface="Arial" panose="020B0604020202020204" pitchFamily="34" charset="0"/>
                <a:cs typeface="Arial" panose="020B0604020202020204" pitchFamily="34" charset="0"/>
              </a:rPr>
              <a:t> judgements based upon an appraisal of the patient’s functional performance, the dementia patient may be appraising the situation on the basis of the mood states and feelings these activities produce.’ </a:t>
            </a:r>
            <a:r>
              <a:rPr lang="en-GB" sz="1200" i="1" baseline="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Trigg</a:t>
            </a:r>
            <a:r>
              <a:rPr lang="en-GB" sz="1100" dirty="0">
                <a:latin typeface="Arial" panose="020B0604020202020204" pitchFamily="34" charset="0"/>
                <a:cs typeface="Arial" panose="020B0604020202020204" pitchFamily="34" charset="0"/>
              </a:rPr>
              <a:t> 2011</a:t>
            </a:r>
            <a:endParaRPr lang="en-GB" dirty="0"/>
          </a:p>
        </p:txBody>
      </p:sp>
      <p:sp>
        <p:nvSpPr>
          <p:cNvPr id="4" name="Slide Number Placeholder 3"/>
          <p:cNvSpPr>
            <a:spLocks noGrp="1"/>
          </p:cNvSpPr>
          <p:nvPr>
            <p:ph type="sldNum" sz="quarter" idx="10"/>
          </p:nvPr>
        </p:nvSpPr>
        <p:spPr/>
        <p:txBody>
          <a:bodyPr/>
          <a:lstStyle/>
          <a:p>
            <a:fld id="{8B7F559C-B5A2-400C-852C-074CC362BB6E}" type="slidenum">
              <a:rPr lang="en-GB" smtClean="0"/>
              <a:pPr/>
              <a:t>15</a:t>
            </a:fld>
            <a:endParaRPr lang="en-GB" dirty="0"/>
          </a:p>
        </p:txBody>
      </p:sp>
    </p:spTree>
    <p:extLst>
      <p:ext uri="{BB962C8B-B14F-4D97-AF65-F5344CB8AC3E}">
        <p14:creationId xmlns:p14="http://schemas.microsoft.com/office/powerpoint/2010/main" val="2828884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7F559C-B5A2-400C-852C-074CC362BB6E}" type="slidenum">
              <a:rPr lang="en-GB" smtClean="0"/>
              <a:pPr/>
              <a:t>16</a:t>
            </a:fld>
            <a:endParaRPr lang="en-GB" dirty="0"/>
          </a:p>
        </p:txBody>
      </p:sp>
    </p:spTree>
    <p:extLst>
      <p:ext uri="{BB962C8B-B14F-4D97-AF65-F5344CB8AC3E}">
        <p14:creationId xmlns:p14="http://schemas.microsoft.com/office/powerpoint/2010/main" val="2149889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7F559C-B5A2-400C-852C-074CC362BB6E}" type="slidenum">
              <a:rPr lang="en-GB" smtClean="0"/>
              <a:pPr/>
              <a:t>17</a:t>
            </a:fld>
            <a:endParaRPr lang="en-GB" dirty="0"/>
          </a:p>
        </p:txBody>
      </p:sp>
    </p:spTree>
    <p:extLst>
      <p:ext uri="{BB962C8B-B14F-4D97-AF65-F5344CB8AC3E}">
        <p14:creationId xmlns:p14="http://schemas.microsoft.com/office/powerpoint/2010/main" val="329063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7F559C-B5A2-400C-852C-074CC362BB6E}" type="slidenum">
              <a:rPr lang="en-GB" smtClean="0"/>
              <a:pPr/>
              <a:t>18</a:t>
            </a:fld>
            <a:endParaRPr lang="en-GB" dirty="0"/>
          </a:p>
        </p:txBody>
      </p:sp>
    </p:spTree>
    <p:extLst>
      <p:ext uri="{BB962C8B-B14F-4D97-AF65-F5344CB8AC3E}">
        <p14:creationId xmlns:p14="http://schemas.microsoft.com/office/powerpoint/2010/main" val="2594914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7F559C-B5A2-400C-852C-074CC362BB6E}" type="slidenum">
              <a:rPr lang="en-GB" smtClean="0"/>
              <a:pPr/>
              <a:t>20</a:t>
            </a:fld>
            <a:endParaRPr lang="en-GB" dirty="0"/>
          </a:p>
        </p:txBody>
      </p:sp>
    </p:spTree>
    <p:extLst>
      <p:ext uri="{BB962C8B-B14F-4D97-AF65-F5344CB8AC3E}">
        <p14:creationId xmlns:p14="http://schemas.microsoft.com/office/powerpoint/2010/main" val="2153986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7F559C-B5A2-400C-852C-074CC362BB6E}" type="slidenum">
              <a:rPr lang="en-GB" smtClean="0"/>
              <a:pPr/>
              <a:t>21</a:t>
            </a:fld>
            <a:endParaRPr lang="en-GB" dirty="0"/>
          </a:p>
        </p:txBody>
      </p:sp>
    </p:spTree>
    <p:extLst>
      <p:ext uri="{BB962C8B-B14F-4D97-AF65-F5344CB8AC3E}">
        <p14:creationId xmlns:p14="http://schemas.microsoft.com/office/powerpoint/2010/main" val="1561711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Eg</a:t>
            </a:r>
            <a:r>
              <a:rPr lang="en-GB" dirty="0"/>
              <a:t> how shit do you feel today?</a:t>
            </a:r>
          </a:p>
          <a:p>
            <a:endParaRPr lang="en-GB" dirty="0"/>
          </a:p>
          <a:p>
            <a:r>
              <a:rPr lang="en-GB" dirty="0"/>
              <a:t>Tie in with advisory groups – more later on.</a:t>
            </a:r>
          </a:p>
        </p:txBody>
      </p:sp>
      <p:sp>
        <p:nvSpPr>
          <p:cNvPr id="4" name="Slide Number Placeholder 3"/>
          <p:cNvSpPr>
            <a:spLocks noGrp="1"/>
          </p:cNvSpPr>
          <p:nvPr>
            <p:ph type="sldNum" sz="quarter" idx="10"/>
          </p:nvPr>
        </p:nvSpPr>
        <p:spPr/>
        <p:txBody>
          <a:bodyPr/>
          <a:lstStyle/>
          <a:p>
            <a:fld id="{8B7F559C-B5A2-400C-852C-074CC362BB6E}" type="slidenum">
              <a:rPr lang="en-GB" smtClean="0"/>
              <a:pPr/>
              <a:t>23</a:t>
            </a:fld>
            <a:endParaRPr lang="en-GB" dirty="0"/>
          </a:p>
        </p:txBody>
      </p:sp>
    </p:spTree>
    <p:extLst>
      <p:ext uri="{BB962C8B-B14F-4D97-AF65-F5344CB8AC3E}">
        <p14:creationId xmlns:p14="http://schemas.microsoft.com/office/powerpoint/2010/main" val="1043031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7F559C-B5A2-400C-852C-074CC362BB6E}" type="slidenum">
              <a:rPr lang="en-GB" smtClean="0"/>
              <a:pPr/>
              <a:t>36</a:t>
            </a:fld>
            <a:endParaRPr lang="en-GB" dirty="0"/>
          </a:p>
        </p:txBody>
      </p:sp>
    </p:spTree>
    <p:extLst>
      <p:ext uri="{BB962C8B-B14F-4D97-AF65-F5344CB8AC3E}">
        <p14:creationId xmlns:p14="http://schemas.microsoft.com/office/powerpoint/2010/main" val="2264627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7F559C-B5A2-400C-852C-074CC362BB6E}" type="slidenum">
              <a:rPr lang="en-GB" smtClean="0"/>
              <a:pPr/>
              <a:t>37</a:t>
            </a:fld>
            <a:endParaRPr lang="en-GB" dirty="0"/>
          </a:p>
        </p:txBody>
      </p:sp>
    </p:spTree>
    <p:extLst>
      <p:ext uri="{BB962C8B-B14F-4D97-AF65-F5344CB8AC3E}">
        <p14:creationId xmlns:p14="http://schemas.microsoft.com/office/powerpoint/2010/main" val="92896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7F559C-B5A2-400C-852C-074CC362BB6E}" type="slidenum">
              <a:rPr lang="en-GB" smtClean="0"/>
              <a:pPr/>
              <a:t>5</a:t>
            </a:fld>
            <a:endParaRPr lang="en-GB" dirty="0"/>
          </a:p>
        </p:txBody>
      </p:sp>
    </p:spTree>
    <p:extLst>
      <p:ext uri="{BB962C8B-B14F-4D97-AF65-F5344CB8AC3E}">
        <p14:creationId xmlns:p14="http://schemas.microsoft.com/office/powerpoint/2010/main" val="2409691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7F559C-B5A2-400C-852C-074CC362BB6E}" type="slidenum">
              <a:rPr lang="en-GB" smtClean="0"/>
              <a:pPr/>
              <a:t>44</a:t>
            </a:fld>
            <a:endParaRPr lang="en-GB" dirty="0"/>
          </a:p>
        </p:txBody>
      </p:sp>
    </p:spTree>
    <p:extLst>
      <p:ext uri="{BB962C8B-B14F-4D97-AF65-F5344CB8AC3E}">
        <p14:creationId xmlns:p14="http://schemas.microsoft.com/office/powerpoint/2010/main" val="3102316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9253E0-9222-4F66-8DE8-77F377DE8182}" type="slidenum">
              <a:rPr lang="en-GB" smtClean="0">
                <a:solidFill>
                  <a:prstClr val="black"/>
                </a:solidFill>
              </a:rPr>
              <a:pPr>
                <a:defRPr/>
              </a:pPr>
              <a:t>45</a:t>
            </a:fld>
            <a:endParaRPr lang="en-GB"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7F559C-B5A2-400C-852C-074CC362BB6E}" type="slidenum">
              <a:rPr lang="en-GB" smtClean="0"/>
              <a:pPr/>
              <a:t>6</a:t>
            </a:fld>
            <a:endParaRPr lang="en-GB" dirty="0"/>
          </a:p>
        </p:txBody>
      </p:sp>
    </p:spTree>
    <p:extLst>
      <p:ext uri="{BB962C8B-B14F-4D97-AF65-F5344CB8AC3E}">
        <p14:creationId xmlns:p14="http://schemas.microsoft.com/office/powerpoint/2010/main" val="3110787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7F559C-B5A2-400C-852C-074CC362BB6E}" type="slidenum">
              <a:rPr lang="en-GB" smtClean="0"/>
              <a:pPr/>
              <a:t>7</a:t>
            </a:fld>
            <a:endParaRPr lang="en-GB" dirty="0"/>
          </a:p>
        </p:txBody>
      </p:sp>
    </p:spTree>
    <p:extLst>
      <p:ext uri="{BB962C8B-B14F-4D97-AF65-F5344CB8AC3E}">
        <p14:creationId xmlns:p14="http://schemas.microsoft.com/office/powerpoint/2010/main" val="53536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7F559C-B5A2-400C-852C-074CC362BB6E}" type="slidenum">
              <a:rPr lang="en-GB" smtClean="0"/>
              <a:pPr/>
              <a:t>9</a:t>
            </a:fld>
            <a:endParaRPr lang="en-GB" dirty="0"/>
          </a:p>
        </p:txBody>
      </p:sp>
    </p:spTree>
    <p:extLst>
      <p:ext uri="{BB962C8B-B14F-4D97-AF65-F5344CB8AC3E}">
        <p14:creationId xmlns:p14="http://schemas.microsoft.com/office/powerpoint/2010/main" val="1408134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7F559C-B5A2-400C-852C-074CC362BB6E}" type="slidenum">
              <a:rPr lang="en-GB" smtClean="0"/>
              <a:pPr/>
              <a:t>10</a:t>
            </a:fld>
            <a:endParaRPr lang="en-GB" dirty="0"/>
          </a:p>
        </p:txBody>
      </p:sp>
    </p:spTree>
    <p:extLst>
      <p:ext uri="{BB962C8B-B14F-4D97-AF65-F5344CB8AC3E}">
        <p14:creationId xmlns:p14="http://schemas.microsoft.com/office/powerpoint/2010/main" val="686599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7F559C-B5A2-400C-852C-074CC362BB6E}" type="slidenum">
              <a:rPr lang="en-GB" smtClean="0"/>
              <a:pPr/>
              <a:t>11</a:t>
            </a:fld>
            <a:endParaRPr lang="en-GB" dirty="0"/>
          </a:p>
        </p:txBody>
      </p:sp>
    </p:spTree>
    <p:extLst>
      <p:ext uri="{BB962C8B-B14F-4D97-AF65-F5344CB8AC3E}">
        <p14:creationId xmlns:p14="http://schemas.microsoft.com/office/powerpoint/2010/main" val="1543281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7F559C-B5A2-400C-852C-074CC362BB6E}" type="slidenum">
              <a:rPr lang="en-GB" smtClean="0"/>
              <a:pPr/>
              <a:t>12</a:t>
            </a:fld>
            <a:endParaRPr lang="en-GB" dirty="0"/>
          </a:p>
        </p:txBody>
      </p:sp>
    </p:spTree>
    <p:extLst>
      <p:ext uri="{BB962C8B-B14F-4D97-AF65-F5344CB8AC3E}">
        <p14:creationId xmlns:p14="http://schemas.microsoft.com/office/powerpoint/2010/main" val="3163824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B7F559C-B5A2-400C-852C-074CC362BB6E}" type="slidenum">
              <a:rPr lang="en-GB" smtClean="0"/>
              <a:pPr/>
              <a:t>13</a:t>
            </a:fld>
            <a:endParaRPr lang="en-GB" dirty="0"/>
          </a:p>
        </p:txBody>
      </p:sp>
    </p:spTree>
    <p:extLst>
      <p:ext uri="{BB962C8B-B14F-4D97-AF65-F5344CB8AC3E}">
        <p14:creationId xmlns:p14="http://schemas.microsoft.com/office/powerpoint/2010/main" val="870666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61BEF0D-F0BB-DE4B-95CE-6DB70DBA9567}" type="datetimeFigureOut">
              <a:rPr lang="en-US" smtClean="0"/>
              <a:pPr/>
              <a:t>4/5/2017</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57F1E4F-1CFF-5643-939E-217C01CDF56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202CB6-299B-457C-A544-7C4BB20818DD}" type="datetimeFigureOut">
              <a:rPr lang="en-GB" smtClean="0"/>
              <a:pPr/>
              <a:t>05/04/2017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860D63-5BE5-4B15-BD1A-8D3B9A21F822}"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202CB6-299B-457C-A544-7C4BB20818DD}" type="datetimeFigureOut">
              <a:rPr lang="en-GB" smtClean="0"/>
              <a:pPr/>
              <a:t>05/04/2017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860D63-5BE5-4B15-BD1A-8D3B9A21F822}"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0D63-5BE5-4B15-BD1A-8D3B9A21F822}"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202CB6-299B-457C-A544-7C4BB20818DD}" type="datetimeFigureOut">
              <a:rPr lang="en-GB" smtClean="0"/>
              <a:pPr/>
              <a:t>05/04/2017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860D63-5BE5-4B15-BD1A-8D3B9A21F822}"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D3202CB6-299B-457C-A544-7C4BB20818DD}" type="datetimeFigureOut">
              <a:rPr lang="en-GB" smtClean="0"/>
              <a:pPr/>
              <a:t>05/04/2017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860D63-5BE5-4B15-BD1A-8D3B9A21F822}" type="slidenum">
              <a:rPr lang="en-GB" smtClean="0"/>
              <a:pPr/>
              <a:t>‹#›</a:t>
            </a:fld>
            <a:endParaRPr lang="en-GB" dirty="0"/>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3202CB6-299B-457C-A544-7C4BB20818DD}" type="datetimeFigureOut">
              <a:rPr lang="en-GB" smtClean="0"/>
              <a:pPr/>
              <a:t>05/04/2017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E860D63-5BE5-4B15-BD1A-8D3B9A21F822}" type="slidenum">
              <a:rPr lang="en-GB" smtClean="0"/>
              <a:pPr/>
              <a:t>‹#›</a:t>
            </a:fld>
            <a:endParaRPr lang="en-GB" dirty="0"/>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202CB6-299B-457C-A544-7C4BB20818DD}" type="datetimeFigureOut">
              <a:rPr lang="en-GB" smtClean="0"/>
              <a:pPr/>
              <a:t>05/04/2017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E860D63-5BE5-4B15-BD1A-8D3B9A21F822}"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202CB6-299B-457C-A544-7C4BB20818DD}" type="datetimeFigureOut">
              <a:rPr lang="en-GB" smtClean="0"/>
              <a:pPr/>
              <a:t>05/04/2017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E860D63-5BE5-4B15-BD1A-8D3B9A21F822}"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3202CB6-299B-457C-A544-7C4BB20818DD}" type="datetimeFigureOut">
              <a:rPr lang="en-GB" smtClean="0"/>
              <a:pPr/>
              <a:t>05/04/2017</a:t>
            </a:fld>
            <a:endParaRPr lang="en-GB" dirty="0"/>
          </a:p>
        </p:txBody>
      </p:sp>
      <p:sp>
        <p:nvSpPr>
          <p:cNvPr id="6" name="Footer Placeholder 5"/>
          <p:cNvSpPr>
            <a:spLocks noGrp="1"/>
          </p:cNvSpPr>
          <p:nvPr>
            <p:ph type="ftr" sz="quarter" idx="11"/>
          </p:nvPr>
        </p:nvSpPr>
        <p:spPr>
          <a:xfrm rot="-60000">
            <a:off x="914554" y="5829261"/>
            <a:ext cx="3522607" cy="365125"/>
          </a:xfrm>
        </p:spPr>
        <p:txBody>
          <a:bodyPr/>
          <a:lstStyle/>
          <a:p>
            <a:endParaRPr lang="en-GB" dirty="0"/>
          </a:p>
        </p:txBody>
      </p:sp>
      <p:sp>
        <p:nvSpPr>
          <p:cNvPr id="7" name="Slide Number Placeholder 6"/>
          <p:cNvSpPr>
            <a:spLocks noGrp="1"/>
          </p:cNvSpPr>
          <p:nvPr>
            <p:ph type="sldNum" sz="quarter" idx="12"/>
          </p:nvPr>
        </p:nvSpPr>
        <p:spPr>
          <a:xfrm rot="60000">
            <a:off x="7557313" y="5896961"/>
            <a:ext cx="554023" cy="365125"/>
          </a:xfrm>
        </p:spPr>
        <p:txBody>
          <a:bodyPr/>
          <a:lstStyle/>
          <a:p>
            <a:fld id="{7E860D63-5BE5-4B15-BD1A-8D3B9A21F822}"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3202CB6-299B-457C-A544-7C4BB20818DD}" type="datetimeFigureOut">
              <a:rPr lang="en-GB" smtClean="0"/>
              <a:pPr/>
              <a:t>05/04/2017</a:t>
            </a:fld>
            <a:endParaRPr lang="en-GB" dirty="0"/>
          </a:p>
        </p:txBody>
      </p:sp>
      <p:sp>
        <p:nvSpPr>
          <p:cNvPr id="6" name="Footer Placeholder 5"/>
          <p:cNvSpPr>
            <a:spLocks noGrp="1"/>
          </p:cNvSpPr>
          <p:nvPr>
            <p:ph type="ftr" sz="quarter" idx="11"/>
          </p:nvPr>
        </p:nvSpPr>
        <p:spPr>
          <a:xfrm rot="-60000">
            <a:off x="914569" y="5831037"/>
            <a:ext cx="3319043" cy="365125"/>
          </a:xfrm>
        </p:spPr>
        <p:txBody>
          <a:bodyPr/>
          <a:lstStyle/>
          <a:p>
            <a:endParaRPr lang="en-GB" dirty="0"/>
          </a:p>
        </p:txBody>
      </p:sp>
      <p:sp>
        <p:nvSpPr>
          <p:cNvPr id="7" name="Slide Number Placeholder 6"/>
          <p:cNvSpPr>
            <a:spLocks noGrp="1"/>
          </p:cNvSpPr>
          <p:nvPr>
            <p:ph type="sldNum" sz="quarter" idx="12"/>
          </p:nvPr>
        </p:nvSpPr>
        <p:spPr>
          <a:xfrm rot="60000">
            <a:off x="7562089" y="5900026"/>
            <a:ext cx="554023" cy="365125"/>
          </a:xfrm>
        </p:spPr>
        <p:txBody>
          <a:bodyPr/>
          <a:lstStyle/>
          <a:p>
            <a:fld id="{7E860D63-5BE5-4B15-BD1A-8D3B9A21F822}"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61BEF0D-F0BB-DE4B-95CE-6DB70DBA9567}" type="datetimeFigureOut">
              <a:rPr lang="en-US" smtClean="0"/>
              <a:pPr/>
              <a:t>4/5/2017</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E860D63-5BE5-4B15-BD1A-8D3B9A21F822}"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rk.ac.uk/spru/projects/life-story-feasibilit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pssru.ac.uk/asco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eprovide.mapi-trust.org/instruments/quality-of-life-in-alzheimer-s-disease" TargetMode="External"/><Relationship Id="rId4" Type="http://schemas.openxmlformats.org/officeDocument/2006/relationships/hyperlink" Target="https://www.bsms.ac.uk/research/cds/research/demqol.aspx"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kate.gridley@york.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nada@innovationsindementia.org.uk"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www.scie.org.uk/dementia/after-diagnosis/communication/conversation.as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uk/url?sa=i&amp;rct=j&amp;q=&amp;esrc=s&amp;source=images&amp;cd=&amp;cad=rja&amp;uact=8&amp;ved=0ahUKEwjNm-Kj-4fTAhVCK8AKHYhhDLoQjRwIBw&amp;url=https://www.nursingtimes.net/dementia-sufferers-communication-improved-with-talking-mat/5014144.article&amp;psig=AFQjCNHlyWwpHBWBXyVKfzfwn09K616SSA&amp;ust=1491297736913479" TargetMode="External"/><Relationship Id="rId1" Type="http://schemas.openxmlformats.org/officeDocument/2006/relationships/slideLayout" Target="../slideLayouts/slideLayout2.xml"/><Relationship Id="rId4" Type="http://schemas.openxmlformats.org/officeDocument/2006/relationships/hyperlink" Target="http://www.talkingmats.co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hin-southlondon.org/system/resources/resources/000/000/395/original/HIN_Measuring_Outcomes_in_Dementia_Services_V2.pdf"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dementiavoices.org.uk/" TargetMode="External"/><Relationship Id="rId1" Type="http://schemas.openxmlformats.org/officeDocument/2006/relationships/slideLayout" Target="../slideLayouts/slideLayout2.xml"/><Relationship Id="rId4" Type="http://schemas.openxmlformats.org/officeDocument/2006/relationships/hyperlink" Target="http://dementiavoices.org.uk/resources/deep-guides"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5"/>
            <a:ext cx="5723468" cy="913985"/>
          </a:xfrm>
        </p:spPr>
        <p:txBody>
          <a:bodyPr/>
          <a:lstStyle/>
          <a:p>
            <a:r>
              <a:rPr lang="en-GB" dirty="0"/>
              <a:t>Welcome</a:t>
            </a:r>
          </a:p>
        </p:txBody>
      </p:sp>
      <p:sp>
        <p:nvSpPr>
          <p:cNvPr id="3" name="Subtitle 2"/>
          <p:cNvSpPr>
            <a:spLocks noGrp="1"/>
          </p:cNvSpPr>
          <p:nvPr>
            <p:ph type="subTitle" idx="1"/>
          </p:nvPr>
        </p:nvSpPr>
        <p:spPr>
          <a:xfrm>
            <a:off x="1547664" y="2996952"/>
            <a:ext cx="5891715" cy="2263670"/>
          </a:xfrm>
        </p:spPr>
        <p:txBody>
          <a:bodyPr>
            <a:normAutofit/>
          </a:bodyPr>
          <a:lstStyle/>
          <a:p>
            <a:r>
              <a:rPr lang="en-GB" sz="3200" b="1" dirty="0"/>
              <a:t>Hard to reach or easy to ignore? </a:t>
            </a:r>
            <a:r>
              <a:rPr lang="en-GB" sz="3200" dirty="0" smtClean="0"/>
              <a:t/>
            </a:r>
            <a:br>
              <a:rPr lang="en-GB" sz="3200" dirty="0" smtClean="0"/>
            </a:br>
            <a:r>
              <a:rPr lang="en-GB" sz="3200" dirty="0" smtClean="0"/>
              <a:t>Involving </a:t>
            </a:r>
            <a:r>
              <a:rPr lang="en-GB" sz="3200" dirty="0"/>
              <a:t>people with dementia in research as advisers and participants</a:t>
            </a:r>
          </a:p>
          <a:p>
            <a:endParaRPr lang="en-GB" sz="3200" dirty="0"/>
          </a:p>
        </p:txBody>
      </p:sp>
    </p:spTree>
    <p:extLst>
      <p:ext uri="{BB962C8B-B14F-4D97-AF65-F5344CB8AC3E}">
        <p14:creationId xmlns:p14="http://schemas.microsoft.com/office/powerpoint/2010/main" val="2219916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a:t>
            </a:r>
          </a:p>
        </p:txBody>
      </p:sp>
      <p:sp>
        <p:nvSpPr>
          <p:cNvPr id="3" name="Content Placeholder 2"/>
          <p:cNvSpPr>
            <a:spLocks noGrp="1"/>
          </p:cNvSpPr>
          <p:nvPr>
            <p:ph idx="1"/>
          </p:nvPr>
        </p:nvSpPr>
        <p:spPr/>
        <p:txBody>
          <a:bodyPr/>
          <a:lstStyle/>
          <a:p>
            <a:r>
              <a:rPr lang="en-GB" dirty="0"/>
              <a:t>Carers can’t tell you how the person with dementia actually feels</a:t>
            </a:r>
          </a:p>
          <a:p>
            <a:r>
              <a:rPr lang="en-GB" dirty="0"/>
              <a:t>Why do we assume that family members all have the same interests/views?</a:t>
            </a:r>
          </a:p>
          <a:p>
            <a:pPr marL="0" indent="0">
              <a:buNone/>
            </a:pPr>
            <a:endParaRPr lang="en-GB" dirty="0"/>
          </a:p>
        </p:txBody>
      </p:sp>
      <p:pic>
        <p:nvPicPr>
          <p:cNvPr id="2054" name="Picture 6" descr="C:\Users\Kate\AppData\Local\Microsoft\Windows\INetCache\IE\LLIOY8MW\BenToddJealousFamil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3775172"/>
            <a:ext cx="1593421" cy="225425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Kate\AppData\Local\Microsoft\Windows\INetCache\IE\RPDO5JEB\Radon-free-Family[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3806173"/>
            <a:ext cx="3242310" cy="21488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19672" y="3896523"/>
            <a:ext cx="1474915" cy="646331"/>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b="1" dirty="0">
                <a:latin typeface="Arial" panose="020B0604020202020204" pitchFamily="34" charset="0"/>
                <a:cs typeface="Arial" panose="020B0604020202020204" pitchFamily="34" charset="0"/>
              </a:rPr>
              <a:t>Is it always </a:t>
            </a:r>
          </a:p>
          <a:p>
            <a:pPr algn="ctr"/>
            <a:r>
              <a:rPr lang="en-GB" b="1" dirty="0">
                <a:latin typeface="Arial" panose="020B0604020202020204" pitchFamily="34" charset="0"/>
                <a:cs typeface="Arial" panose="020B0604020202020204" pitchFamily="34" charset="0"/>
              </a:rPr>
              <a:t>like this?</a:t>
            </a:r>
          </a:p>
        </p:txBody>
      </p:sp>
    </p:spTree>
    <p:extLst>
      <p:ext uri="{BB962C8B-B14F-4D97-AF65-F5344CB8AC3E}">
        <p14:creationId xmlns:p14="http://schemas.microsoft.com/office/powerpoint/2010/main" val="4241112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Or is it sometimes more like this? </a:t>
            </a:r>
          </a:p>
        </p:txBody>
      </p:sp>
      <p:pic>
        <p:nvPicPr>
          <p:cNvPr id="4" name="Picture 2" descr="C:\Users\Kate\AppData\Local\Microsoft\Windows\INetCache\IE\MZC5X2G4\Frederick_Hollyer_Morris_and_Burne-Jones_Families_187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2047921"/>
            <a:ext cx="3910047" cy="39589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Kate\AppData\Local\Microsoft\Windows\INetCache\IE\LSPRP8BY\Family[1].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652120" y="1946099"/>
            <a:ext cx="1921198" cy="208129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ate\AppData\Local\Microsoft\Windows\INetCache\IE\MZC5X2G4\SimpsonsFamily2[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3823614"/>
            <a:ext cx="1921198" cy="210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270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do proxy measures tell us? </a:t>
            </a:r>
            <a:r>
              <a:rPr lang="en-GB" dirty="0">
                <a:solidFill>
                  <a:srgbClr val="0070C0"/>
                </a:solidFill>
              </a:rPr>
              <a:t>The example of </a:t>
            </a:r>
            <a:r>
              <a:rPr lang="en-GB" dirty="0" err="1">
                <a:solidFill>
                  <a:srgbClr val="0070C0"/>
                </a:solidFill>
              </a:rPr>
              <a:t>QoL</a:t>
            </a:r>
            <a:endParaRPr lang="en-GB" dirty="0">
              <a:solidFill>
                <a:srgbClr val="0070C0"/>
              </a:solidFill>
            </a:endParaRPr>
          </a:p>
        </p:txBody>
      </p:sp>
      <p:sp>
        <p:nvSpPr>
          <p:cNvPr id="3" name="Content Placeholder 2"/>
          <p:cNvSpPr>
            <a:spLocks noGrp="1"/>
          </p:cNvSpPr>
          <p:nvPr>
            <p:ph idx="1"/>
          </p:nvPr>
        </p:nvSpPr>
        <p:spPr/>
        <p:txBody>
          <a:bodyPr>
            <a:normAutofit/>
          </a:bodyPr>
          <a:lstStyle/>
          <a:p>
            <a:r>
              <a:rPr lang="en-GB" dirty="0"/>
              <a:t>Proxy measures of quality of life consistently differ from first person accounts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TextBox 3"/>
          <p:cNvSpPr txBox="1"/>
          <p:nvPr/>
        </p:nvSpPr>
        <p:spPr>
          <a:xfrm>
            <a:off x="1619672" y="3068960"/>
            <a:ext cx="5904656" cy="1200329"/>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400" dirty="0">
                <a:latin typeface="Arial" panose="020B0604020202020204" pitchFamily="34" charset="0"/>
                <a:cs typeface="Arial" panose="020B0604020202020204" pitchFamily="34" charset="0"/>
              </a:rPr>
              <a:t>Carers usually rate the person’s quality of life </a:t>
            </a:r>
            <a:r>
              <a:rPr lang="en-GB" sz="2400" i="1" dirty="0">
                <a:latin typeface="Arial" panose="020B0604020202020204" pitchFamily="34" charset="0"/>
                <a:cs typeface="Arial" panose="020B0604020202020204" pitchFamily="34" charset="0"/>
              </a:rPr>
              <a:t>lower</a:t>
            </a:r>
            <a:r>
              <a:rPr lang="en-GB" sz="2400" dirty="0">
                <a:latin typeface="Arial" panose="020B0604020202020204" pitchFamily="34" charset="0"/>
                <a:cs typeface="Arial" panose="020B0604020202020204" pitchFamily="34" charset="0"/>
              </a:rPr>
              <a:t> than the person rates it themselves! </a:t>
            </a:r>
          </a:p>
        </p:txBody>
      </p:sp>
      <p:pic>
        <p:nvPicPr>
          <p:cNvPr id="6" name="Picture 4" descr="C:\Users\Kate\AppData\Local\Microsoft\Windows\INetCache\IE\RPDO5JEB\compare-300x1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8955" y="4509120"/>
            <a:ext cx="2857500" cy="1724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57990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For dementia in particular:</a:t>
            </a:r>
          </a:p>
        </p:txBody>
      </p:sp>
      <p:sp>
        <p:nvSpPr>
          <p:cNvPr id="3" name="Content Placeholder 2"/>
          <p:cNvSpPr>
            <a:spLocks noGrp="1"/>
          </p:cNvSpPr>
          <p:nvPr>
            <p:ph idx="1"/>
          </p:nvPr>
        </p:nvSpPr>
        <p:spPr/>
        <p:txBody>
          <a:bodyPr>
            <a:normAutofit/>
          </a:bodyPr>
          <a:lstStyle/>
          <a:p>
            <a:r>
              <a:rPr lang="en-GB" dirty="0"/>
              <a:t>More severe the dementia, greater the discrepancy (Novella 2001)</a:t>
            </a:r>
          </a:p>
          <a:p>
            <a:r>
              <a:rPr lang="en-GB" dirty="0"/>
              <a:t>People with less insight about their own memory function were likely to report higher quality of life (</a:t>
            </a:r>
            <a:r>
              <a:rPr lang="en-GB" dirty="0" err="1"/>
              <a:t>Trigg</a:t>
            </a:r>
            <a:r>
              <a:rPr lang="en-GB" dirty="0"/>
              <a:t> et al. 2011) </a:t>
            </a:r>
          </a:p>
          <a:p>
            <a:endParaRPr lang="en-GB" dirty="0"/>
          </a:p>
          <a:p>
            <a:endParaRPr lang="en-GB" dirty="0"/>
          </a:p>
          <a:p>
            <a:endParaRPr lang="en-GB" dirty="0"/>
          </a:p>
        </p:txBody>
      </p:sp>
      <p:sp>
        <p:nvSpPr>
          <p:cNvPr id="4" name="TextBox 3"/>
          <p:cNvSpPr txBox="1"/>
          <p:nvPr/>
        </p:nvSpPr>
        <p:spPr>
          <a:xfrm>
            <a:off x="1619672" y="4210760"/>
            <a:ext cx="5904656" cy="830997"/>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400" dirty="0"/>
              <a:t>Does this mean that people with dementia are unreliable (blissfully ignorant)?? </a:t>
            </a:r>
          </a:p>
        </p:txBody>
      </p:sp>
    </p:spTree>
    <p:extLst>
      <p:ext uri="{BB962C8B-B14F-4D97-AF65-F5344CB8AC3E}">
        <p14:creationId xmlns:p14="http://schemas.microsoft.com/office/powerpoint/2010/main" val="3567268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disability in general</a:t>
            </a:r>
          </a:p>
        </p:txBody>
      </p:sp>
      <p:sp>
        <p:nvSpPr>
          <p:cNvPr id="3" name="Content Placeholder 2"/>
          <p:cNvSpPr>
            <a:spLocks noGrp="1"/>
          </p:cNvSpPr>
          <p:nvPr>
            <p:ph idx="1"/>
          </p:nvPr>
        </p:nvSpPr>
        <p:spPr/>
        <p:txBody>
          <a:bodyPr>
            <a:normAutofit fontScale="92500" lnSpcReduction="10000"/>
          </a:bodyPr>
          <a:lstStyle/>
          <a:p>
            <a:pPr marL="55563" lvl="1" indent="0">
              <a:buNone/>
            </a:pPr>
            <a:r>
              <a:rPr lang="en-GB" dirty="0"/>
              <a:t>But the discrepancy between proxy and first person ratings is true for disabled people in general (i.e. not just those with cognitive impairment):</a:t>
            </a:r>
          </a:p>
          <a:p>
            <a:pPr marL="55563" lvl="1" indent="0">
              <a:buNone/>
            </a:pPr>
            <a:r>
              <a:rPr lang="en-GB" dirty="0">
                <a:solidFill>
                  <a:srgbClr val="0070C0"/>
                </a:solidFill>
              </a:rPr>
              <a:t>In a study of 131 sets of disabled people and proxies across multiple settings:</a:t>
            </a:r>
          </a:p>
          <a:p>
            <a:pPr marL="398463" lvl="1" indent="-342900"/>
            <a:r>
              <a:rPr lang="en-GB" dirty="0">
                <a:solidFill>
                  <a:srgbClr val="0070C0"/>
                </a:solidFill>
              </a:rPr>
              <a:t>Proxies consistently rated the disabled person’s health related </a:t>
            </a:r>
            <a:r>
              <a:rPr lang="en-GB" dirty="0" err="1">
                <a:solidFill>
                  <a:srgbClr val="0070C0"/>
                </a:solidFill>
              </a:rPr>
              <a:t>QoL</a:t>
            </a:r>
            <a:r>
              <a:rPr lang="en-GB" dirty="0">
                <a:solidFill>
                  <a:srgbClr val="0070C0"/>
                </a:solidFill>
              </a:rPr>
              <a:t> lower than the disabled people rated their health related </a:t>
            </a:r>
            <a:r>
              <a:rPr lang="en-GB" dirty="0" err="1">
                <a:solidFill>
                  <a:srgbClr val="0070C0"/>
                </a:solidFill>
              </a:rPr>
              <a:t>QoL</a:t>
            </a:r>
            <a:r>
              <a:rPr lang="en-GB" dirty="0">
                <a:solidFill>
                  <a:srgbClr val="0070C0"/>
                </a:solidFill>
              </a:rPr>
              <a:t> </a:t>
            </a:r>
          </a:p>
          <a:p>
            <a:pPr marL="401638" lvl="1" indent="-401638"/>
            <a:r>
              <a:rPr lang="en-GB" dirty="0">
                <a:solidFill>
                  <a:srgbClr val="0070C0"/>
                </a:solidFill>
              </a:rPr>
              <a:t>Proxies also </a:t>
            </a:r>
            <a:r>
              <a:rPr lang="en-GB" i="1" dirty="0">
                <a:solidFill>
                  <a:srgbClr val="0070C0"/>
                </a:solidFill>
              </a:rPr>
              <a:t>over-estimated the person’s</a:t>
            </a:r>
            <a:r>
              <a:rPr lang="en-GB" dirty="0">
                <a:solidFill>
                  <a:srgbClr val="0070C0"/>
                </a:solidFill>
              </a:rPr>
              <a:t> impairment</a:t>
            </a:r>
          </a:p>
          <a:p>
            <a:pPr marL="401638" lvl="1" indent="-401638"/>
            <a:r>
              <a:rPr lang="en-GB" dirty="0">
                <a:solidFill>
                  <a:srgbClr val="0070C0"/>
                </a:solidFill>
              </a:rPr>
              <a:t>But </a:t>
            </a:r>
            <a:r>
              <a:rPr lang="en-GB" i="1" dirty="0">
                <a:solidFill>
                  <a:srgbClr val="0070C0"/>
                </a:solidFill>
              </a:rPr>
              <a:t>under-estimated</a:t>
            </a:r>
            <a:r>
              <a:rPr lang="en-GB" dirty="0">
                <a:solidFill>
                  <a:srgbClr val="0070C0"/>
                </a:solidFill>
              </a:rPr>
              <a:t> their pain</a:t>
            </a:r>
          </a:p>
          <a:p>
            <a:pPr marL="0" lvl="1" indent="0" algn="r">
              <a:buNone/>
            </a:pPr>
            <a:r>
              <a:rPr lang="en-GB" dirty="0"/>
              <a:t>(Andresen, 2001)</a:t>
            </a:r>
          </a:p>
        </p:txBody>
      </p:sp>
    </p:spTree>
    <p:extLst>
      <p:ext uri="{BB962C8B-B14F-4D97-AF65-F5344CB8AC3E}">
        <p14:creationId xmlns:p14="http://schemas.microsoft.com/office/powerpoint/2010/main" val="3948057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who’s right?</a:t>
            </a:r>
          </a:p>
        </p:txBody>
      </p:sp>
      <p:sp>
        <p:nvSpPr>
          <p:cNvPr id="3" name="Content Placeholder 2"/>
          <p:cNvSpPr>
            <a:spLocks noGrp="1"/>
          </p:cNvSpPr>
          <p:nvPr>
            <p:ph idx="1"/>
          </p:nvPr>
        </p:nvSpPr>
        <p:spPr>
          <a:xfrm>
            <a:off x="1475656" y="1988840"/>
            <a:ext cx="6565344" cy="3603812"/>
          </a:xfrm>
        </p:spPr>
        <p:txBody>
          <a:bodyPr/>
          <a:lstStyle/>
          <a:p>
            <a:r>
              <a:rPr lang="en-GB" dirty="0"/>
              <a:t>No-one, it’s just different. </a:t>
            </a:r>
          </a:p>
          <a:p>
            <a:r>
              <a:rPr lang="en-GB" dirty="0" err="1"/>
              <a:t>Trigg</a:t>
            </a:r>
            <a:r>
              <a:rPr lang="en-GB" dirty="0"/>
              <a:t> et al. suggest that proxies and people with dementia simply assess quality of life in different ways:</a:t>
            </a:r>
          </a:p>
          <a:p>
            <a:pPr lvl="1"/>
            <a:r>
              <a:rPr lang="en-GB" dirty="0"/>
              <a:t>Proxy looks at what the person </a:t>
            </a:r>
            <a:r>
              <a:rPr lang="en-GB" i="1" dirty="0">
                <a:solidFill>
                  <a:srgbClr val="0070C0"/>
                </a:solidFill>
              </a:rPr>
              <a:t>can do</a:t>
            </a:r>
          </a:p>
          <a:p>
            <a:pPr lvl="1"/>
            <a:r>
              <a:rPr lang="en-GB" dirty="0"/>
              <a:t>Person with dementia is reporting </a:t>
            </a:r>
            <a:r>
              <a:rPr lang="en-GB" i="1" dirty="0">
                <a:solidFill>
                  <a:srgbClr val="0070C0"/>
                </a:solidFill>
              </a:rPr>
              <a:t>how they feel </a:t>
            </a:r>
          </a:p>
        </p:txBody>
      </p:sp>
      <p:pic>
        <p:nvPicPr>
          <p:cNvPr id="4" name="Picture 4" descr="C:\Users\Kate\AppData\Local\Microsoft\Windows\INetCache\IE\RPDO5JEB\compare-300x1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437112"/>
            <a:ext cx="2857500" cy="1724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44011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Focus on Feelings</a:t>
            </a:r>
          </a:p>
        </p:txBody>
      </p:sp>
      <p:sp>
        <p:nvSpPr>
          <p:cNvPr id="3" name="Content Placeholder 2"/>
          <p:cNvSpPr>
            <a:spLocks noGrp="1"/>
          </p:cNvSpPr>
          <p:nvPr>
            <p:ph idx="1"/>
          </p:nvPr>
        </p:nvSpPr>
        <p:spPr/>
        <p:txBody>
          <a:bodyPr>
            <a:normAutofit fontScale="85000" lnSpcReduction="20000"/>
          </a:bodyPr>
          <a:lstStyle/>
          <a:p>
            <a:pPr marL="0" indent="0" algn="ctr">
              <a:buNone/>
            </a:pPr>
            <a:r>
              <a:rPr lang="en-GB" dirty="0"/>
              <a:t>‘</a:t>
            </a:r>
            <a:r>
              <a:rPr lang="en-GB" i="1" dirty="0">
                <a:latin typeface="Arial" panose="020B0604020202020204" pitchFamily="34" charset="0"/>
                <a:cs typeface="Arial" panose="020B0604020202020204" pitchFamily="34" charset="0"/>
              </a:rPr>
              <a:t>Far from being ignorant (blissfully or otherwise), dementia patients may continue to base their </a:t>
            </a:r>
            <a:r>
              <a:rPr lang="en-GB" i="1" dirty="0" err="1">
                <a:latin typeface="Arial" panose="020B0604020202020204" pitchFamily="34" charset="0"/>
                <a:cs typeface="Arial" panose="020B0604020202020204" pitchFamily="34" charset="0"/>
              </a:rPr>
              <a:t>QoL</a:t>
            </a:r>
            <a:r>
              <a:rPr lang="en-GB" i="1" dirty="0">
                <a:latin typeface="Arial" panose="020B0604020202020204" pitchFamily="34" charset="0"/>
                <a:cs typeface="Arial" panose="020B0604020202020204" pitchFamily="34" charset="0"/>
              </a:rPr>
              <a:t> assessments on a rigorous appraisal of their current life circumstances which exploits all the information available to them. None of us could do more. These assessments are probably feeling-centred but given an appropriate measure of </a:t>
            </a:r>
            <a:r>
              <a:rPr lang="en-GB" i="1" dirty="0" err="1">
                <a:latin typeface="Arial" panose="020B0604020202020204" pitchFamily="34" charset="0"/>
                <a:cs typeface="Arial" panose="020B0604020202020204" pitchFamily="34" charset="0"/>
              </a:rPr>
              <a:t>QoL</a:t>
            </a:r>
            <a:r>
              <a:rPr lang="en-GB" i="1" dirty="0">
                <a:latin typeface="Arial" panose="020B0604020202020204" pitchFamily="34" charset="0"/>
                <a:cs typeface="Arial" panose="020B0604020202020204" pitchFamily="34" charset="0"/>
              </a:rPr>
              <a:t> they are still reliable. </a:t>
            </a:r>
            <a:r>
              <a:rPr lang="en-GB" i="1" dirty="0">
                <a:solidFill>
                  <a:srgbClr val="0070C0"/>
                </a:solidFill>
                <a:latin typeface="Arial" panose="020B0604020202020204" pitchFamily="34" charset="0"/>
                <a:cs typeface="Arial" panose="020B0604020202020204" pitchFamily="34" charset="0"/>
              </a:rPr>
              <a:t>Judging the </a:t>
            </a:r>
            <a:r>
              <a:rPr lang="en-GB" i="1" dirty="0" err="1">
                <a:solidFill>
                  <a:srgbClr val="0070C0"/>
                </a:solidFill>
                <a:latin typeface="Arial" panose="020B0604020202020204" pitchFamily="34" charset="0"/>
                <a:cs typeface="Arial" panose="020B0604020202020204" pitchFamily="34" charset="0"/>
              </a:rPr>
              <a:t>QoL</a:t>
            </a:r>
            <a:r>
              <a:rPr lang="en-GB" i="1" dirty="0">
                <a:solidFill>
                  <a:srgbClr val="0070C0"/>
                </a:solidFill>
                <a:latin typeface="Arial" panose="020B0604020202020204" pitchFamily="34" charset="0"/>
                <a:cs typeface="Arial" panose="020B0604020202020204" pitchFamily="34" charset="0"/>
              </a:rPr>
              <a:t> of dementia patients solely on the basis of functional failure or in relation to proxy ratings is certainly convenient, but it may ultimately fail to capture or help us understand the experience of people with dementia. </a:t>
            </a:r>
            <a:r>
              <a:rPr lang="en-GB" i="1" dirty="0">
                <a:latin typeface="Arial" panose="020B0604020202020204" pitchFamily="34" charset="0"/>
                <a:cs typeface="Arial" panose="020B0604020202020204" pitchFamily="34" charset="0"/>
              </a:rPr>
              <a:t>Understanding such experience will be vital if their life quality is to be maximised.’ </a:t>
            </a:r>
            <a:r>
              <a:rPr lang="en-GB" sz="1900" dirty="0" err="1">
                <a:latin typeface="Arial" panose="020B0604020202020204" pitchFamily="34" charset="0"/>
                <a:cs typeface="Arial" panose="020B0604020202020204" pitchFamily="34" charset="0"/>
              </a:rPr>
              <a:t>Trigg</a:t>
            </a:r>
            <a:r>
              <a:rPr lang="en-GB" sz="1900" dirty="0">
                <a:latin typeface="Arial" panose="020B0604020202020204" pitchFamily="34" charset="0"/>
                <a:cs typeface="Arial" panose="020B0604020202020204" pitchFamily="34" charset="0"/>
              </a:rPr>
              <a:t> et al. 2011, </a:t>
            </a:r>
            <a:r>
              <a:rPr lang="en-GB" sz="1900" dirty="0" err="1">
                <a:latin typeface="Arial" panose="020B0604020202020204" pitchFamily="34" charset="0"/>
                <a:cs typeface="Arial" panose="020B0604020202020204" pitchFamily="34" charset="0"/>
              </a:rPr>
              <a:t>p90</a:t>
            </a:r>
            <a:r>
              <a:rPr lang="en-GB" sz="1900" dirty="0">
                <a:latin typeface="Arial" panose="020B0604020202020204" pitchFamily="34" charset="0"/>
                <a:cs typeface="Arial" panose="020B0604020202020204" pitchFamily="34" charset="0"/>
              </a:rPr>
              <a:t>. </a:t>
            </a:r>
          </a:p>
          <a:p>
            <a:endParaRPr lang="en-GB" dirty="0"/>
          </a:p>
        </p:txBody>
      </p:sp>
    </p:spTree>
    <p:extLst>
      <p:ext uri="{BB962C8B-B14F-4D97-AF65-F5344CB8AC3E}">
        <p14:creationId xmlns:p14="http://schemas.microsoft.com/office/powerpoint/2010/main" val="3072978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Relevance to social care</a:t>
            </a:r>
          </a:p>
        </p:txBody>
      </p:sp>
      <p:sp>
        <p:nvSpPr>
          <p:cNvPr id="3" name="Content Placeholder 2"/>
          <p:cNvSpPr>
            <a:spLocks noGrp="1"/>
          </p:cNvSpPr>
          <p:nvPr>
            <p:ph idx="1"/>
          </p:nvPr>
        </p:nvSpPr>
        <p:spPr/>
        <p:txBody>
          <a:bodyPr>
            <a:normAutofit fontScale="92500" lnSpcReduction="10000"/>
          </a:bodyPr>
          <a:lstStyle/>
          <a:p>
            <a:r>
              <a:rPr lang="en-GB" dirty="0"/>
              <a:t>Recent focus on outcomes in policy – commissioners want to know what impact a service has on the people using it</a:t>
            </a:r>
          </a:p>
          <a:p>
            <a:r>
              <a:rPr lang="en-GB" dirty="0"/>
              <a:t>But, it’s much easier to measure processes than outcomes - how many people used a service, rather than how much those people’s lives have improved (if at all) as a result</a:t>
            </a:r>
          </a:p>
          <a:p>
            <a:endParaRPr lang="en-GB" dirty="0"/>
          </a:p>
          <a:p>
            <a:pPr>
              <a:buFont typeface="Franklin Gothic Book" panose="020B0503020102020204" pitchFamily="34" charset="0"/>
              <a:buChar char="?"/>
            </a:pPr>
            <a:r>
              <a:rPr lang="en-GB" dirty="0">
                <a:solidFill>
                  <a:srgbClr val="0070C0"/>
                </a:solidFill>
              </a:rPr>
              <a:t>How do you judge the quality of your services?</a:t>
            </a:r>
          </a:p>
          <a:p>
            <a:pPr>
              <a:buFont typeface="Franklin Gothic Book" panose="020B0503020102020204" pitchFamily="34" charset="0"/>
              <a:buChar char="?"/>
            </a:pPr>
            <a:r>
              <a:rPr lang="en-GB" dirty="0">
                <a:solidFill>
                  <a:srgbClr val="0070C0"/>
                </a:solidFill>
              </a:rPr>
              <a:t>How do you demonstrate this to others?</a:t>
            </a:r>
          </a:p>
          <a:p>
            <a:endParaRPr lang="en-GB" dirty="0"/>
          </a:p>
        </p:txBody>
      </p:sp>
    </p:spTree>
    <p:extLst>
      <p:ext uri="{BB962C8B-B14F-4D97-AF65-F5344CB8AC3E}">
        <p14:creationId xmlns:p14="http://schemas.microsoft.com/office/powerpoint/2010/main" val="2768204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a:t>
            </a:r>
          </a:p>
        </p:txBody>
      </p:sp>
      <p:sp>
        <p:nvSpPr>
          <p:cNvPr id="3" name="Content Placeholder 2"/>
          <p:cNvSpPr>
            <a:spLocks noGrp="1"/>
          </p:cNvSpPr>
          <p:nvPr>
            <p:ph idx="1"/>
          </p:nvPr>
        </p:nvSpPr>
        <p:spPr/>
        <p:txBody>
          <a:bodyPr>
            <a:normAutofit/>
          </a:bodyPr>
          <a:lstStyle/>
          <a:p>
            <a:r>
              <a:rPr lang="en-GB" dirty="0"/>
              <a:t>Understanding how people with dementia feel can gives us insight into whether interventions are working</a:t>
            </a:r>
          </a:p>
          <a:p>
            <a:r>
              <a:rPr lang="en-GB" dirty="0"/>
              <a:t>This can then feed into service development</a:t>
            </a:r>
          </a:p>
          <a:p>
            <a:endParaRPr lang="en-GB" dirty="0"/>
          </a:p>
        </p:txBody>
      </p:sp>
      <p:sp>
        <p:nvSpPr>
          <p:cNvPr id="4" name="TextBox 3"/>
          <p:cNvSpPr txBox="1"/>
          <p:nvPr/>
        </p:nvSpPr>
        <p:spPr>
          <a:xfrm>
            <a:off x="1604968" y="4309645"/>
            <a:ext cx="5904656" cy="830997"/>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400" b="1" dirty="0">
                <a:latin typeface="Arial" panose="020B0604020202020204" pitchFamily="34" charset="0"/>
                <a:cs typeface="Arial" panose="020B0604020202020204" pitchFamily="34" charset="0"/>
              </a:rPr>
              <a:t>No-one else can tell us how the person with dementia actually feels</a:t>
            </a:r>
            <a:r>
              <a:rPr lang="en-GB"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65968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People with dementia have views</a:t>
            </a:r>
          </a:p>
        </p:txBody>
      </p:sp>
      <p:sp>
        <p:nvSpPr>
          <p:cNvPr id="3" name="Content Placeholder 2"/>
          <p:cNvSpPr>
            <a:spLocks noGrp="1"/>
          </p:cNvSpPr>
          <p:nvPr>
            <p:ph idx="1"/>
          </p:nvPr>
        </p:nvSpPr>
        <p:spPr/>
        <p:txBody>
          <a:bodyPr/>
          <a:lstStyle/>
          <a:p>
            <a:r>
              <a:rPr lang="en-GB" dirty="0"/>
              <a:t>The act of asking opinions from people with dementia can change how we perceive them as human beings.</a:t>
            </a:r>
          </a:p>
          <a:p>
            <a:r>
              <a:rPr lang="en-GB" dirty="0"/>
              <a:t>People with dementia have a right to be listened to.</a:t>
            </a:r>
          </a:p>
        </p:txBody>
      </p:sp>
    </p:spTree>
    <p:extLst>
      <p:ext uri="{BB962C8B-B14F-4D97-AF65-F5344CB8AC3E}">
        <p14:creationId xmlns:p14="http://schemas.microsoft.com/office/powerpoint/2010/main" val="241515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us</a:t>
            </a:r>
          </a:p>
        </p:txBody>
      </p:sp>
      <p:sp>
        <p:nvSpPr>
          <p:cNvPr id="3" name="Content Placeholder 2"/>
          <p:cNvSpPr>
            <a:spLocks noGrp="1"/>
          </p:cNvSpPr>
          <p:nvPr>
            <p:ph idx="1"/>
          </p:nvPr>
        </p:nvSpPr>
        <p:spPr/>
        <p:txBody>
          <a:bodyPr>
            <a:normAutofit fontScale="92500" lnSpcReduction="10000"/>
          </a:bodyPr>
          <a:lstStyle/>
          <a:p>
            <a:r>
              <a:rPr lang="en-GB" dirty="0"/>
              <a:t>Kate Gridley</a:t>
            </a:r>
          </a:p>
          <a:p>
            <a:pPr lvl="1"/>
            <a:r>
              <a:rPr lang="en-GB" dirty="0"/>
              <a:t>Researcher at SPRU</a:t>
            </a:r>
          </a:p>
          <a:p>
            <a:pPr lvl="1"/>
            <a:r>
              <a:rPr lang="en-GB" dirty="0"/>
              <a:t>Experience of working with people with high support needs</a:t>
            </a:r>
          </a:p>
          <a:p>
            <a:pPr lvl="1"/>
            <a:r>
              <a:rPr lang="en-GB" dirty="0"/>
              <a:t>Life Story Work project</a:t>
            </a:r>
          </a:p>
          <a:p>
            <a:pPr lvl="1"/>
            <a:endParaRPr lang="en-GB" dirty="0"/>
          </a:p>
          <a:p>
            <a:r>
              <a:rPr lang="en-GB" dirty="0"/>
              <a:t>Nada </a:t>
            </a:r>
            <a:r>
              <a:rPr lang="en-GB" dirty="0" err="1"/>
              <a:t>Savitch</a:t>
            </a:r>
            <a:endParaRPr lang="en-GB" dirty="0"/>
          </a:p>
          <a:p>
            <a:pPr lvl="1"/>
            <a:r>
              <a:rPr lang="en-GB" dirty="0"/>
              <a:t>Director of Innovations in Dementia</a:t>
            </a:r>
          </a:p>
          <a:p>
            <a:pPr lvl="1"/>
            <a:r>
              <a:rPr lang="en-GB" dirty="0"/>
              <a:t>Helped to start DEEP</a:t>
            </a:r>
          </a:p>
          <a:p>
            <a:pPr lvl="1"/>
            <a:r>
              <a:rPr lang="en-GB" dirty="0"/>
              <a:t>Talked to a lot of people with dementia</a:t>
            </a:r>
          </a:p>
        </p:txBody>
      </p:sp>
    </p:spTree>
    <p:extLst>
      <p:ext uri="{BB962C8B-B14F-4D97-AF65-F5344CB8AC3E}">
        <p14:creationId xmlns:p14="http://schemas.microsoft.com/office/powerpoint/2010/main" val="2415463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To bring about change!</a:t>
            </a:r>
          </a:p>
        </p:txBody>
      </p:sp>
      <p:sp>
        <p:nvSpPr>
          <p:cNvPr id="4" name="Content Placeholder 3"/>
          <p:cNvSpPr>
            <a:spLocks noGrp="1"/>
          </p:cNvSpPr>
          <p:nvPr>
            <p:ph idx="1"/>
          </p:nvPr>
        </p:nvSpPr>
        <p:spPr>
          <a:xfrm>
            <a:off x="1463041" y="2119257"/>
            <a:ext cx="5053176" cy="3603812"/>
          </a:xfrm>
        </p:spPr>
        <p:txBody>
          <a:bodyPr/>
          <a:lstStyle/>
          <a:p>
            <a:r>
              <a:rPr lang="en-GB" dirty="0"/>
              <a:t>Hearing the voices of people with dementia could potentially </a:t>
            </a:r>
            <a:r>
              <a:rPr lang="en-GB" u="sng" dirty="0"/>
              <a:t>challenge</a:t>
            </a:r>
            <a:r>
              <a:rPr lang="en-GB" dirty="0"/>
              <a:t> and </a:t>
            </a:r>
            <a:r>
              <a:rPr lang="en-GB" u="sng" dirty="0"/>
              <a:t>change</a:t>
            </a:r>
            <a:r>
              <a:rPr lang="en-GB" dirty="0"/>
              <a:t> attitudes</a:t>
            </a:r>
          </a:p>
          <a:p>
            <a:r>
              <a:rPr lang="en-GB" b="1" dirty="0"/>
              <a:t>Narrative citizenship </a:t>
            </a:r>
            <a:r>
              <a:rPr lang="en-GB" dirty="0"/>
              <a:t>– to change the narrative about dementia (which tends to be negative – about deficits) people with dementia need to be supported to tell their stories</a:t>
            </a:r>
          </a:p>
        </p:txBody>
      </p:sp>
      <p:pic>
        <p:nvPicPr>
          <p:cNvPr id="1026" name="Picture 2" descr="C:\Users\Kate\AppData\Local\Microsoft\Windows\INetCache\IE\LLIOY8MW\hear_my_voice_by_namelessarrogance-d3ec8b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2370152"/>
            <a:ext cx="1705514" cy="2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800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How?</a:t>
            </a: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22219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different measures</a:t>
            </a:r>
          </a:p>
        </p:txBody>
      </p:sp>
      <p:sp>
        <p:nvSpPr>
          <p:cNvPr id="3" name="Content Placeholder 2"/>
          <p:cNvSpPr>
            <a:spLocks noGrp="1"/>
          </p:cNvSpPr>
          <p:nvPr>
            <p:ph idx="1"/>
          </p:nvPr>
        </p:nvSpPr>
        <p:spPr/>
        <p:txBody>
          <a:bodyPr/>
          <a:lstStyle/>
          <a:p>
            <a:r>
              <a:rPr lang="en-GB" dirty="0"/>
              <a:t>What do you want to </a:t>
            </a:r>
            <a:r>
              <a:rPr lang="en-GB" dirty="0" smtClean="0"/>
              <a:t>know</a:t>
            </a:r>
          </a:p>
          <a:p>
            <a:r>
              <a:rPr lang="en-GB" dirty="0" smtClean="0"/>
              <a:t>Who do you want to ask?</a:t>
            </a:r>
            <a:endParaRPr lang="en-GB" dirty="0"/>
          </a:p>
          <a:p>
            <a:r>
              <a:rPr lang="en-GB" dirty="0"/>
              <a:t>Why do you want to know it?</a:t>
            </a:r>
          </a:p>
          <a:p>
            <a:r>
              <a:rPr lang="en-GB" dirty="0"/>
              <a:t>What will you do with the answers?</a:t>
            </a:r>
          </a:p>
          <a:p>
            <a:endParaRPr lang="en-GB" dirty="0"/>
          </a:p>
          <a:p>
            <a:pPr marL="0" indent="0">
              <a:buNone/>
            </a:pPr>
            <a:r>
              <a:rPr lang="en-GB" dirty="0"/>
              <a:t>Use the different measures and techniques in different circumstances and with different people</a:t>
            </a:r>
          </a:p>
        </p:txBody>
      </p:sp>
    </p:spTree>
    <p:extLst>
      <p:ext uri="{BB962C8B-B14F-4D97-AF65-F5344CB8AC3E}">
        <p14:creationId xmlns:p14="http://schemas.microsoft.com/office/powerpoint/2010/main" val="2716834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are you working with?</a:t>
            </a:r>
          </a:p>
        </p:txBody>
      </p:sp>
      <p:sp>
        <p:nvSpPr>
          <p:cNvPr id="3" name="Content Placeholder 2"/>
          <p:cNvSpPr>
            <a:spLocks noGrp="1"/>
          </p:cNvSpPr>
          <p:nvPr>
            <p:ph idx="1"/>
          </p:nvPr>
        </p:nvSpPr>
        <p:spPr/>
        <p:txBody>
          <a:bodyPr/>
          <a:lstStyle/>
          <a:p>
            <a:r>
              <a:rPr lang="en-GB" dirty="0"/>
              <a:t>Possible upset caused by asking certain questions and/or raising expectations.</a:t>
            </a:r>
          </a:p>
          <a:p>
            <a:r>
              <a:rPr lang="en-GB" dirty="0"/>
              <a:t>Different measures for research vs service evaluation.</a:t>
            </a:r>
          </a:p>
          <a:p>
            <a:r>
              <a:rPr lang="en-GB" dirty="0"/>
              <a:t>Working with people with dementia who don’t use your services (</a:t>
            </a:r>
            <a:r>
              <a:rPr lang="en-GB" dirty="0" err="1"/>
              <a:t>eg</a:t>
            </a:r>
            <a:r>
              <a:rPr lang="en-GB" dirty="0"/>
              <a:t> DEEP groups)</a:t>
            </a:r>
          </a:p>
        </p:txBody>
      </p:sp>
    </p:spTree>
    <p:extLst>
      <p:ext uri="{BB962C8B-B14F-4D97-AF65-F5344CB8AC3E}">
        <p14:creationId xmlns:p14="http://schemas.microsoft.com/office/powerpoint/2010/main" val="502335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Being flexible – using different </a:t>
            </a:r>
            <a:r>
              <a:rPr lang="en-GB" dirty="0"/>
              <a:t>techniques</a:t>
            </a:r>
          </a:p>
        </p:txBody>
      </p:sp>
      <p:sp>
        <p:nvSpPr>
          <p:cNvPr id="3" name="Content Placeholder 2"/>
          <p:cNvSpPr>
            <a:spLocks noGrp="1"/>
          </p:cNvSpPr>
          <p:nvPr>
            <p:ph idx="1"/>
          </p:nvPr>
        </p:nvSpPr>
        <p:spPr/>
        <p:txBody>
          <a:bodyPr>
            <a:normAutofit lnSpcReduction="10000"/>
          </a:bodyPr>
          <a:lstStyle/>
          <a:p>
            <a:r>
              <a:rPr lang="en-GB" dirty="0"/>
              <a:t>Ways of making interview data more quantitative:</a:t>
            </a:r>
          </a:p>
          <a:p>
            <a:pPr lvl="1"/>
            <a:r>
              <a:rPr lang="en-GB" dirty="0"/>
              <a:t>Talking Mats</a:t>
            </a:r>
          </a:p>
          <a:p>
            <a:pPr lvl="1"/>
            <a:r>
              <a:rPr lang="en-GB" dirty="0"/>
              <a:t>HIN dementia outcome measures based on I-statements.</a:t>
            </a:r>
          </a:p>
          <a:p>
            <a:r>
              <a:rPr lang="en-GB" dirty="0"/>
              <a:t>Different types of interviews</a:t>
            </a:r>
          </a:p>
          <a:p>
            <a:pPr lvl="1"/>
            <a:r>
              <a:rPr lang="en-GB" dirty="0"/>
              <a:t>One to one</a:t>
            </a:r>
          </a:p>
          <a:p>
            <a:pPr lvl="1"/>
            <a:r>
              <a:rPr lang="en-GB" dirty="0"/>
              <a:t>Walking the patch</a:t>
            </a:r>
          </a:p>
          <a:p>
            <a:pPr lvl="1"/>
            <a:r>
              <a:rPr lang="en-GB" dirty="0"/>
              <a:t>Focus </a:t>
            </a:r>
            <a:r>
              <a:rPr lang="en-GB"/>
              <a:t>/ discussion groups</a:t>
            </a:r>
            <a:endParaRPr lang="en-GB" dirty="0"/>
          </a:p>
          <a:p>
            <a:endParaRPr lang="en-GB" dirty="0"/>
          </a:p>
        </p:txBody>
      </p:sp>
    </p:spTree>
    <p:extLst>
      <p:ext uri="{BB962C8B-B14F-4D97-AF65-F5344CB8AC3E}">
        <p14:creationId xmlns:p14="http://schemas.microsoft.com/office/powerpoint/2010/main" val="1918712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Drawing on your own experience</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Have you involved people with dementia – or other lay people or service users – in research or service evaluation?</a:t>
            </a:r>
          </a:p>
          <a:p>
            <a:r>
              <a:rPr lang="en-GB" dirty="0" smtClean="0"/>
              <a:t>Any lessons for the rest of us?</a:t>
            </a:r>
          </a:p>
          <a:p>
            <a:r>
              <a:rPr lang="en-GB" dirty="0" smtClean="0"/>
              <a:t>Any questions for us?</a:t>
            </a:r>
            <a:endParaRPr lang="en-GB" dirty="0"/>
          </a:p>
        </p:txBody>
      </p:sp>
    </p:spTree>
    <p:extLst>
      <p:ext uri="{BB962C8B-B14F-4D97-AF65-F5344CB8AC3E}">
        <p14:creationId xmlns:p14="http://schemas.microsoft.com/office/powerpoint/2010/main" val="3433391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Break</a:t>
            </a:r>
            <a:endParaRPr lang="en-GB" dirty="0"/>
          </a:p>
        </p:txBody>
      </p:sp>
    </p:spTree>
    <p:extLst>
      <p:ext uri="{BB962C8B-B14F-4D97-AF65-F5344CB8AC3E}">
        <p14:creationId xmlns:p14="http://schemas.microsoft.com/office/powerpoint/2010/main" val="3859533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An example – </a:t>
            </a:r>
            <a:br>
              <a:rPr lang="en-GB" sz="2800" dirty="0" smtClean="0"/>
            </a:br>
            <a:r>
              <a:rPr lang="en-GB" sz="2800" dirty="0" smtClean="0"/>
              <a:t>Involving people with dementia in the York University Life Story Work study</a:t>
            </a:r>
            <a:endParaRPr lang="en-GB" sz="2800" dirty="0"/>
          </a:p>
        </p:txBody>
      </p:sp>
      <p:sp>
        <p:nvSpPr>
          <p:cNvPr id="3" name="Content Placeholder 2"/>
          <p:cNvSpPr>
            <a:spLocks noGrp="1"/>
          </p:cNvSpPr>
          <p:nvPr>
            <p:ph idx="1"/>
          </p:nvPr>
        </p:nvSpPr>
        <p:spPr/>
        <p:txBody>
          <a:bodyPr>
            <a:normAutofit/>
          </a:bodyPr>
          <a:lstStyle/>
          <a:p>
            <a:pPr marL="0" indent="0">
              <a:buNone/>
            </a:pPr>
            <a:r>
              <a:rPr lang="en-GB" sz="2000" i="1" dirty="0" smtClean="0"/>
              <a:t>Removing the gag: involving people with dementia in research as advisers and participants</a:t>
            </a:r>
          </a:p>
          <a:p>
            <a:pPr marL="0" indent="0">
              <a:buNone/>
            </a:pPr>
            <a:r>
              <a:rPr lang="en-GB" sz="2000" dirty="0" smtClean="0"/>
              <a:t>Jenni Brooks, Nada Savitch and Kate Gridley</a:t>
            </a:r>
          </a:p>
          <a:p>
            <a:pPr marL="0" indent="0">
              <a:buNone/>
            </a:pPr>
            <a:r>
              <a:rPr lang="en-GB" sz="2000" dirty="0" smtClean="0"/>
              <a:t>Social Research Practice, Issue 3, Winter 2016/17</a:t>
            </a:r>
          </a:p>
          <a:p>
            <a:pPr marL="0" indent="0">
              <a:buNone/>
            </a:pPr>
            <a:endParaRPr lang="en-GB" sz="2000" dirty="0"/>
          </a:p>
          <a:p>
            <a:pPr marL="0" indent="0">
              <a:buNone/>
            </a:pPr>
            <a:r>
              <a:rPr lang="en-GB" sz="2000" dirty="0" smtClean="0"/>
              <a:t>More details about the Life Story Work study on </a:t>
            </a:r>
            <a:r>
              <a:rPr lang="en-GB" sz="2000" dirty="0"/>
              <a:t>SPRU website: </a:t>
            </a:r>
            <a:br>
              <a:rPr lang="en-GB" sz="2000" dirty="0"/>
            </a:br>
            <a:r>
              <a:rPr lang="en-GB" sz="2000" dirty="0">
                <a:hlinkClick r:id="rId2"/>
              </a:rPr>
              <a:t>https://www.york.ac.uk/spru/projects/life-story-feasibility</a:t>
            </a:r>
            <a:r>
              <a:rPr lang="en-GB" sz="2000" dirty="0" smtClean="0">
                <a:hlinkClick r:id="rId2"/>
              </a:rPr>
              <a:t>/</a:t>
            </a:r>
            <a:r>
              <a:rPr lang="en-GB" sz="2000" dirty="0" smtClean="0"/>
              <a:t> </a:t>
            </a:r>
            <a:endParaRPr lang="en-GB"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5157192"/>
            <a:ext cx="19050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621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39209"/>
          </a:xfrm>
        </p:spPr>
        <p:txBody>
          <a:bodyPr>
            <a:normAutofit/>
          </a:bodyPr>
          <a:lstStyle/>
          <a:p>
            <a:r>
              <a:rPr lang="en-GB" sz="2800" dirty="0" smtClean="0"/>
              <a:t>Involvement at different stages</a:t>
            </a:r>
            <a:endParaRPr lang="en-GB" sz="2800" dirty="0"/>
          </a:p>
        </p:txBody>
      </p:sp>
      <p:graphicFrame>
        <p:nvGraphicFramePr>
          <p:cNvPr id="4" name="Table 3"/>
          <p:cNvGraphicFramePr>
            <a:graphicFrameLocks noGrp="1"/>
          </p:cNvGraphicFramePr>
          <p:nvPr>
            <p:extLst>
              <p:ext uri="{D42A27DB-BD31-4B8C-83A1-F6EECF244321}">
                <p14:modId xmlns:p14="http://schemas.microsoft.com/office/powerpoint/2010/main" val="4194293481"/>
              </p:ext>
            </p:extLst>
          </p:nvPr>
        </p:nvGraphicFramePr>
        <p:xfrm>
          <a:off x="1043608" y="1484783"/>
          <a:ext cx="7056783" cy="4536506"/>
        </p:xfrm>
        <a:graphic>
          <a:graphicData uri="http://schemas.openxmlformats.org/drawingml/2006/table">
            <a:tbl>
              <a:tblPr firstRow="1" firstCol="1" bandRow="1">
                <a:tableStyleId>{5C22544A-7EE6-4342-B048-85BDC9FD1C3A}</a:tableStyleId>
              </a:tblPr>
              <a:tblGrid>
                <a:gridCol w="2352261"/>
                <a:gridCol w="2352261"/>
                <a:gridCol w="2352261"/>
              </a:tblGrid>
              <a:tr h="196469">
                <a:tc rowSpan="2">
                  <a:txBody>
                    <a:bodyPr/>
                    <a:lstStyle/>
                    <a:p>
                      <a:pPr marL="0" marR="0" algn="ctr">
                        <a:spcBef>
                          <a:spcPts val="0"/>
                        </a:spcBef>
                        <a:spcAft>
                          <a:spcPts val="0"/>
                        </a:spcAft>
                      </a:pPr>
                      <a:r>
                        <a:rPr lang="en-GB" sz="1200" dirty="0">
                          <a:effectLst/>
                        </a:rPr>
                        <a:t>Stage</a:t>
                      </a:r>
                      <a:endParaRPr lang="en-GB" sz="1200" dirty="0">
                        <a:effectLst/>
                        <a:latin typeface="Arial"/>
                        <a:ea typeface="Calibri"/>
                        <a:cs typeface="Times New Roman"/>
                      </a:endParaRPr>
                    </a:p>
                  </a:txBody>
                  <a:tcPr marL="67568" marR="67568" marT="0" marB="0"/>
                </a:tc>
                <a:tc gridSpan="2">
                  <a:txBody>
                    <a:bodyPr/>
                    <a:lstStyle/>
                    <a:p>
                      <a:pPr marL="0" marR="0" algn="ctr">
                        <a:spcBef>
                          <a:spcPts val="0"/>
                        </a:spcBef>
                        <a:spcAft>
                          <a:spcPts val="0"/>
                        </a:spcAft>
                      </a:pPr>
                      <a:r>
                        <a:rPr lang="en-GB" sz="1200" dirty="0">
                          <a:effectLst/>
                        </a:rPr>
                        <a:t>Involvement of people with dementia</a:t>
                      </a:r>
                      <a:endParaRPr lang="en-GB" sz="1200" dirty="0">
                        <a:effectLst/>
                        <a:latin typeface="Arial"/>
                        <a:ea typeface="Calibri"/>
                        <a:cs typeface="Times New Roman"/>
                      </a:endParaRPr>
                    </a:p>
                  </a:txBody>
                  <a:tcPr marL="67568" marR="67568" marT="0" marB="0"/>
                </a:tc>
                <a:tc hMerge="1">
                  <a:txBody>
                    <a:bodyPr/>
                    <a:lstStyle/>
                    <a:p>
                      <a:endParaRPr lang="en-GB"/>
                    </a:p>
                  </a:txBody>
                  <a:tcPr/>
                </a:tc>
              </a:tr>
              <a:tr h="228207">
                <a:tc vMerge="1">
                  <a:txBody>
                    <a:bodyPr/>
                    <a:lstStyle/>
                    <a:p>
                      <a:endParaRPr lang="en-GB"/>
                    </a:p>
                  </a:txBody>
                  <a:tcPr/>
                </a:tc>
                <a:tc>
                  <a:txBody>
                    <a:bodyPr/>
                    <a:lstStyle/>
                    <a:p>
                      <a:pPr marL="0" marR="0" algn="ctr">
                        <a:spcBef>
                          <a:spcPts val="0"/>
                        </a:spcBef>
                        <a:spcAft>
                          <a:spcPts val="0"/>
                        </a:spcAft>
                      </a:pPr>
                      <a:r>
                        <a:rPr lang="en-GB" sz="1200" b="1" dirty="0">
                          <a:effectLst/>
                        </a:rPr>
                        <a:t>As advisors</a:t>
                      </a:r>
                      <a:endParaRPr lang="en-GB" sz="1200" b="1" dirty="0">
                        <a:effectLst/>
                        <a:latin typeface="Arial"/>
                        <a:ea typeface="Calibri"/>
                        <a:cs typeface="Times New Roman"/>
                      </a:endParaRPr>
                    </a:p>
                  </a:txBody>
                  <a:tcPr marL="67568" marR="67568" marT="0" marB="0"/>
                </a:tc>
                <a:tc>
                  <a:txBody>
                    <a:bodyPr/>
                    <a:lstStyle/>
                    <a:p>
                      <a:pPr marL="0" marR="0" algn="ctr">
                        <a:spcBef>
                          <a:spcPts val="0"/>
                        </a:spcBef>
                        <a:spcAft>
                          <a:spcPts val="0"/>
                        </a:spcAft>
                      </a:pPr>
                      <a:r>
                        <a:rPr lang="en-GB" sz="1200" b="1" dirty="0">
                          <a:effectLst/>
                        </a:rPr>
                        <a:t>As participants</a:t>
                      </a:r>
                      <a:endParaRPr lang="en-GB" sz="1200" b="1" dirty="0">
                        <a:effectLst/>
                        <a:latin typeface="Arial"/>
                        <a:ea typeface="Calibri"/>
                        <a:cs typeface="Times New Roman"/>
                      </a:endParaRPr>
                    </a:p>
                  </a:txBody>
                  <a:tcPr marL="67568" marR="67568" marT="0" marB="0"/>
                </a:tc>
              </a:tr>
              <a:tr h="1121408">
                <a:tc>
                  <a:txBody>
                    <a:bodyPr/>
                    <a:lstStyle/>
                    <a:p>
                      <a:pPr marL="0" marR="0">
                        <a:spcBef>
                          <a:spcPts val="0"/>
                        </a:spcBef>
                        <a:spcAft>
                          <a:spcPts val="0"/>
                        </a:spcAft>
                      </a:pPr>
                      <a:r>
                        <a:rPr lang="en-GB" sz="1200" dirty="0" smtClean="0">
                          <a:effectLst/>
                        </a:rPr>
                        <a:t>Systematic </a:t>
                      </a:r>
                      <a:r>
                        <a:rPr lang="en-GB" sz="1200" dirty="0">
                          <a:effectLst/>
                        </a:rPr>
                        <a:t>review of the existing literature to produce a narrative synthesis of good practice and theories of change</a:t>
                      </a:r>
                    </a:p>
                    <a:p>
                      <a:pPr marL="0" marR="0">
                        <a:spcBef>
                          <a:spcPts val="0"/>
                        </a:spcBef>
                        <a:spcAft>
                          <a:spcPts val="0"/>
                        </a:spcAft>
                      </a:pPr>
                      <a:r>
                        <a:rPr lang="en-GB" sz="1200" dirty="0">
                          <a:effectLst/>
                        </a:rPr>
                        <a:t> </a:t>
                      </a:r>
                      <a:endParaRPr lang="en-GB" sz="1200" dirty="0">
                        <a:effectLst/>
                        <a:latin typeface="Arial"/>
                        <a:ea typeface="Calibri"/>
                        <a:cs typeface="Times New Roman"/>
                      </a:endParaRPr>
                    </a:p>
                  </a:txBody>
                  <a:tcPr marL="67568" marR="67568" marT="0" marB="0"/>
                </a:tc>
                <a:tc>
                  <a:txBody>
                    <a:bodyPr/>
                    <a:lstStyle/>
                    <a:p>
                      <a:pPr marL="0" marR="0">
                        <a:spcBef>
                          <a:spcPts val="0"/>
                        </a:spcBef>
                        <a:spcAft>
                          <a:spcPts val="0"/>
                        </a:spcAft>
                      </a:pPr>
                      <a:r>
                        <a:rPr lang="en-GB" sz="1200" dirty="0" smtClean="0">
                          <a:effectLst/>
                          <a:latin typeface="+mn-lt"/>
                          <a:ea typeface="Calibri"/>
                          <a:cs typeface="Times New Roman"/>
                        </a:rPr>
                        <a:t>Gave views and talked about experiences of life story work which informed the search and data extraction</a:t>
                      </a:r>
                    </a:p>
                    <a:p>
                      <a:pPr marL="0" marR="0">
                        <a:spcBef>
                          <a:spcPts val="0"/>
                        </a:spcBef>
                        <a:spcAft>
                          <a:spcPts val="0"/>
                        </a:spcAft>
                      </a:pPr>
                      <a:endParaRPr lang="en-GB" sz="1200" dirty="0">
                        <a:effectLst/>
                        <a:latin typeface="Arial"/>
                        <a:ea typeface="Calibri"/>
                        <a:cs typeface="Times New Roman"/>
                      </a:endParaRPr>
                    </a:p>
                  </a:txBody>
                  <a:tcPr marL="67568" marR="67568" marT="0" marB="0"/>
                </a:tc>
                <a:tc>
                  <a:txBody>
                    <a:bodyPr/>
                    <a:lstStyle/>
                    <a:p>
                      <a:pPr marL="0" marR="0">
                        <a:spcBef>
                          <a:spcPts val="0"/>
                        </a:spcBef>
                        <a:spcAft>
                          <a:spcPts val="0"/>
                        </a:spcAft>
                      </a:pPr>
                      <a:r>
                        <a:rPr lang="en-GB" sz="1200" dirty="0">
                          <a:effectLst/>
                        </a:rPr>
                        <a:t> </a:t>
                      </a:r>
                      <a:r>
                        <a:rPr lang="en-GB" sz="1200" dirty="0" smtClean="0">
                          <a:effectLst/>
                        </a:rPr>
                        <a:t>n/a</a:t>
                      </a:r>
                      <a:endParaRPr lang="en-GB" sz="1200" dirty="0">
                        <a:effectLst/>
                        <a:latin typeface="Arial"/>
                        <a:ea typeface="Calibri"/>
                        <a:cs typeface="Times New Roman"/>
                      </a:endParaRPr>
                    </a:p>
                  </a:txBody>
                  <a:tcPr marL="67568" marR="67568" marT="0" marB="0"/>
                </a:tc>
              </a:tr>
              <a:tr h="1495211">
                <a:tc>
                  <a:txBody>
                    <a:bodyPr/>
                    <a:lstStyle/>
                    <a:p>
                      <a:pPr marL="0" marR="0">
                        <a:spcBef>
                          <a:spcPts val="0"/>
                        </a:spcBef>
                        <a:spcAft>
                          <a:spcPts val="0"/>
                        </a:spcAft>
                      </a:pPr>
                      <a:r>
                        <a:rPr lang="en-GB" sz="1200" dirty="0" smtClean="0">
                          <a:effectLst/>
                        </a:rPr>
                        <a:t>Qualitative </a:t>
                      </a:r>
                      <a:r>
                        <a:rPr lang="en-GB" sz="1200" dirty="0">
                          <a:effectLst/>
                        </a:rPr>
                        <a:t>focus groups and individual interviews with people with dementia and others</a:t>
                      </a:r>
                    </a:p>
                    <a:p>
                      <a:pPr marL="0" marR="0">
                        <a:spcBef>
                          <a:spcPts val="0"/>
                        </a:spcBef>
                        <a:spcAft>
                          <a:spcPts val="0"/>
                        </a:spcAft>
                      </a:pPr>
                      <a:r>
                        <a:rPr lang="en-GB" sz="1200" dirty="0">
                          <a:effectLst/>
                        </a:rPr>
                        <a:t> </a:t>
                      </a:r>
                      <a:endParaRPr lang="en-GB" sz="1200" dirty="0">
                        <a:effectLst/>
                        <a:latin typeface="Arial"/>
                        <a:ea typeface="Calibri"/>
                        <a:cs typeface="Times New Roman"/>
                      </a:endParaRPr>
                    </a:p>
                  </a:txBody>
                  <a:tcPr marL="67568" marR="67568" marT="0" marB="0"/>
                </a:tc>
                <a:tc>
                  <a:txBody>
                    <a:bodyPr/>
                    <a:lstStyle/>
                    <a:p>
                      <a:pPr marL="0" marR="0">
                        <a:spcBef>
                          <a:spcPts val="0"/>
                        </a:spcBef>
                        <a:spcAft>
                          <a:spcPts val="0"/>
                        </a:spcAft>
                      </a:pPr>
                      <a:r>
                        <a:rPr lang="en-GB" sz="1200" dirty="0">
                          <a:effectLst/>
                        </a:rPr>
                        <a:t>- advised on ethical issues involved in doing focus groups</a:t>
                      </a:r>
                    </a:p>
                    <a:p>
                      <a:pPr marL="0" marR="0">
                        <a:spcBef>
                          <a:spcPts val="0"/>
                        </a:spcBef>
                        <a:spcAft>
                          <a:spcPts val="0"/>
                        </a:spcAft>
                      </a:pPr>
                      <a:r>
                        <a:rPr lang="en-GB" sz="1200" dirty="0">
                          <a:effectLst/>
                        </a:rPr>
                        <a:t>- advised on development of information sheets and consent forms</a:t>
                      </a:r>
                    </a:p>
                    <a:p>
                      <a:pPr marL="0" marR="0">
                        <a:spcBef>
                          <a:spcPts val="0"/>
                        </a:spcBef>
                        <a:spcAft>
                          <a:spcPts val="0"/>
                        </a:spcAft>
                      </a:pPr>
                      <a:r>
                        <a:rPr lang="en-GB" sz="1200" dirty="0">
                          <a:effectLst/>
                        </a:rPr>
                        <a:t>- validated focus group findings</a:t>
                      </a:r>
                      <a:endParaRPr lang="en-GB" sz="1200" dirty="0">
                        <a:effectLst/>
                        <a:latin typeface="Arial"/>
                        <a:ea typeface="Calibri"/>
                        <a:cs typeface="Times New Roman"/>
                      </a:endParaRPr>
                    </a:p>
                  </a:txBody>
                  <a:tcPr marL="67568" marR="67568" marT="0" marB="0"/>
                </a:tc>
                <a:tc>
                  <a:txBody>
                    <a:bodyPr/>
                    <a:lstStyle/>
                    <a:p>
                      <a:pPr marL="0" marR="0">
                        <a:spcBef>
                          <a:spcPts val="0"/>
                        </a:spcBef>
                        <a:spcAft>
                          <a:spcPts val="0"/>
                        </a:spcAft>
                      </a:pPr>
                      <a:r>
                        <a:rPr lang="en-GB" sz="1200" dirty="0">
                          <a:effectLst/>
                        </a:rPr>
                        <a:t>- 25 people with dementia (and others) took part in focus groups to explore good practice </a:t>
                      </a:r>
                      <a:endParaRPr lang="en-GB" sz="1200" dirty="0">
                        <a:effectLst/>
                        <a:latin typeface="Arial"/>
                        <a:ea typeface="Calibri"/>
                        <a:cs typeface="Times New Roman"/>
                      </a:endParaRPr>
                    </a:p>
                  </a:txBody>
                  <a:tcPr marL="67568" marR="67568" marT="0" marB="0"/>
                </a:tc>
              </a:tr>
              <a:tr h="1495211">
                <a:tc>
                  <a:txBody>
                    <a:bodyPr/>
                    <a:lstStyle/>
                    <a:p>
                      <a:pPr marL="0" marR="0">
                        <a:spcBef>
                          <a:spcPts val="0"/>
                        </a:spcBef>
                        <a:spcAft>
                          <a:spcPts val="0"/>
                        </a:spcAft>
                      </a:pPr>
                      <a:r>
                        <a:rPr lang="en-GB" sz="1200" dirty="0" smtClean="0">
                          <a:effectLst/>
                        </a:rPr>
                        <a:t>Feasibility study</a:t>
                      </a:r>
                      <a:r>
                        <a:rPr lang="en-GB" sz="1200" baseline="0" dirty="0" smtClean="0">
                          <a:effectLst/>
                        </a:rPr>
                        <a:t> t</a:t>
                      </a:r>
                      <a:r>
                        <a:rPr lang="en-GB" sz="1200" dirty="0" smtClean="0">
                          <a:effectLst/>
                        </a:rPr>
                        <a:t>o </a:t>
                      </a:r>
                      <a:r>
                        <a:rPr lang="en-GB" sz="1200" dirty="0">
                          <a:effectLst/>
                        </a:rPr>
                        <a:t>test data-gathering processes and instruments</a:t>
                      </a:r>
                    </a:p>
                    <a:p>
                      <a:pPr marL="0" marR="0">
                        <a:spcBef>
                          <a:spcPts val="0"/>
                        </a:spcBef>
                        <a:spcAft>
                          <a:spcPts val="0"/>
                        </a:spcAft>
                      </a:pPr>
                      <a:r>
                        <a:rPr lang="en-GB" sz="1200" dirty="0">
                          <a:effectLst/>
                        </a:rPr>
                        <a:t> </a:t>
                      </a:r>
                      <a:endParaRPr lang="en-GB" sz="1200" dirty="0">
                        <a:effectLst/>
                        <a:latin typeface="Arial"/>
                        <a:ea typeface="Calibri"/>
                        <a:cs typeface="Times New Roman"/>
                      </a:endParaRPr>
                    </a:p>
                  </a:txBody>
                  <a:tcPr marL="67568" marR="67568" marT="0" marB="0"/>
                </a:tc>
                <a:tc>
                  <a:txBody>
                    <a:bodyPr/>
                    <a:lstStyle/>
                    <a:p>
                      <a:pPr marL="0" marR="0">
                        <a:spcBef>
                          <a:spcPts val="0"/>
                        </a:spcBef>
                        <a:spcAft>
                          <a:spcPts val="0"/>
                        </a:spcAft>
                      </a:pPr>
                      <a:r>
                        <a:rPr lang="en-GB" sz="1200" dirty="0">
                          <a:effectLst/>
                        </a:rPr>
                        <a:t> </a:t>
                      </a:r>
                      <a:r>
                        <a:rPr lang="en-GB" sz="1200" dirty="0" smtClean="0">
                          <a:effectLst/>
                        </a:rPr>
                        <a:t>Advised on the development of information sheets and consent forms</a:t>
                      </a:r>
                      <a:endParaRPr lang="en-GB" sz="1200" dirty="0">
                        <a:effectLst/>
                        <a:latin typeface="Arial"/>
                        <a:ea typeface="Calibri"/>
                        <a:cs typeface="Times New Roman"/>
                      </a:endParaRPr>
                    </a:p>
                  </a:txBody>
                  <a:tcPr marL="67568" marR="67568" marT="0" marB="0"/>
                </a:tc>
                <a:tc>
                  <a:txBody>
                    <a:bodyPr/>
                    <a:lstStyle/>
                    <a:p>
                      <a:pPr marL="285750" marR="0" indent="-285750">
                        <a:spcBef>
                          <a:spcPts val="0"/>
                        </a:spcBef>
                        <a:spcAft>
                          <a:spcPts val="0"/>
                        </a:spcAft>
                        <a:buFontTx/>
                        <a:buChar char="-"/>
                      </a:pPr>
                      <a:r>
                        <a:rPr lang="en-GB" sz="1200" dirty="0" smtClean="0">
                          <a:effectLst/>
                        </a:rPr>
                        <a:t>39 </a:t>
                      </a:r>
                      <a:r>
                        <a:rPr lang="en-GB" sz="1200" dirty="0">
                          <a:effectLst/>
                        </a:rPr>
                        <a:t>people with dementia took part by completing quality of life measures at several time </a:t>
                      </a:r>
                      <a:r>
                        <a:rPr lang="en-GB" sz="1200" dirty="0" smtClean="0">
                          <a:effectLst/>
                        </a:rPr>
                        <a:t>points</a:t>
                      </a:r>
                    </a:p>
                    <a:p>
                      <a:pPr marL="285750" marR="0" indent="-285750">
                        <a:spcBef>
                          <a:spcPts val="0"/>
                        </a:spcBef>
                        <a:spcAft>
                          <a:spcPts val="0"/>
                        </a:spcAft>
                        <a:buFontTx/>
                        <a:buChar char="-"/>
                      </a:pPr>
                      <a:r>
                        <a:rPr lang="en-GB" sz="1200" b="0" dirty="0" smtClean="0">
                          <a:effectLst/>
                          <a:latin typeface="+mn-lt"/>
                          <a:ea typeface="Calibri"/>
                          <a:cs typeface="Times New Roman"/>
                        </a:rPr>
                        <a:t>10 people</a:t>
                      </a:r>
                      <a:r>
                        <a:rPr lang="en-GB" sz="1200" b="0" baseline="0" dirty="0" smtClean="0">
                          <a:effectLst/>
                          <a:latin typeface="+mn-lt"/>
                          <a:ea typeface="Calibri"/>
                          <a:cs typeface="Times New Roman"/>
                        </a:rPr>
                        <a:t> gave qualitative feedback about their life story books</a:t>
                      </a:r>
                      <a:endParaRPr lang="en-GB" sz="1200" b="0" dirty="0">
                        <a:effectLst/>
                        <a:latin typeface="+mn-lt"/>
                        <a:ea typeface="Calibri"/>
                        <a:cs typeface="Times New Roman"/>
                      </a:endParaRPr>
                    </a:p>
                  </a:txBody>
                  <a:tcPr marL="67568" marR="67568" marT="0" marB="0"/>
                </a:tc>
              </a:tr>
            </a:tbl>
          </a:graphicData>
        </a:graphic>
      </p:graphicFrame>
    </p:spTree>
    <p:extLst>
      <p:ext uri="{BB962C8B-B14F-4D97-AF65-F5344CB8AC3E}">
        <p14:creationId xmlns:p14="http://schemas.microsoft.com/office/powerpoint/2010/main" val="2857685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People with dementia as advisers</a:t>
            </a:r>
            <a:endParaRPr lang="en-GB" dirty="0"/>
          </a:p>
        </p:txBody>
      </p:sp>
      <p:sp>
        <p:nvSpPr>
          <p:cNvPr id="3" name="Content Placeholder 2"/>
          <p:cNvSpPr>
            <a:spLocks noGrp="1"/>
          </p:cNvSpPr>
          <p:nvPr>
            <p:ph idx="1"/>
          </p:nvPr>
        </p:nvSpPr>
        <p:spPr>
          <a:xfrm>
            <a:off x="1115616" y="2276873"/>
            <a:ext cx="3312369" cy="3446196"/>
          </a:xfrm>
        </p:spPr>
        <p:txBody>
          <a:bodyPr>
            <a:normAutofit fontScale="92500" lnSpcReduction="20000"/>
          </a:bodyPr>
          <a:lstStyle/>
          <a:p>
            <a:pPr marL="0" indent="0">
              <a:buNone/>
            </a:pPr>
            <a:r>
              <a:rPr lang="en-GB" b="1" dirty="0" smtClean="0"/>
              <a:t>Gave advice on:</a:t>
            </a:r>
          </a:p>
          <a:p>
            <a:r>
              <a:rPr lang="en-GB" dirty="0" smtClean="0"/>
              <a:t>Outcomes of life story work</a:t>
            </a:r>
          </a:p>
          <a:p>
            <a:r>
              <a:rPr lang="en-GB" dirty="0" smtClean="0"/>
              <a:t>Ethical issues involved in doing focus groups</a:t>
            </a:r>
          </a:p>
          <a:p>
            <a:r>
              <a:rPr lang="en-GB" dirty="0" smtClean="0"/>
              <a:t>Information sheets and consent forms</a:t>
            </a:r>
          </a:p>
          <a:p>
            <a:r>
              <a:rPr lang="en-GB" dirty="0" smtClean="0"/>
              <a:t>Validating focus group findings</a:t>
            </a:r>
          </a:p>
          <a:p>
            <a:r>
              <a:rPr lang="en-GB" dirty="0" smtClean="0"/>
              <a:t>Advice about dissemination.</a:t>
            </a:r>
            <a:endParaRPr lang="en-GB" dirty="0"/>
          </a:p>
        </p:txBody>
      </p:sp>
      <p:sp>
        <p:nvSpPr>
          <p:cNvPr id="4" name="Content Placeholder 2"/>
          <p:cNvSpPr txBox="1">
            <a:spLocks/>
          </p:cNvSpPr>
          <p:nvPr/>
        </p:nvSpPr>
        <p:spPr>
          <a:xfrm>
            <a:off x="4572000" y="2276872"/>
            <a:ext cx="3324984" cy="3598595"/>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r>
              <a:rPr lang="en-GB" b="1" dirty="0" smtClean="0"/>
              <a:t>Support by:</a:t>
            </a:r>
          </a:p>
          <a:p>
            <a:r>
              <a:rPr lang="en-GB" dirty="0" smtClean="0"/>
              <a:t>Accessible documents</a:t>
            </a:r>
          </a:p>
          <a:p>
            <a:r>
              <a:rPr lang="en-GB" dirty="0" smtClean="0"/>
              <a:t>Meeting people in their own homes</a:t>
            </a:r>
          </a:p>
          <a:p>
            <a:r>
              <a:rPr lang="en-GB" dirty="0" smtClean="0"/>
              <a:t>Matching people with different interests</a:t>
            </a:r>
          </a:p>
          <a:p>
            <a:r>
              <a:rPr lang="en-GB" dirty="0" smtClean="0"/>
              <a:t>Involving people with different abilities</a:t>
            </a:r>
          </a:p>
          <a:p>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513517"/>
            <a:ext cx="19050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330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you</a:t>
            </a:r>
          </a:p>
        </p:txBody>
      </p:sp>
      <p:sp>
        <p:nvSpPr>
          <p:cNvPr id="3" name="Content Placeholder 2"/>
          <p:cNvSpPr>
            <a:spLocks noGrp="1"/>
          </p:cNvSpPr>
          <p:nvPr>
            <p:ph idx="1"/>
          </p:nvPr>
        </p:nvSpPr>
        <p:spPr/>
        <p:txBody>
          <a:bodyPr/>
          <a:lstStyle/>
          <a:p>
            <a:r>
              <a:rPr lang="en-GB" dirty="0"/>
              <a:t>Where do you work?</a:t>
            </a:r>
          </a:p>
          <a:p>
            <a:r>
              <a:rPr lang="en-GB" dirty="0"/>
              <a:t>Do you work with people with dementia?</a:t>
            </a:r>
          </a:p>
          <a:p>
            <a:r>
              <a:rPr lang="en-GB" dirty="0"/>
              <a:t>Do you engage involve people with dementia</a:t>
            </a:r>
            <a:r>
              <a:rPr lang="en-GB" dirty="0" smtClean="0"/>
              <a:t>?</a:t>
            </a:r>
          </a:p>
          <a:p>
            <a:r>
              <a:rPr lang="en-GB" dirty="0" smtClean="0"/>
              <a:t>What do you want from today?</a:t>
            </a:r>
            <a:endParaRPr lang="en-GB" dirty="0"/>
          </a:p>
          <a:p>
            <a:endParaRPr lang="en-GB" dirty="0"/>
          </a:p>
        </p:txBody>
      </p:sp>
    </p:spTree>
    <p:extLst>
      <p:ext uri="{BB962C8B-B14F-4D97-AF65-F5344CB8AC3E}">
        <p14:creationId xmlns:p14="http://schemas.microsoft.com/office/powerpoint/2010/main" val="2291831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Qualitative research</a:t>
            </a:r>
            <a:endParaRPr lang="en-GB" dirty="0"/>
          </a:p>
        </p:txBody>
      </p:sp>
      <p:sp>
        <p:nvSpPr>
          <p:cNvPr id="3" name="Content Placeholder 2"/>
          <p:cNvSpPr>
            <a:spLocks noGrp="1"/>
          </p:cNvSpPr>
          <p:nvPr>
            <p:ph idx="1"/>
          </p:nvPr>
        </p:nvSpPr>
        <p:spPr/>
        <p:txBody>
          <a:bodyPr/>
          <a:lstStyle/>
          <a:p>
            <a:r>
              <a:rPr lang="en-GB" dirty="0" smtClean="0"/>
              <a:t>25 people with dementia</a:t>
            </a:r>
          </a:p>
          <a:p>
            <a:r>
              <a:rPr lang="en-GB" dirty="0" smtClean="0"/>
              <a:t>4 different groups</a:t>
            </a:r>
          </a:p>
          <a:p>
            <a:r>
              <a:rPr lang="en-GB" dirty="0" smtClean="0"/>
              <a:t>Meeting at familiar setting – with trusted facilitators on hand</a:t>
            </a:r>
          </a:p>
          <a:p>
            <a:r>
              <a:rPr lang="en-GB" dirty="0" smtClean="0"/>
              <a:t>Took examples to show – books, memory box, tablet</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5157192"/>
            <a:ext cx="19050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834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Quantitative research</a:t>
            </a:r>
            <a:endParaRPr lang="en-GB" dirty="0"/>
          </a:p>
        </p:txBody>
      </p:sp>
      <p:sp>
        <p:nvSpPr>
          <p:cNvPr id="3" name="Content Placeholder 2"/>
          <p:cNvSpPr>
            <a:spLocks noGrp="1"/>
          </p:cNvSpPr>
          <p:nvPr>
            <p:ph idx="1"/>
          </p:nvPr>
        </p:nvSpPr>
        <p:spPr/>
        <p:txBody>
          <a:bodyPr/>
          <a:lstStyle/>
          <a:p>
            <a:r>
              <a:rPr lang="en-GB" dirty="0" smtClean="0"/>
              <a:t>Six care homes.</a:t>
            </a:r>
          </a:p>
          <a:p>
            <a:r>
              <a:rPr lang="en-GB" dirty="0" smtClean="0"/>
              <a:t>Two in-patient mental health assessment units in two hospitals.</a:t>
            </a:r>
          </a:p>
          <a:p>
            <a:r>
              <a:rPr lang="en-GB" dirty="0" smtClean="0"/>
              <a:t>3-4 time points.</a:t>
            </a:r>
          </a:p>
          <a:p>
            <a:r>
              <a:rPr lang="en-GB" dirty="0" smtClean="0"/>
              <a:t>Three different questionnaires.</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5157192"/>
            <a:ext cx="19050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221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Capacity and consent</a:t>
            </a:r>
            <a:endParaRPr lang="en-GB" dirty="0"/>
          </a:p>
        </p:txBody>
      </p:sp>
      <p:sp>
        <p:nvSpPr>
          <p:cNvPr id="3" name="Content Placeholder 2"/>
          <p:cNvSpPr>
            <a:spLocks noGrp="1"/>
          </p:cNvSpPr>
          <p:nvPr>
            <p:ph idx="1"/>
          </p:nvPr>
        </p:nvSpPr>
        <p:spPr/>
        <p:txBody>
          <a:bodyPr/>
          <a:lstStyle/>
          <a:p>
            <a:r>
              <a:rPr lang="en-GB" dirty="0" smtClean="0"/>
              <a:t>Mental Capacity Act – support to make decisions.</a:t>
            </a:r>
            <a:r>
              <a:rPr lang="en-GB" dirty="0"/>
              <a:t> </a:t>
            </a:r>
            <a:endParaRPr lang="en-GB" dirty="0" smtClean="0"/>
          </a:p>
          <a:p>
            <a:r>
              <a:rPr lang="en-GB" dirty="0" smtClean="0"/>
              <a:t>Personal </a:t>
            </a:r>
            <a:r>
              <a:rPr lang="en-GB" dirty="0"/>
              <a:t>or nominated consultees for people who lack capacity.</a:t>
            </a:r>
          </a:p>
          <a:p>
            <a:r>
              <a:rPr lang="en-GB" dirty="0" smtClean="0"/>
              <a:t>Consent and </a:t>
            </a:r>
            <a:r>
              <a:rPr lang="en-GB" b="1" dirty="0" smtClean="0"/>
              <a:t>assent</a:t>
            </a:r>
            <a:r>
              <a:rPr lang="en-GB" dirty="0" smtClean="0"/>
              <a:t>.</a:t>
            </a:r>
          </a:p>
          <a:p>
            <a:pPr lvl="1"/>
            <a:r>
              <a:rPr lang="en-GB" dirty="0" smtClean="0"/>
              <a:t>Confirming that people are happy to continue.</a:t>
            </a:r>
          </a:p>
          <a:p>
            <a:pPr lvl="1"/>
            <a:r>
              <a:rPr lang="en-GB" dirty="0" smtClean="0"/>
              <a:t>Looking out for body language.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5157192"/>
            <a:ext cx="19050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824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p:txBody>
          <a:bodyPr/>
          <a:lstStyle/>
          <a:p>
            <a:r>
              <a:rPr lang="en-GB" dirty="0" smtClean="0"/>
              <a:t>Consent and consultee processes long and complex.</a:t>
            </a:r>
          </a:p>
          <a:p>
            <a:r>
              <a:rPr lang="en-GB" dirty="0" smtClean="0"/>
              <a:t>Consent forms for focus groups – too long and scary.</a:t>
            </a:r>
          </a:p>
          <a:p>
            <a:r>
              <a:rPr lang="en-GB" dirty="0" smtClean="0"/>
              <a:t>Questionnaires – ‘tick box’ too restrictive.</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5157192"/>
            <a:ext cx="19050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168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a:t>
            </a:r>
            <a:endParaRPr lang="en-GB" dirty="0"/>
          </a:p>
        </p:txBody>
      </p:sp>
      <p:sp>
        <p:nvSpPr>
          <p:cNvPr id="3" name="Content Placeholder 2"/>
          <p:cNvSpPr>
            <a:spLocks noGrp="1"/>
          </p:cNvSpPr>
          <p:nvPr>
            <p:ph idx="1"/>
          </p:nvPr>
        </p:nvSpPr>
        <p:spPr/>
        <p:txBody>
          <a:bodyPr/>
          <a:lstStyle/>
          <a:p>
            <a:r>
              <a:rPr lang="en-GB" dirty="0" smtClean="0"/>
              <a:t>Include as many people with dementia as possible.</a:t>
            </a:r>
          </a:p>
          <a:p>
            <a:r>
              <a:rPr lang="en-GB" dirty="0" smtClean="0"/>
              <a:t>Take a broader, more flexible attitude towards consent, including exploring the concept of assent and the use of consultees.</a:t>
            </a:r>
          </a:p>
          <a:p>
            <a:r>
              <a:rPr lang="en-GB" dirty="0" smtClean="0"/>
              <a:t>Use a wide range of ways of engaging people with dementia throughout the process.</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5373216"/>
            <a:ext cx="19050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3026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600" dirty="0" smtClean="0"/>
              <a:t>Effective communication and measuring outcomes</a:t>
            </a:r>
            <a:endParaRPr lang="en-GB" sz="3600" dirty="0"/>
          </a:p>
        </p:txBody>
      </p:sp>
      <p:sp>
        <p:nvSpPr>
          <p:cNvPr id="3" name="Subtitle 2"/>
          <p:cNvSpPr>
            <a:spLocks noGrp="1"/>
          </p:cNvSpPr>
          <p:nvPr>
            <p:ph type="subTitle" idx="1"/>
          </p:nvPr>
        </p:nvSpPr>
        <p:spPr/>
        <p:txBody>
          <a:bodyPr>
            <a:normAutofit/>
          </a:bodyPr>
          <a:lstStyle/>
          <a:p>
            <a:r>
              <a:rPr lang="en-GB" sz="4400" dirty="0"/>
              <a:t>Hints and tips</a:t>
            </a:r>
          </a:p>
        </p:txBody>
      </p:sp>
    </p:spTree>
    <p:extLst>
      <p:ext uri="{BB962C8B-B14F-4D97-AF65-F5344CB8AC3E}">
        <p14:creationId xmlns:p14="http://schemas.microsoft.com/office/powerpoint/2010/main" val="1249840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Measuring outcomes</a:t>
            </a:r>
          </a:p>
        </p:txBody>
      </p:sp>
      <p:sp>
        <p:nvSpPr>
          <p:cNvPr id="3" name="Content Placeholder 2"/>
          <p:cNvSpPr>
            <a:spLocks noGrp="1"/>
          </p:cNvSpPr>
          <p:nvPr>
            <p:ph idx="1"/>
          </p:nvPr>
        </p:nvSpPr>
        <p:spPr/>
        <p:txBody>
          <a:bodyPr>
            <a:normAutofit fontScale="77500" lnSpcReduction="20000"/>
          </a:bodyPr>
          <a:lstStyle/>
          <a:p>
            <a:pPr marL="0" indent="0">
              <a:buNone/>
            </a:pPr>
            <a:r>
              <a:rPr lang="en-GB" dirty="0"/>
              <a:t>Designed for adult social care:</a:t>
            </a:r>
          </a:p>
          <a:p>
            <a:r>
              <a:rPr lang="en-GB" dirty="0"/>
              <a:t>ASCOT – the only </a:t>
            </a:r>
          </a:p>
          <a:p>
            <a:pPr marL="290513" indent="0">
              <a:buNone/>
            </a:pPr>
            <a:r>
              <a:rPr lang="en-GB" dirty="0"/>
              <a:t>measure of social care </a:t>
            </a:r>
          </a:p>
          <a:p>
            <a:pPr marL="290513" indent="0">
              <a:buNone/>
            </a:pPr>
            <a:r>
              <a:rPr lang="en-GB" dirty="0"/>
              <a:t>related quality of life</a:t>
            </a:r>
          </a:p>
          <a:p>
            <a:pPr marL="290513" indent="0">
              <a:buNone/>
            </a:pPr>
            <a:r>
              <a:rPr lang="en-GB" dirty="0">
                <a:hlinkClick r:id="rId3"/>
              </a:rPr>
              <a:t>http://www.pssru.ac.uk/ascot/</a:t>
            </a:r>
            <a:endParaRPr lang="en-GB" dirty="0"/>
          </a:p>
          <a:p>
            <a:pPr marL="0" indent="0">
              <a:buNone/>
            </a:pPr>
            <a:endParaRPr lang="en-GB" dirty="0"/>
          </a:p>
          <a:p>
            <a:pPr marL="0" indent="0">
              <a:buNone/>
            </a:pPr>
            <a:r>
              <a:rPr lang="en-GB" dirty="0"/>
              <a:t>Designed for people with dementia </a:t>
            </a:r>
          </a:p>
          <a:p>
            <a:r>
              <a:rPr lang="en-GB" dirty="0" err="1"/>
              <a:t>DEMQOL</a:t>
            </a:r>
            <a:r>
              <a:rPr lang="en-GB" dirty="0"/>
              <a:t> </a:t>
            </a:r>
            <a:r>
              <a:rPr lang="en-GB" dirty="0">
                <a:hlinkClick r:id="rId4"/>
              </a:rPr>
              <a:t>https://www.bsms.ac.uk/research/cds/research/demqol.aspx</a:t>
            </a:r>
            <a:r>
              <a:rPr lang="en-GB" dirty="0"/>
              <a:t> </a:t>
            </a:r>
          </a:p>
          <a:p>
            <a:r>
              <a:rPr lang="en-GB" dirty="0" err="1"/>
              <a:t>QOLAD</a:t>
            </a:r>
            <a:r>
              <a:rPr lang="en-GB" dirty="0"/>
              <a:t> </a:t>
            </a:r>
            <a:r>
              <a:rPr lang="en-GB" dirty="0">
                <a:hlinkClick r:id="rId5"/>
              </a:rPr>
              <a:t>https://eprovide.mapi-trust.org/instruments/quality-of-life-in-alzheimer-s-disease</a:t>
            </a:r>
            <a:r>
              <a:rPr lang="en-GB" dirty="0"/>
              <a:t> </a:t>
            </a:r>
          </a:p>
          <a:p>
            <a:pPr marL="0" indent="0">
              <a:buNone/>
            </a:pPr>
            <a:endParaRPr lang="en-GB" dirty="0"/>
          </a:p>
        </p:txBody>
      </p:sp>
      <p:pic>
        <p:nvPicPr>
          <p:cNvPr id="6149" name="Picture 5" descr="C:\Users\Kate\AppData\Local\Microsoft\Windows\INetCache\IE\LSPRP8BY\Question-Guy[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3814" y="1844824"/>
            <a:ext cx="1927012" cy="2129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02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about just asking people?</a:t>
            </a:r>
          </a:p>
        </p:txBody>
      </p:sp>
      <p:sp>
        <p:nvSpPr>
          <p:cNvPr id="3" name="Content Placeholder 2"/>
          <p:cNvSpPr>
            <a:spLocks noGrp="1"/>
          </p:cNvSpPr>
          <p:nvPr>
            <p:ph idx="1"/>
          </p:nvPr>
        </p:nvSpPr>
        <p:spPr/>
        <p:txBody>
          <a:bodyPr>
            <a:normAutofit/>
          </a:bodyPr>
          <a:lstStyle/>
          <a:p>
            <a:r>
              <a:rPr lang="en-GB" dirty="0"/>
              <a:t>Qualitative research with                           people with dementia IS                       possible!</a:t>
            </a:r>
          </a:p>
          <a:p>
            <a:r>
              <a:rPr lang="en-GB" dirty="0"/>
              <a:t>In a number of recent studies, researchers have collected useful, meaningful data by simply interviewing people with dementia</a:t>
            </a:r>
          </a:p>
          <a:p>
            <a:r>
              <a:rPr lang="en-GB" dirty="0"/>
              <a:t>However, most of these have focused on people in the early stages of dementia</a:t>
            </a:r>
          </a:p>
          <a:p>
            <a:endParaRPr lang="en-GB" dirty="0"/>
          </a:p>
          <a:p>
            <a:endParaRPr lang="en-GB" dirty="0"/>
          </a:p>
          <a:p>
            <a:endParaRPr lang="en-GB" dirty="0"/>
          </a:p>
          <a:p>
            <a:endParaRPr lang="en-GB" dirty="0"/>
          </a:p>
          <a:p>
            <a:endParaRPr lang="en-GB" dirty="0"/>
          </a:p>
        </p:txBody>
      </p:sp>
      <p:pic>
        <p:nvPicPr>
          <p:cNvPr id="1026" name="Picture 2" descr="C:\Users\Kate\AppData\Local\Microsoft\Windows\INetCache\IE\RPDO5JEB\interview[1].gif"/>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724128" y="1772816"/>
            <a:ext cx="2482602" cy="1216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07120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Working with large numbers</a:t>
            </a:r>
            <a:endParaRPr lang="en-GB" dirty="0"/>
          </a:p>
        </p:txBody>
      </p:sp>
      <p:sp>
        <p:nvSpPr>
          <p:cNvPr id="3" name="Content Placeholder 2"/>
          <p:cNvSpPr>
            <a:spLocks noGrp="1"/>
          </p:cNvSpPr>
          <p:nvPr>
            <p:ph idx="1"/>
          </p:nvPr>
        </p:nvSpPr>
        <p:spPr/>
        <p:txBody>
          <a:bodyPr>
            <a:normAutofit/>
          </a:bodyPr>
          <a:lstStyle/>
          <a:p>
            <a:r>
              <a:rPr lang="en-GB" dirty="0"/>
              <a:t>It IS possible to collect info from </a:t>
            </a:r>
            <a:r>
              <a:rPr lang="en-GB" dirty="0" err="1"/>
              <a:t>pwd</a:t>
            </a:r>
            <a:r>
              <a:rPr lang="en-GB" dirty="0"/>
              <a:t> on a large </a:t>
            </a:r>
            <a:r>
              <a:rPr lang="en-GB" dirty="0" smtClean="0"/>
              <a:t>scale – Sara Powers </a:t>
            </a:r>
            <a:r>
              <a:rPr lang="en-GB" dirty="0" err="1" smtClean="0"/>
              <a:t>etc</a:t>
            </a:r>
            <a:r>
              <a:rPr lang="en-GB" dirty="0" smtClean="0"/>
              <a:t> asked 114 people attending different services</a:t>
            </a:r>
            <a:endParaRPr lang="en-GB" dirty="0"/>
          </a:p>
          <a:p>
            <a:pPr marL="0" indent="0">
              <a:buNone/>
            </a:pPr>
            <a:endParaRPr lang="en-GB" dirty="0"/>
          </a:p>
          <a:p>
            <a:r>
              <a:rPr lang="en-GB" dirty="0" smtClean="0"/>
              <a:t>Analysis of themes from across a wide range of people</a:t>
            </a:r>
            <a:endParaRPr lang="en-GB" dirty="0"/>
          </a:p>
          <a:p>
            <a:endParaRPr lang="en-GB" dirty="0"/>
          </a:p>
        </p:txBody>
      </p:sp>
    </p:spTree>
    <p:extLst>
      <p:ext uri="{BB962C8B-B14F-4D97-AF65-F5344CB8AC3E}">
        <p14:creationId xmlns:p14="http://schemas.microsoft.com/office/powerpoint/2010/main" val="3389008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CORTE guidelines</a:t>
            </a:r>
            <a:endParaRPr lang="en-GB" dirty="0"/>
          </a:p>
        </p:txBody>
      </p:sp>
      <p:sp>
        <p:nvSpPr>
          <p:cNvPr id="3" name="Content Placeholder 2"/>
          <p:cNvSpPr>
            <a:spLocks noGrp="1"/>
          </p:cNvSpPr>
          <p:nvPr>
            <p:ph idx="1"/>
          </p:nvPr>
        </p:nvSpPr>
        <p:spPr/>
        <p:txBody>
          <a:bodyPr/>
          <a:lstStyle/>
          <a:p>
            <a:r>
              <a:rPr lang="en-GB" dirty="0" smtClean="0"/>
              <a:t>Gaining Consent</a:t>
            </a:r>
          </a:p>
          <a:p>
            <a:r>
              <a:rPr lang="en-GB" dirty="0" smtClean="0"/>
              <a:t>Maximising Responses</a:t>
            </a:r>
          </a:p>
          <a:p>
            <a:r>
              <a:rPr lang="en-GB" dirty="0" smtClean="0"/>
              <a:t>Telling the story</a:t>
            </a:r>
          </a:p>
          <a:p>
            <a:r>
              <a:rPr lang="en-GB" dirty="0" smtClean="0"/>
              <a:t>Ending on a high</a:t>
            </a:r>
          </a:p>
          <a:p>
            <a:endParaRPr lang="en-GB" dirty="0"/>
          </a:p>
          <a:p>
            <a:pPr marL="0" indent="0">
              <a:buNone/>
            </a:pPr>
            <a:r>
              <a:rPr lang="en-GB" sz="1800" i="1" dirty="0" smtClean="0"/>
              <a:t>Articulating the strategies for maximising the inclusion of people with dementia in qualitative research studies</a:t>
            </a:r>
            <a:br>
              <a:rPr lang="en-GB" sz="1800" i="1" dirty="0" smtClean="0"/>
            </a:br>
            <a:r>
              <a:rPr lang="en-GB" sz="1800" dirty="0" smtClean="0"/>
              <a:t>Murphy et al, Dementia, 2015, 14(6) 800-824</a:t>
            </a:r>
            <a:endParaRPr lang="en-GB" sz="1800" dirty="0"/>
          </a:p>
        </p:txBody>
      </p:sp>
    </p:spTree>
    <p:extLst>
      <p:ext uri="{BB962C8B-B14F-4D97-AF65-F5344CB8AC3E}">
        <p14:creationId xmlns:p14="http://schemas.microsoft.com/office/powerpoint/2010/main" val="3601290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910" y="2204864"/>
            <a:ext cx="9144000" cy="1728192"/>
          </a:xfrm>
        </p:spPr>
        <p:txBody>
          <a:bodyPr>
            <a:normAutofit fontScale="90000"/>
          </a:bodyPr>
          <a:lstStyle/>
          <a:p>
            <a:pPr>
              <a:spcBef>
                <a:spcPts val="0"/>
              </a:spcBef>
            </a:pPr>
            <a:r>
              <a:rPr lang="en-GB" sz="4900" b="1" dirty="0">
                <a:solidFill>
                  <a:srgbClr val="002060"/>
                </a:solidFill>
              </a:rPr>
              <a:t/>
            </a:r>
            <a:br>
              <a:rPr lang="en-GB" sz="4900" b="1"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900" dirty="0">
                <a:solidFill>
                  <a:srgbClr val="002060"/>
                </a:solidFill>
              </a:rPr>
              <a:t/>
            </a:r>
            <a:br>
              <a:rPr lang="en-GB" sz="4900" dirty="0">
                <a:solidFill>
                  <a:srgbClr val="002060"/>
                </a:solidFill>
              </a:rPr>
            </a:br>
            <a:r>
              <a:rPr lang="en-GB" sz="4400" b="1" dirty="0">
                <a:solidFill>
                  <a:schemeClr val="tx2">
                    <a:lumMod val="75000"/>
                  </a:schemeClr>
                </a:solidFill>
              </a:rPr>
              <a:t/>
            </a:r>
            <a:br>
              <a:rPr lang="en-GB" sz="4400" b="1" dirty="0">
                <a:solidFill>
                  <a:schemeClr val="tx2">
                    <a:lumMod val="75000"/>
                  </a:schemeClr>
                </a:solidFill>
              </a:rPr>
            </a:br>
            <a:r>
              <a:rPr lang="en-GB" sz="3800" b="1" dirty="0">
                <a:solidFill>
                  <a:schemeClr val="accent1">
                    <a:lumMod val="75000"/>
                  </a:schemeClr>
                </a:solidFill>
              </a:rPr>
              <a:t/>
            </a:r>
            <a:br>
              <a:rPr lang="en-GB" sz="3800" b="1" dirty="0">
                <a:solidFill>
                  <a:schemeClr val="accent1">
                    <a:lumMod val="75000"/>
                  </a:schemeClr>
                </a:solidFill>
              </a:rPr>
            </a:br>
            <a:r>
              <a:rPr lang="en-GB" sz="3800" b="1" dirty="0">
                <a:solidFill>
                  <a:schemeClr val="accent1">
                    <a:lumMod val="75000"/>
                  </a:schemeClr>
                </a:solidFill>
              </a:rPr>
              <a:t/>
            </a:r>
            <a:br>
              <a:rPr lang="en-GB" sz="3800" b="1" dirty="0">
                <a:solidFill>
                  <a:schemeClr val="accent1">
                    <a:lumMod val="75000"/>
                  </a:schemeClr>
                </a:solidFill>
              </a:rPr>
            </a:br>
            <a:r>
              <a:rPr lang="en-GB" sz="5300" dirty="0">
                <a:solidFill>
                  <a:srgbClr val="002060"/>
                </a:solidFill>
              </a:rPr>
              <a:t>Involving People with </a:t>
            </a:r>
            <a:br>
              <a:rPr lang="en-GB" sz="5300" dirty="0">
                <a:solidFill>
                  <a:srgbClr val="002060"/>
                </a:solidFill>
              </a:rPr>
            </a:br>
            <a:r>
              <a:rPr lang="en-GB" sz="5300" dirty="0">
                <a:solidFill>
                  <a:srgbClr val="002060"/>
                </a:solidFill>
              </a:rPr>
              <a:t>Dementia: </a:t>
            </a:r>
            <a:br>
              <a:rPr lang="en-GB" sz="5300" dirty="0">
                <a:solidFill>
                  <a:srgbClr val="002060"/>
                </a:solidFill>
              </a:rPr>
            </a:br>
            <a:r>
              <a:rPr lang="en-GB" sz="5300" i="1" dirty="0">
                <a:solidFill>
                  <a:srgbClr val="002060"/>
                </a:solidFill>
              </a:rPr>
              <a:t>Where, Why, How? </a:t>
            </a:r>
            <a:r>
              <a:rPr lang="en-GB" sz="5300" dirty="0">
                <a:solidFill>
                  <a:srgbClr val="002060"/>
                </a:solidFill>
              </a:rPr>
              <a:t/>
            </a:r>
            <a:br>
              <a:rPr lang="en-GB" sz="5300" dirty="0">
                <a:solidFill>
                  <a:srgbClr val="002060"/>
                </a:solidFill>
              </a:rPr>
            </a:br>
            <a:r>
              <a:rPr lang="en-GB" sz="2700" dirty="0">
                <a:solidFill>
                  <a:srgbClr val="002060"/>
                </a:solidFill>
              </a:rPr>
              <a:t>Making Research Count, 4</a:t>
            </a:r>
            <a:r>
              <a:rPr lang="en-GB" sz="2700" baseline="30000" dirty="0">
                <a:solidFill>
                  <a:srgbClr val="002060"/>
                </a:solidFill>
              </a:rPr>
              <a:t>th</a:t>
            </a:r>
            <a:r>
              <a:rPr lang="en-GB" sz="2700" dirty="0">
                <a:solidFill>
                  <a:srgbClr val="002060"/>
                </a:solidFill>
              </a:rPr>
              <a:t> April 2017 </a:t>
            </a:r>
            <a:br>
              <a:rPr lang="en-GB" sz="2700" dirty="0">
                <a:solidFill>
                  <a:srgbClr val="002060"/>
                </a:solidFill>
              </a:rPr>
            </a:br>
            <a:endParaRPr lang="en-GB" sz="2700" b="1" dirty="0">
              <a:solidFill>
                <a:schemeClr val="tx2">
                  <a:lumMod val="75000"/>
                </a:schemeClr>
              </a:solidFill>
            </a:endParaRPr>
          </a:p>
        </p:txBody>
      </p:sp>
      <p:sp>
        <p:nvSpPr>
          <p:cNvPr id="5" name="Subtitle 4"/>
          <p:cNvSpPr>
            <a:spLocks noGrp="1"/>
          </p:cNvSpPr>
          <p:nvPr>
            <p:ph type="subTitle" idx="1"/>
          </p:nvPr>
        </p:nvSpPr>
        <p:spPr>
          <a:xfrm>
            <a:off x="1115616" y="3736622"/>
            <a:ext cx="6912768" cy="1524000"/>
          </a:xfrm>
        </p:spPr>
        <p:txBody>
          <a:bodyPr>
            <a:normAutofit fontScale="70000" lnSpcReduction="20000"/>
          </a:bodyPr>
          <a:lstStyle/>
          <a:p>
            <a:endParaRPr lang="en-GB" sz="1700" dirty="0">
              <a:solidFill>
                <a:srgbClr val="002060"/>
              </a:solidFill>
            </a:endParaRPr>
          </a:p>
          <a:p>
            <a:pPr algn="l"/>
            <a:r>
              <a:rPr lang="en-GB" sz="2600" dirty="0">
                <a:solidFill>
                  <a:srgbClr val="002060"/>
                </a:solidFill>
              </a:rPr>
              <a:t>Kate Gridley, SPRU, University of York, </a:t>
            </a:r>
            <a:r>
              <a:rPr lang="en-GB" sz="2100" dirty="0">
                <a:solidFill>
                  <a:srgbClr val="002060"/>
                </a:solidFill>
                <a:hlinkClick r:id="rId3"/>
              </a:rPr>
              <a:t>kate.gridley@york.ac.uk</a:t>
            </a:r>
            <a:r>
              <a:rPr lang="en-GB" sz="2100" dirty="0">
                <a:solidFill>
                  <a:srgbClr val="002060"/>
                </a:solidFill>
              </a:rPr>
              <a:t> </a:t>
            </a:r>
          </a:p>
          <a:p>
            <a:pPr algn="l"/>
            <a:endParaRPr lang="en-GB" sz="2100" dirty="0">
              <a:solidFill>
                <a:srgbClr val="002060"/>
              </a:solidFill>
            </a:endParaRPr>
          </a:p>
          <a:p>
            <a:pPr algn="l"/>
            <a:r>
              <a:rPr lang="en-GB" sz="2600" dirty="0">
                <a:solidFill>
                  <a:srgbClr val="002060"/>
                </a:solidFill>
              </a:rPr>
              <a:t>Nada </a:t>
            </a:r>
            <a:r>
              <a:rPr lang="en-GB" sz="2600" dirty="0" err="1">
                <a:solidFill>
                  <a:srgbClr val="002060"/>
                </a:solidFill>
              </a:rPr>
              <a:t>Savitch</a:t>
            </a:r>
            <a:r>
              <a:rPr lang="en-GB" sz="2600" dirty="0">
                <a:solidFill>
                  <a:srgbClr val="002060"/>
                </a:solidFill>
              </a:rPr>
              <a:t>, Innovations in Dementia</a:t>
            </a:r>
            <a:r>
              <a:rPr lang="en-GB" sz="2100" dirty="0">
                <a:solidFill>
                  <a:srgbClr val="002060"/>
                </a:solidFill>
              </a:rPr>
              <a:t> </a:t>
            </a:r>
            <a:r>
              <a:rPr lang="en-GB" sz="2100" dirty="0">
                <a:solidFill>
                  <a:srgbClr val="002060"/>
                </a:solidFill>
                <a:hlinkClick r:id="rId4"/>
              </a:rPr>
              <a:t>nada@innovationsindementia.org.uk</a:t>
            </a:r>
            <a:r>
              <a:rPr lang="en-GB" sz="2100" dirty="0">
                <a:solidFill>
                  <a:srgbClr val="002060"/>
                </a:solidFill>
              </a:rPr>
              <a:t> </a:t>
            </a:r>
          </a:p>
          <a:p>
            <a:r>
              <a:rPr lang="en-GB" sz="2100" dirty="0">
                <a:solidFill>
                  <a:srgbClr val="002060"/>
                </a:solidFill>
              </a:rPr>
              <a:t> </a:t>
            </a:r>
          </a:p>
          <a:p>
            <a:endParaRPr lang="en-GB" dirty="0"/>
          </a:p>
        </p:txBody>
      </p:sp>
    </p:spTree>
    <p:extLst>
      <p:ext uri="{BB962C8B-B14F-4D97-AF65-F5344CB8AC3E}">
        <p14:creationId xmlns:p14="http://schemas.microsoft.com/office/powerpoint/2010/main" val="820315213"/>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conversations</a:t>
            </a:r>
            <a:endParaRPr lang="en-GB" dirty="0"/>
          </a:p>
        </p:txBody>
      </p:sp>
      <p:sp>
        <p:nvSpPr>
          <p:cNvPr id="3" name="Content Placeholder 2"/>
          <p:cNvSpPr>
            <a:spLocks noGrp="1"/>
          </p:cNvSpPr>
          <p:nvPr>
            <p:ph idx="1"/>
          </p:nvPr>
        </p:nvSpPr>
        <p:spPr>
          <a:xfrm>
            <a:off x="1463040" y="1844824"/>
            <a:ext cx="6196405" cy="3878245"/>
          </a:xfrm>
        </p:spPr>
        <p:txBody>
          <a:bodyPr>
            <a:normAutofit fontScale="92500" lnSpcReduction="20000"/>
          </a:bodyPr>
          <a:lstStyle/>
          <a:p>
            <a:r>
              <a:rPr lang="en-GB" dirty="0"/>
              <a:t>Getting ready to communicate or have a </a:t>
            </a:r>
            <a:r>
              <a:rPr lang="en-GB" dirty="0" smtClean="0"/>
              <a:t>conversation</a:t>
            </a:r>
          </a:p>
          <a:p>
            <a:pPr lvl="1"/>
            <a:r>
              <a:rPr lang="en-GB" dirty="0" smtClean="0"/>
              <a:t>Noise, relax, how is the person feeling?</a:t>
            </a:r>
          </a:p>
          <a:p>
            <a:r>
              <a:rPr lang="en-GB" dirty="0" smtClean="0"/>
              <a:t>Getting communication started</a:t>
            </a:r>
          </a:p>
          <a:p>
            <a:pPr lvl="1"/>
            <a:r>
              <a:rPr lang="en-GB" dirty="0" smtClean="0"/>
              <a:t>Greeting, physical environment, emotions</a:t>
            </a:r>
          </a:p>
          <a:p>
            <a:r>
              <a:rPr lang="en-GB" dirty="0" smtClean="0"/>
              <a:t>Keep it simple</a:t>
            </a:r>
          </a:p>
          <a:p>
            <a:r>
              <a:rPr lang="en-GB" dirty="0" smtClean="0"/>
              <a:t>Keeping it going</a:t>
            </a:r>
          </a:p>
          <a:p>
            <a:pPr lvl="1"/>
            <a:r>
              <a:rPr lang="en-GB" dirty="0" smtClean="0"/>
              <a:t>Visual aids, confirmation of what’s been said</a:t>
            </a:r>
          </a:p>
          <a:p>
            <a:r>
              <a:rPr lang="en-GB" dirty="0" smtClean="0"/>
              <a:t>Finish well</a:t>
            </a:r>
          </a:p>
          <a:p>
            <a:pPr marL="0" indent="0">
              <a:buNone/>
            </a:pPr>
            <a:r>
              <a:rPr lang="en-GB" dirty="0" smtClean="0"/>
              <a:t>SCIE </a:t>
            </a:r>
            <a:r>
              <a:rPr lang="en-GB" dirty="0"/>
              <a:t>Dementia Gateway - </a:t>
            </a:r>
            <a:r>
              <a:rPr lang="en-GB" dirty="0">
                <a:hlinkClick r:id="rId2"/>
              </a:rPr>
              <a:t>http://</a:t>
            </a:r>
            <a:r>
              <a:rPr lang="en-GB" dirty="0" smtClean="0">
                <a:hlinkClick r:id="rId2"/>
              </a:rPr>
              <a:t>www.scie.org.uk/dementia/after-diagnosis/communication/conversation.asp</a:t>
            </a:r>
            <a:r>
              <a:rPr lang="en-GB" dirty="0" smtClean="0"/>
              <a:t> </a:t>
            </a:r>
            <a:endParaRPr lang="en-GB" dirty="0"/>
          </a:p>
        </p:txBody>
      </p:sp>
    </p:spTree>
    <p:extLst>
      <p:ext uri="{BB962C8B-B14F-4D97-AF65-F5344CB8AC3E}">
        <p14:creationId xmlns:p14="http://schemas.microsoft.com/office/powerpoint/2010/main" val="3304776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Talking Mats</a:t>
            </a:r>
            <a:endParaRPr lang="en-GB" dirty="0"/>
          </a:p>
        </p:txBody>
      </p:sp>
      <p:sp>
        <p:nvSpPr>
          <p:cNvPr id="4" name="AutoShape 2" descr="Image result for talking mat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talking mat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700808"/>
            <a:ext cx="4968552" cy="37247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71600" y="5492793"/>
            <a:ext cx="7344816" cy="369332"/>
          </a:xfrm>
          <a:prstGeom prst="rect">
            <a:avLst/>
          </a:prstGeom>
        </p:spPr>
        <p:txBody>
          <a:bodyPr wrap="square">
            <a:spAutoFit/>
          </a:bodyPr>
          <a:lstStyle/>
          <a:p>
            <a:r>
              <a:rPr lang="en-GB" dirty="0">
                <a:hlinkClick r:id="rId4"/>
              </a:rPr>
              <a:t>http://www.talkingmats.com</a:t>
            </a:r>
            <a:r>
              <a:rPr lang="en-GB" dirty="0" smtClean="0">
                <a:hlinkClick r:id="rId4"/>
              </a:rPr>
              <a:t>/</a:t>
            </a:r>
            <a:r>
              <a:rPr lang="en-GB" dirty="0" smtClean="0"/>
              <a:t> </a:t>
            </a:r>
            <a:endParaRPr lang="en-GB" dirty="0"/>
          </a:p>
        </p:txBody>
      </p:sp>
    </p:spTree>
    <p:extLst>
      <p:ext uri="{BB962C8B-B14F-4D97-AF65-F5344CB8AC3E}">
        <p14:creationId xmlns:p14="http://schemas.microsoft.com/office/powerpoint/2010/main" val="626743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385" y="1719244"/>
            <a:ext cx="6965245" cy="1152128"/>
          </a:xfrm>
        </p:spPr>
        <p:txBody>
          <a:bodyPr>
            <a:noAutofit/>
          </a:bodyPr>
          <a:lstStyle/>
          <a:p>
            <a:r>
              <a:rPr lang="en-GB" sz="3600" dirty="0" smtClean="0"/>
              <a:t> Measuring </a:t>
            </a:r>
            <a:r>
              <a:rPr lang="en-GB" sz="3600" dirty="0"/>
              <a:t>Outcomes in Dementia Services </a:t>
            </a:r>
          </a:p>
        </p:txBody>
      </p:sp>
      <p:sp>
        <p:nvSpPr>
          <p:cNvPr id="3" name="Content Placeholder 2"/>
          <p:cNvSpPr>
            <a:spLocks noGrp="1"/>
          </p:cNvSpPr>
          <p:nvPr>
            <p:ph idx="1"/>
          </p:nvPr>
        </p:nvSpPr>
        <p:spPr>
          <a:xfrm>
            <a:off x="1545805" y="2780928"/>
            <a:ext cx="6196405" cy="2520280"/>
          </a:xfrm>
        </p:spPr>
        <p:txBody>
          <a:bodyPr>
            <a:normAutofit/>
          </a:bodyPr>
          <a:lstStyle/>
          <a:p>
            <a:r>
              <a:rPr lang="en-GB" dirty="0" smtClean="0"/>
              <a:t>Based on Dementia I-statements</a:t>
            </a:r>
          </a:p>
          <a:p>
            <a:r>
              <a:rPr lang="en-GB" dirty="0" smtClean="0"/>
              <a:t>Adapted for </a:t>
            </a:r>
          </a:p>
          <a:p>
            <a:pPr lvl="1"/>
            <a:r>
              <a:rPr lang="en-GB" dirty="0" smtClean="0"/>
              <a:t>Community groups</a:t>
            </a:r>
          </a:p>
          <a:p>
            <a:pPr lvl="1"/>
            <a:r>
              <a:rPr lang="en-GB" dirty="0" smtClean="0"/>
              <a:t>Hospital wards</a:t>
            </a:r>
          </a:p>
          <a:p>
            <a:pPr lvl="1"/>
            <a:r>
              <a:rPr lang="en-GB" dirty="0" smtClean="0"/>
              <a:t>Care homes</a:t>
            </a:r>
          </a:p>
          <a:p>
            <a:pPr lvl="1"/>
            <a:r>
              <a:rPr lang="en-GB" dirty="0" smtClean="0"/>
              <a:t>Dementia adviser/navigators services</a:t>
            </a:r>
            <a:endParaRPr lang="en-GB" dirty="0"/>
          </a:p>
        </p:txBody>
      </p:sp>
      <p:pic>
        <p:nvPicPr>
          <p:cNvPr id="10242" name="Picture 2" descr="Image result for hi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836712"/>
            <a:ext cx="2906663" cy="8698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71600" y="5301208"/>
            <a:ext cx="7344816" cy="923330"/>
          </a:xfrm>
          <a:prstGeom prst="rect">
            <a:avLst/>
          </a:prstGeom>
        </p:spPr>
        <p:txBody>
          <a:bodyPr wrap="square">
            <a:spAutoFit/>
          </a:bodyPr>
          <a:lstStyle/>
          <a:p>
            <a:r>
              <a:rPr lang="en-GB" dirty="0">
                <a:hlinkClick r:id="rId3"/>
              </a:rPr>
              <a:t>http://</a:t>
            </a:r>
            <a:r>
              <a:rPr lang="en-GB" dirty="0" smtClean="0">
                <a:hlinkClick r:id="rId3"/>
              </a:rPr>
              <a:t>www.hin-southlondon.org/system/resources/resources/000/000/395/original/HIN_Measuring_Outcomes_in_Dementia_Services_V2.pdf</a:t>
            </a:r>
            <a:r>
              <a:rPr lang="en-GB" dirty="0" smtClean="0"/>
              <a:t> </a:t>
            </a:r>
            <a:endParaRPr lang="en-GB" dirty="0"/>
          </a:p>
        </p:txBody>
      </p:sp>
    </p:spTree>
    <p:extLst>
      <p:ext uri="{BB962C8B-B14F-4D97-AF65-F5344CB8AC3E}">
        <p14:creationId xmlns:p14="http://schemas.microsoft.com/office/powerpoint/2010/main" val="2194829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2119257"/>
            <a:ext cx="6196405" cy="3037935"/>
          </a:xfrm>
        </p:spPr>
        <p:txBody>
          <a:bodyPr/>
          <a:lstStyle/>
          <a:p>
            <a:r>
              <a:rPr lang="en-GB" dirty="0" smtClean="0"/>
              <a:t>Guides on:</a:t>
            </a:r>
          </a:p>
          <a:p>
            <a:pPr lvl="1"/>
            <a:r>
              <a:rPr lang="en-GB" dirty="0" smtClean="0"/>
              <a:t>Involving people with dementia in advisory groups</a:t>
            </a:r>
          </a:p>
          <a:p>
            <a:pPr lvl="1"/>
            <a:r>
              <a:rPr lang="en-GB" dirty="0" smtClean="0"/>
              <a:t>Tips for consulting people with dementia about written documents</a:t>
            </a:r>
          </a:p>
          <a:p>
            <a:pPr lvl="1"/>
            <a:r>
              <a:rPr lang="en-GB" dirty="0" smtClean="0"/>
              <a:t>Collecting the view of people with dementia</a:t>
            </a:r>
          </a:p>
          <a:p>
            <a:pPr lvl="1"/>
            <a:r>
              <a:rPr lang="en-GB" dirty="0" smtClean="0"/>
              <a:t>Choosing a dementia-friendly meeting space</a:t>
            </a:r>
            <a:endParaRPr lang="en-GB" dirty="0"/>
          </a:p>
        </p:txBody>
      </p:sp>
      <p:pic>
        <p:nvPicPr>
          <p:cNvPr id="11266" name="Picture 2" descr="http://dementiavoices.org.uk/wp-content/themes/deep/images/deep-500.png">
            <a:hlinkClick r:id="rId2" tooltip="DEE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825961"/>
            <a:ext cx="4762500" cy="11049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3608" y="5229200"/>
            <a:ext cx="6696744" cy="369332"/>
          </a:xfrm>
          <a:prstGeom prst="rect">
            <a:avLst/>
          </a:prstGeom>
        </p:spPr>
        <p:txBody>
          <a:bodyPr wrap="square">
            <a:spAutoFit/>
          </a:bodyPr>
          <a:lstStyle/>
          <a:p>
            <a:r>
              <a:rPr lang="en-GB" dirty="0">
                <a:hlinkClick r:id="rId4"/>
              </a:rPr>
              <a:t>http://</a:t>
            </a:r>
            <a:r>
              <a:rPr lang="en-GB" dirty="0" smtClean="0">
                <a:hlinkClick r:id="rId4"/>
              </a:rPr>
              <a:t>dementiavoices.org.uk/resources/deep-guides</a:t>
            </a:r>
            <a:r>
              <a:rPr lang="en-GB" dirty="0" smtClean="0"/>
              <a:t> </a:t>
            </a:r>
            <a:endParaRPr lang="en-GB" dirty="0"/>
          </a:p>
        </p:txBody>
      </p:sp>
    </p:spTree>
    <p:extLst>
      <p:ext uri="{BB962C8B-B14F-4D97-AF65-F5344CB8AC3E}">
        <p14:creationId xmlns:p14="http://schemas.microsoft.com/office/powerpoint/2010/main" val="506299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References</a:t>
            </a:r>
          </a:p>
        </p:txBody>
      </p:sp>
      <p:sp>
        <p:nvSpPr>
          <p:cNvPr id="2" name="Content Placeholder 1"/>
          <p:cNvSpPr>
            <a:spLocks noGrp="1"/>
          </p:cNvSpPr>
          <p:nvPr>
            <p:ph idx="1"/>
          </p:nvPr>
        </p:nvSpPr>
        <p:spPr>
          <a:xfrm>
            <a:off x="1187624" y="1844824"/>
            <a:ext cx="6768752" cy="3798754"/>
          </a:xfrm>
        </p:spPr>
        <p:txBody>
          <a:bodyPr>
            <a:noAutofit/>
          </a:bodyPr>
          <a:lstStyle/>
          <a:p>
            <a:pPr marL="231775" indent="-231775"/>
            <a:r>
              <a:rPr lang="en-GB" sz="1200" dirty="0">
                <a:latin typeface="Arial" panose="020B0604020202020204" pitchFamily="34" charset="0"/>
                <a:cs typeface="Arial" panose="020B0604020202020204" pitchFamily="34" charset="0"/>
              </a:rPr>
              <a:t>Andresen, </a:t>
            </a:r>
            <a:r>
              <a:rPr lang="en-GB" sz="1200" dirty="0" err="1">
                <a:latin typeface="Arial" panose="020B0604020202020204" pitchFamily="34" charset="0"/>
                <a:cs typeface="Arial" panose="020B0604020202020204" pitchFamily="34" charset="0"/>
              </a:rPr>
              <a:t>E.M</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Vahle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V.J</a:t>
            </a:r>
            <a:r>
              <a:rPr lang="en-GB" sz="1200" dirty="0">
                <a:latin typeface="Arial" panose="020B0604020202020204" pitchFamily="34" charset="0"/>
                <a:cs typeface="Arial" panose="020B0604020202020204" pitchFamily="34" charset="0"/>
              </a:rPr>
              <a:t>. and </a:t>
            </a:r>
            <a:r>
              <a:rPr lang="en-GB" sz="1200" dirty="0" err="1">
                <a:latin typeface="Arial" panose="020B0604020202020204" pitchFamily="34" charset="0"/>
                <a:cs typeface="Arial" panose="020B0604020202020204" pitchFamily="34" charset="0"/>
              </a:rPr>
              <a:t>Lollar</a:t>
            </a:r>
            <a:r>
              <a:rPr lang="en-GB" sz="1200" dirty="0">
                <a:latin typeface="Arial" panose="020B0604020202020204" pitchFamily="34" charset="0"/>
                <a:cs typeface="Arial" panose="020B0604020202020204" pitchFamily="34" charset="0"/>
              </a:rPr>
              <a:t>, D., 2001</a:t>
            </a:r>
            <a:r>
              <a:rPr lang="en-GB" sz="1200" dirty="0">
                <a:solidFill>
                  <a:srgbClr val="C00000"/>
                </a:solidFill>
                <a:latin typeface="Arial" panose="020B0604020202020204" pitchFamily="34" charset="0"/>
                <a:cs typeface="Arial" panose="020B0604020202020204" pitchFamily="34" charset="0"/>
              </a:rPr>
              <a:t>. Proxy reliability: health-related quality of life (</a:t>
            </a:r>
            <a:r>
              <a:rPr lang="en-GB" sz="1200" dirty="0" err="1">
                <a:solidFill>
                  <a:srgbClr val="C00000"/>
                </a:solidFill>
                <a:latin typeface="Arial" panose="020B0604020202020204" pitchFamily="34" charset="0"/>
                <a:cs typeface="Arial" panose="020B0604020202020204" pitchFamily="34" charset="0"/>
              </a:rPr>
              <a:t>HRQoL</a:t>
            </a:r>
            <a:r>
              <a:rPr lang="en-GB" sz="1200" dirty="0">
                <a:solidFill>
                  <a:srgbClr val="C00000"/>
                </a:solidFill>
                <a:latin typeface="Arial" panose="020B0604020202020204" pitchFamily="34" charset="0"/>
                <a:cs typeface="Arial" panose="020B0604020202020204" pitchFamily="34" charset="0"/>
              </a:rPr>
              <a:t>) measures for people with disability. </a:t>
            </a:r>
            <a:r>
              <a:rPr lang="en-GB" sz="1200" dirty="0">
                <a:latin typeface="Arial" panose="020B0604020202020204" pitchFamily="34" charset="0"/>
                <a:cs typeface="Arial" panose="020B0604020202020204" pitchFamily="34" charset="0"/>
              </a:rPr>
              <a:t>Quality of Life Research, 10(7), </a:t>
            </a:r>
            <a:r>
              <a:rPr lang="en-GB" sz="1200" dirty="0" err="1">
                <a:latin typeface="Arial" panose="020B0604020202020204" pitchFamily="34" charset="0"/>
                <a:cs typeface="Arial" panose="020B0604020202020204" pitchFamily="34" charset="0"/>
              </a:rPr>
              <a:t>pp.609</a:t>
            </a:r>
            <a:r>
              <a:rPr lang="en-GB" sz="1200" dirty="0">
                <a:latin typeface="Arial" panose="020B0604020202020204" pitchFamily="34" charset="0"/>
                <a:cs typeface="Arial" panose="020B0604020202020204" pitchFamily="34" charset="0"/>
              </a:rPr>
              <a:t>-619.</a:t>
            </a:r>
          </a:p>
          <a:p>
            <a:pPr marL="231775" indent="-231775"/>
            <a:r>
              <a:rPr lang="en-GB" sz="1200" dirty="0">
                <a:latin typeface="Arial" panose="020B0604020202020204" pitchFamily="34" charset="0"/>
                <a:cs typeface="Arial" panose="020B0604020202020204" pitchFamily="34" charset="0"/>
              </a:rPr>
              <a:t>Baldwin, C. and Group, </a:t>
            </a:r>
            <a:r>
              <a:rPr lang="en-GB" sz="1200" dirty="0" err="1">
                <a:latin typeface="Arial" panose="020B0604020202020204" pitchFamily="34" charset="0"/>
                <a:cs typeface="Arial" panose="020B0604020202020204" pitchFamily="34" charset="0"/>
              </a:rPr>
              <a:t>B.D</a:t>
            </a:r>
            <a:r>
              <a:rPr lang="en-GB" sz="1200" dirty="0">
                <a:latin typeface="Arial" panose="020B0604020202020204" pitchFamily="34" charset="0"/>
                <a:cs typeface="Arial" panose="020B0604020202020204" pitchFamily="34" charset="0"/>
              </a:rPr>
              <a:t>., 2008. </a:t>
            </a:r>
            <a:r>
              <a:rPr lang="en-GB" sz="1200" dirty="0">
                <a:solidFill>
                  <a:srgbClr val="C00000"/>
                </a:solidFill>
                <a:latin typeface="Arial" panose="020B0604020202020204" pitchFamily="34" charset="0"/>
                <a:cs typeface="Arial" panose="020B0604020202020204" pitchFamily="34" charset="0"/>
              </a:rPr>
              <a:t>Narrative (,) citizenship and dementia: The personal and the political. </a:t>
            </a:r>
            <a:r>
              <a:rPr lang="en-GB" sz="1200" dirty="0">
                <a:latin typeface="Arial" panose="020B0604020202020204" pitchFamily="34" charset="0"/>
                <a:cs typeface="Arial" panose="020B0604020202020204" pitchFamily="34" charset="0"/>
              </a:rPr>
              <a:t>Journal of Aging Studies, 22(3), </a:t>
            </a:r>
            <a:r>
              <a:rPr lang="en-GB" sz="1200" dirty="0" err="1">
                <a:latin typeface="Arial" panose="020B0604020202020204" pitchFamily="34" charset="0"/>
                <a:cs typeface="Arial" panose="020B0604020202020204" pitchFamily="34" charset="0"/>
              </a:rPr>
              <a:t>pp.222</a:t>
            </a:r>
            <a:r>
              <a:rPr lang="en-GB" sz="1200" dirty="0">
                <a:latin typeface="Arial" panose="020B0604020202020204" pitchFamily="34" charset="0"/>
                <a:cs typeface="Arial" panose="020B0604020202020204" pitchFamily="34" charset="0"/>
              </a:rPr>
              <a:t>-228</a:t>
            </a:r>
          </a:p>
          <a:p>
            <a:pPr marL="231775" indent="-231775"/>
            <a:r>
              <a:rPr lang="en-GB" sz="1200" dirty="0" err="1">
                <a:latin typeface="Arial" panose="020B0604020202020204" pitchFamily="34" charset="0"/>
                <a:cs typeface="Arial" panose="020B0604020202020204" pitchFamily="34" charset="0"/>
              </a:rPr>
              <a:t>Cotrell</a:t>
            </a:r>
            <a:r>
              <a:rPr lang="en-GB" sz="1200" dirty="0">
                <a:latin typeface="Arial" panose="020B0604020202020204" pitchFamily="34" charset="0"/>
                <a:cs typeface="Arial" panose="020B0604020202020204" pitchFamily="34" charset="0"/>
              </a:rPr>
              <a:t>, V. and Schulz, R., 1993. </a:t>
            </a:r>
            <a:r>
              <a:rPr lang="en-GB" sz="1200" dirty="0">
                <a:solidFill>
                  <a:srgbClr val="C00000"/>
                </a:solidFill>
                <a:latin typeface="Arial" panose="020B0604020202020204" pitchFamily="34" charset="0"/>
                <a:cs typeface="Arial" panose="020B0604020202020204" pitchFamily="34" charset="0"/>
              </a:rPr>
              <a:t>The perspective of the patient with Alzheimer's disease: a neglected dimension of dementia research. </a:t>
            </a:r>
            <a:r>
              <a:rPr lang="en-GB" sz="1200" i="1" dirty="0">
                <a:latin typeface="Arial" panose="020B0604020202020204" pitchFamily="34" charset="0"/>
                <a:cs typeface="Arial" panose="020B0604020202020204" pitchFamily="34" charset="0"/>
              </a:rPr>
              <a:t>The Gerontologist</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33</a:t>
            </a:r>
            <a:r>
              <a:rPr lang="en-GB" sz="1200" dirty="0">
                <a:latin typeface="Arial" panose="020B0604020202020204" pitchFamily="34" charset="0"/>
                <a:cs typeface="Arial" panose="020B0604020202020204" pitchFamily="34" charset="0"/>
              </a:rPr>
              <a:t>(2), </a:t>
            </a:r>
            <a:r>
              <a:rPr lang="en-GB" sz="1200" dirty="0" err="1">
                <a:latin typeface="Arial" panose="020B0604020202020204" pitchFamily="34" charset="0"/>
                <a:cs typeface="Arial" panose="020B0604020202020204" pitchFamily="34" charset="0"/>
              </a:rPr>
              <a:t>pp.205</a:t>
            </a:r>
            <a:r>
              <a:rPr lang="en-GB" sz="1200" dirty="0">
                <a:latin typeface="Arial" panose="020B0604020202020204" pitchFamily="34" charset="0"/>
                <a:cs typeface="Arial" panose="020B0604020202020204" pitchFamily="34" charset="0"/>
              </a:rPr>
              <a:t>-211.</a:t>
            </a:r>
          </a:p>
          <a:p>
            <a:pPr marL="231775" indent="-231775"/>
            <a:r>
              <a:rPr lang="en-GB" sz="1200" dirty="0">
                <a:latin typeface="Arial" panose="020B0604020202020204" pitchFamily="34" charset="0"/>
                <a:cs typeface="Arial" panose="020B0604020202020204" pitchFamily="34" charset="0"/>
              </a:rPr>
              <a:t>Gridley K, Brooks J, Birks Y, Baxter K, Parker G. (2016) </a:t>
            </a:r>
            <a:r>
              <a:rPr lang="en-GB" sz="1200" dirty="0">
                <a:solidFill>
                  <a:srgbClr val="C00000"/>
                </a:solidFill>
                <a:latin typeface="Arial" panose="020B0604020202020204" pitchFamily="34" charset="0"/>
                <a:cs typeface="Arial" panose="020B0604020202020204" pitchFamily="34" charset="0"/>
              </a:rPr>
              <a:t>Improving care for people with dementia: development and initial feasibility study for evaluation of life story work in dementia care. </a:t>
            </a:r>
            <a:r>
              <a:rPr lang="en-GB" sz="1200" i="1" dirty="0">
                <a:latin typeface="Arial" panose="020B0604020202020204" pitchFamily="34" charset="0"/>
                <a:cs typeface="Arial" panose="020B0604020202020204" pitchFamily="34" charset="0"/>
              </a:rPr>
              <a:t>Health Services Delivery Research </a:t>
            </a:r>
            <a:r>
              <a:rPr lang="en-GB" sz="1200" dirty="0">
                <a:latin typeface="Arial" panose="020B0604020202020204" pitchFamily="34" charset="0"/>
                <a:cs typeface="Arial" panose="020B0604020202020204" pitchFamily="34" charset="0"/>
              </a:rPr>
              <a:t>4(23)</a:t>
            </a:r>
          </a:p>
          <a:p>
            <a:pPr marL="231775" indent="-231775"/>
            <a:r>
              <a:rPr lang="en-GB" sz="1200" dirty="0">
                <a:latin typeface="Arial" panose="020B0604020202020204" pitchFamily="34" charset="0"/>
                <a:cs typeface="Arial" panose="020B0604020202020204" pitchFamily="34" charset="0"/>
              </a:rPr>
              <a:t>Kaiser P and </a:t>
            </a:r>
            <a:r>
              <a:rPr lang="en-GB" sz="1200" dirty="0" err="1">
                <a:latin typeface="Arial" panose="020B0604020202020204" pitchFamily="34" charset="0"/>
                <a:cs typeface="Arial" panose="020B0604020202020204" pitchFamily="34" charset="0"/>
              </a:rPr>
              <a:t>Eley</a:t>
            </a:r>
            <a:r>
              <a:rPr lang="en-GB" sz="1200" dirty="0">
                <a:latin typeface="Arial" panose="020B0604020202020204" pitchFamily="34" charset="0"/>
                <a:cs typeface="Arial" panose="020B0604020202020204" pitchFamily="34" charset="0"/>
              </a:rPr>
              <a:t> R. (2016)</a:t>
            </a:r>
            <a:r>
              <a:rPr lang="en-GB" sz="1200" i="1" dirty="0">
                <a:latin typeface="Arial" panose="020B0604020202020204" pitchFamily="34" charset="0"/>
                <a:cs typeface="Arial" panose="020B0604020202020204" pitchFamily="34" charset="0"/>
              </a:rPr>
              <a:t> </a:t>
            </a:r>
            <a:r>
              <a:rPr lang="en-GB" sz="1200" i="1" dirty="0">
                <a:solidFill>
                  <a:srgbClr val="C00000"/>
                </a:solidFill>
                <a:latin typeface="Arial" panose="020B0604020202020204" pitchFamily="34" charset="0"/>
                <a:cs typeface="Arial" panose="020B0604020202020204" pitchFamily="34" charset="0"/>
              </a:rPr>
              <a:t>Life Story Work with People with Dementia: Ordinary Lives, Extraordinary People</a:t>
            </a:r>
            <a:r>
              <a:rPr lang="en-GB" sz="1200" dirty="0">
                <a:latin typeface="Arial" panose="020B0604020202020204" pitchFamily="34" charset="0"/>
                <a:cs typeface="Arial" panose="020B0604020202020204" pitchFamily="34" charset="0"/>
              </a:rPr>
              <a:t>. London: Jessica Kingsley</a:t>
            </a:r>
          </a:p>
          <a:p>
            <a:pPr marL="231775" indent="-231775"/>
            <a:r>
              <a:rPr lang="en-GB" sz="1200" dirty="0">
                <a:latin typeface="Arial" panose="020B0604020202020204" pitchFamily="34" charset="0"/>
                <a:cs typeface="Arial" panose="020B0604020202020204" pitchFamily="34" charset="0"/>
              </a:rPr>
              <a:t>Murphy, K., Jordan, F., Hunter, A., Cooney, A. and Casey, D., 2015. </a:t>
            </a:r>
            <a:r>
              <a:rPr lang="en-GB" sz="1200" dirty="0">
                <a:solidFill>
                  <a:srgbClr val="C00000"/>
                </a:solidFill>
                <a:latin typeface="Arial" panose="020B0604020202020204" pitchFamily="34" charset="0"/>
                <a:cs typeface="Arial" panose="020B0604020202020204" pitchFamily="34" charset="0"/>
              </a:rPr>
              <a:t>Articulating the strategies for maximising the inclusion of people with dementia in qualitative research studies</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Dementia</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14</a:t>
            </a:r>
            <a:r>
              <a:rPr lang="en-GB" sz="1200" dirty="0">
                <a:latin typeface="Arial" panose="020B0604020202020204" pitchFamily="34" charset="0"/>
                <a:cs typeface="Arial" panose="020B0604020202020204" pitchFamily="34" charset="0"/>
              </a:rPr>
              <a:t>(6), </a:t>
            </a:r>
            <a:r>
              <a:rPr lang="en-GB" sz="1200" dirty="0" err="1">
                <a:latin typeface="Arial" panose="020B0604020202020204" pitchFamily="34" charset="0"/>
                <a:cs typeface="Arial" panose="020B0604020202020204" pitchFamily="34" charset="0"/>
              </a:rPr>
              <a:t>pp.800</a:t>
            </a:r>
            <a:r>
              <a:rPr lang="en-GB" sz="1200" dirty="0">
                <a:latin typeface="Arial" panose="020B0604020202020204" pitchFamily="34" charset="0"/>
                <a:cs typeface="Arial" panose="020B0604020202020204" pitchFamily="34" charset="0"/>
              </a:rPr>
              <a:t>-824.</a:t>
            </a:r>
          </a:p>
          <a:p>
            <a:pPr marL="231775" indent="-231775"/>
            <a:r>
              <a:rPr lang="en-GB" sz="1200" dirty="0">
                <a:latin typeface="Arial" panose="020B0604020202020204" pitchFamily="34" charset="0"/>
                <a:cs typeface="Arial" panose="020B0604020202020204" pitchFamily="34" charset="0"/>
              </a:rPr>
              <a:t>Novella, </a:t>
            </a:r>
            <a:r>
              <a:rPr lang="en-GB" sz="1200" dirty="0" err="1">
                <a:latin typeface="Arial" panose="020B0604020202020204" pitchFamily="34" charset="0"/>
                <a:cs typeface="Arial" panose="020B0604020202020204" pitchFamily="34" charset="0"/>
              </a:rPr>
              <a:t>J.L</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Jochum</a:t>
            </a:r>
            <a:r>
              <a:rPr lang="en-GB" sz="1200" dirty="0">
                <a:latin typeface="Arial" panose="020B0604020202020204" pitchFamily="34" charset="0"/>
                <a:cs typeface="Arial" panose="020B0604020202020204" pitchFamily="34" charset="0"/>
              </a:rPr>
              <a:t>, C., Jolly, D., </a:t>
            </a:r>
            <a:r>
              <a:rPr lang="en-GB" sz="1200" dirty="0" err="1">
                <a:latin typeface="Arial" panose="020B0604020202020204" pitchFamily="34" charset="0"/>
                <a:cs typeface="Arial" panose="020B0604020202020204" pitchFamily="34" charset="0"/>
              </a:rPr>
              <a:t>Morrone</a:t>
            </a:r>
            <a:r>
              <a:rPr lang="en-GB" sz="1200" dirty="0">
                <a:latin typeface="Arial" panose="020B0604020202020204" pitchFamily="34" charset="0"/>
                <a:cs typeface="Arial" panose="020B0604020202020204" pitchFamily="34" charset="0"/>
              </a:rPr>
              <a:t>, I., </a:t>
            </a:r>
            <a:r>
              <a:rPr lang="en-GB" sz="1200" dirty="0" err="1">
                <a:latin typeface="Arial" panose="020B0604020202020204" pitchFamily="34" charset="0"/>
                <a:cs typeface="Arial" panose="020B0604020202020204" pitchFamily="34" charset="0"/>
              </a:rPr>
              <a:t>Ankri</a:t>
            </a:r>
            <a:r>
              <a:rPr lang="en-GB" sz="1200" dirty="0">
                <a:latin typeface="Arial" panose="020B0604020202020204" pitchFamily="34" charset="0"/>
                <a:cs typeface="Arial" panose="020B0604020202020204" pitchFamily="34" charset="0"/>
              </a:rPr>
              <a:t>, J., Bureau, F. and Blanchard, F., 2001. </a:t>
            </a:r>
            <a:r>
              <a:rPr lang="en-GB" sz="1200" dirty="0">
                <a:solidFill>
                  <a:srgbClr val="C00000"/>
                </a:solidFill>
                <a:latin typeface="Arial" panose="020B0604020202020204" pitchFamily="34" charset="0"/>
                <a:cs typeface="Arial" panose="020B0604020202020204" pitchFamily="34" charset="0"/>
              </a:rPr>
              <a:t>Agreement between patients' and proxies' reports of quality of life in Alzheimer's disease</a:t>
            </a:r>
            <a:r>
              <a:rPr lang="en-GB" sz="1200" dirty="0">
                <a:latin typeface="Arial" panose="020B0604020202020204" pitchFamily="34" charset="0"/>
                <a:cs typeface="Arial" panose="020B0604020202020204" pitchFamily="34" charset="0"/>
              </a:rPr>
              <a:t>. Quality of life research, 10(5), </a:t>
            </a:r>
            <a:r>
              <a:rPr lang="en-GB" sz="1200" dirty="0" err="1">
                <a:latin typeface="Arial" panose="020B0604020202020204" pitchFamily="34" charset="0"/>
                <a:cs typeface="Arial" panose="020B0604020202020204" pitchFamily="34" charset="0"/>
              </a:rPr>
              <a:t>pp.443</a:t>
            </a:r>
            <a:r>
              <a:rPr lang="en-GB" sz="1200" dirty="0">
                <a:latin typeface="Arial" panose="020B0604020202020204" pitchFamily="34" charset="0"/>
                <a:cs typeface="Arial" panose="020B0604020202020204" pitchFamily="34" charset="0"/>
              </a:rPr>
              <a:t>-452.</a:t>
            </a:r>
          </a:p>
          <a:p>
            <a:pPr marL="231775" indent="-231775"/>
            <a:r>
              <a:rPr lang="en-GB" sz="1200" dirty="0" err="1">
                <a:latin typeface="Arial" panose="020B0604020202020204" pitchFamily="34" charset="0"/>
                <a:cs typeface="Arial" panose="020B0604020202020204" pitchFamily="34" charset="0"/>
              </a:rPr>
              <a:t>Trigg</a:t>
            </a:r>
            <a:r>
              <a:rPr lang="en-GB" sz="1200" dirty="0">
                <a:latin typeface="Arial" panose="020B0604020202020204" pitchFamily="34" charset="0"/>
                <a:cs typeface="Arial" panose="020B0604020202020204" pitchFamily="34" charset="0"/>
              </a:rPr>
              <a:t>, R., Watts, S., Jones, R. and Tod, A., 2011. </a:t>
            </a:r>
            <a:r>
              <a:rPr lang="en-GB" sz="1200" dirty="0">
                <a:solidFill>
                  <a:srgbClr val="C00000"/>
                </a:solidFill>
                <a:latin typeface="Arial" panose="020B0604020202020204" pitchFamily="34" charset="0"/>
                <a:cs typeface="Arial" panose="020B0604020202020204" pitchFamily="34" charset="0"/>
              </a:rPr>
              <a:t>Predictors of quality of life ratings from persons with dementia: the role of insight. I</a:t>
            </a:r>
            <a:r>
              <a:rPr lang="en-GB" sz="1200" dirty="0">
                <a:latin typeface="Arial" panose="020B0604020202020204" pitchFamily="34" charset="0"/>
                <a:cs typeface="Arial" panose="020B0604020202020204" pitchFamily="34" charset="0"/>
              </a:rPr>
              <a:t>nternational journal of geriatric psychiatry, 26(1), </a:t>
            </a:r>
            <a:r>
              <a:rPr lang="en-GB" sz="1200" dirty="0" err="1">
                <a:latin typeface="Arial" panose="020B0604020202020204" pitchFamily="34" charset="0"/>
                <a:cs typeface="Arial" panose="020B0604020202020204" pitchFamily="34" charset="0"/>
              </a:rPr>
              <a:t>pp.83</a:t>
            </a:r>
            <a:r>
              <a:rPr lang="en-GB" sz="1200" dirty="0">
                <a:latin typeface="Arial" panose="020B0604020202020204" pitchFamily="34" charset="0"/>
                <a:cs typeface="Arial" panose="020B0604020202020204" pitchFamily="34" charset="0"/>
              </a:rPr>
              <a:t>-91.</a:t>
            </a:r>
          </a:p>
        </p:txBody>
      </p:sp>
    </p:spTree>
    <p:extLst>
      <p:ext uri="{BB962C8B-B14F-4D97-AF65-F5344CB8AC3E}">
        <p14:creationId xmlns:p14="http://schemas.microsoft.com/office/powerpoint/2010/main" val="143942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70395" y="1157062"/>
            <a:ext cx="6162683" cy="2677656"/>
          </a:xfrm>
          <a:prstGeom prst="rect">
            <a:avLst/>
          </a:prstGeom>
        </p:spPr>
        <p:txBody>
          <a:bodyPr wrap="square">
            <a:spAutoFit/>
          </a:bodyPr>
          <a:lstStyle/>
          <a:p>
            <a:r>
              <a:rPr lang="en-GB" sz="2400" b="1" dirty="0"/>
              <a:t>Acknowledgements and disclaimer</a:t>
            </a:r>
            <a:endParaRPr lang="en-GB" sz="2400" dirty="0"/>
          </a:p>
          <a:p>
            <a:r>
              <a:rPr lang="en-GB" sz="2400" b="0" dirty="0"/>
              <a:t/>
            </a:r>
            <a:br>
              <a:rPr lang="en-GB" sz="2400" b="0" dirty="0"/>
            </a:br>
            <a:r>
              <a:rPr lang="en-GB" sz="2400" b="0" dirty="0"/>
              <a:t>This event presents findings from research funded by the National Institute for Health Research Health Services and Delivery Research Programme. </a:t>
            </a:r>
          </a:p>
          <a:p>
            <a:endParaRPr lang="en-GB" sz="2400" b="0" dirty="0"/>
          </a:p>
        </p:txBody>
      </p:sp>
      <p:sp>
        <p:nvSpPr>
          <p:cNvPr id="6" name="Subtitle 5"/>
          <p:cNvSpPr>
            <a:spLocks noGrp="1"/>
          </p:cNvSpPr>
          <p:nvPr>
            <p:ph type="subTitle" idx="1"/>
          </p:nvPr>
        </p:nvSpPr>
        <p:spPr/>
        <p:txBody>
          <a:bodyPr>
            <a:normAutofit fontScale="70000" lnSpcReduction="20000"/>
          </a:bodyPr>
          <a:lstStyle/>
          <a:p>
            <a:pPr>
              <a:lnSpc>
                <a:spcPct val="150000"/>
              </a:lnSpc>
            </a:pPr>
            <a:endParaRPr lang="en-GB" sz="2400" u="sng" dirty="0">
              <a:solidFill>
                <a:srgbClr val="000099"/>
              </a:solidFill>
            </a:endParaRPr>
          </a:p>
          <a:p>
            <a:pPr>
              <a:lnSpc>
                <a:spcPct val="150000"/>
              </a:lnSpc>
            </a:pPr>
            <a:endParaRPr lang="en-GB" sz="2400" u="sng" dirty="0">
              <a:solidFill>
                <a:srgbClr val="000099"/>
              </a:solidFill>
            </a:endParaRPr>
          </a:p>
          <a:p>
            <a:pPr>
              <a:lnSpc>
                <a:spcPct val="150000"/>
              </a:lnSpc>
            </a:pPr>
            <a:endParaRPr lang="en-GB" sz="2400" u="sng" dirty="0">
              <a:solidFill>
                <a:srgbClr val="000099"/>
              </a:solidFill>
            </a:endParaRPr>
          </a:p>
          <a:p>
            <a:pPr>
              <a:lnSpc>
                <a:spcPct val="150000"/>
              </a:lnSpc>
            </a:pPr>
            <a:r>
              <a:rPr lang="en-GB" sz="1800" u="sng" dirty="0">
                <a:solidFill>
                  <a:srgbClr val="000099"/>
                </a:solidFill>
              </a:rPr>
              <a:t> </a:t>
            </a:r>
          </a:p>
        </p:txBody>
      </p:sp>
      <p:sp>
        <p:nvSpPr>
          <p:cNvPr id="4" name="Slide Number Placeholder 3"/>
          <p:cNvSpPr>
            <a:spLocks noGrp="1"/>
          </p:cNvSpPr>
          <p:nvPr>
            <p:ph type="sldNum" sz="quarter" idx="12"/>
          </p:nvPr>
        </p:nvSpPr>
        <p:spPr>
          <a:xfrm>
            <a:off x="8715375" y="6408738"/>
            <a:ext cx="428625" cy="449262"/>
          </a:xfrm>
        </p:spPr>
        <p:txBody>
          <a:bodyPr/>
          <a:lstStyle/>
          <a:p>
            <a:pPr>
              <a:defRPr/>
            </a:pPr>
            <a:fld id="{77ED2EBC-76AE-4945-BCDA-8147534BC112}" type="slidenum">
              <a:rPr lang="en-GB" smtClean="0">
                <a:solidFill>
                  <a:prstClr val="black"/>
                </a:solidFill>
              </a:rPr>
              <a:pPr>
                <a:defRPr/>
              </a:pPr>
              <a:t>45</a:t>
            </a:fld>
            <a:endParaRPr lang="en-GB" dirty="0">
              <a:solidFill>
                <a:prstClr val="black"/>
              </a:solidFill>
            </a:endParaRPr>
          </a:p>
        </p:txBody>
      </p:sp>
      <p:sp>
        <p:nvSpPr>
          <p:cNvPr id="5" name="Title 6"/>
          <p:cNvSpPr txBox="1">
            <a:spLocks/>
          </p:cNvSpPr>
          <p:nvPr/>
        </p:nvSpPr>
        <p:spPr>
          <a:xfrm>
            <a:off x="1403649" y="3737938"/>
            <a:ext cx="6408712" cy="1323439"/>
          </a:xfrm>
          <a:prstGeom prst="rect">
            <a:avLst/>
          </a:prstGeom>
        </p:spPr>
        <p:txBody>
          <a:bodyPr vert="horz" wrap="square" anchor="b">
            <a:spAutoFit/>
            <a:scene3d>
              <a:camera prst="orthographicFront"/>
              <a:lightRig rig="soft" dir="t"/>
            </a:scene3d>
            <a:sp3d prstMaterial="softEdge">
              <a:bevelT w="25400" h="25400"/>
            </a:sp3d>
          </a:bodyPr>
          <a:lstStyle>
            <a:lvl1pPr algn="ctr" rtl="0" eaLnBrk="1" latinLnBrk="0" hangingPunct="1">
              <a:spcBef>
                <a:spcPct val="0"/>
              </a:spcBef>
              <a:buNone/>
              <a:defRPr kumimoji="0" sz="4000" b="1" kern="1200" baseline="0">
                <a:solidFill>
                  <a:srgbClr val="002B5C"/>
                </a:solidFill>
                <a:effectLst/>
                <a:latin typeface="Arial" pitchFamily="34" charset="0"/>
                <a:ea typeface="+mj-ea"/>
                <a:cs typeface="Arial" pitchFamily="34" charset="0"/>
              </a:defRPr>
            </a:lvl1pPr>
            <a:extLst/>
          </a:lstStyle>
          <a:p>
            <a:r>
              <a:rPr lang="en-GB" sz="2000" b="0" dirty="0"/>
              <a:t>The views and opinions expressed are those of the research team and do not necessarily reflect those of the HS&amp;DR Programme, NIHR, NHS or the Department of Health.</a:t>
            </a:r>
          </a:p>
        </p:txBody>
      </p:sp>
    </p:spTree>
    <p:extLst>
      <p:ext uri="{BB962C8B-B14F-4D97-AF65-F5344CB8AC3E}">
        <p14:creationId xmlns:p14="http://schemas.microsoft.com/office/powerpoint/2010/main" val="2272764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p:txBody>
          <a:bodyPr>
            <a:normAutofit lnSpcReduction="10000"/>
          </a:bodyPr>
          <a:lstStyle/>
          <a:p>
            <a:pPr marL="0" indent="0">
              <a:buNone/>
            </a:pPr>
            <a:r>
              <a:rPr lang="en-GB" i="1" dirty="0"/>
              <a:t>Where: </a:t>
            </a:r>
          </a:p>
          <a:p>
            <a:r>
              <a:rPr lang="en-GB" dirty="0">
                <a:solidFill>
                  <a:srgbClr val="0070C0"/>
                </a:solidFill>
              </a:rPr>
              <a:t>Where are people with dementia in research?</a:t>
            </a:r>
          </a:p>
          <a:p>
            <a:pPr marL="0" indent="0">
              <a:buNone/>
            </a:pPr>
            <a:r>
              <a:rPr lang="en-GB" i="1" dirty="0"/>
              <a:t>Why:</a:t>
            </a:r>
          </a:p>
          <a:p>
            <a:r>
              <a:rPr lang="en-GB" dirty="0">
                <a:solidFill>
                  <a:srgbClr val="0070C0"/>
                </a:solidFill>
              </a:rPr>
              <a:t>Why is this a problem – can’t their families and carers tell us what we need to know?</a:t>
            </a:r>
          </a:p>
          <a:p>
            <a:pPr marL="342900" lvl="1" indent="-342900"/>
            <a:r>
              <a:rPr lang="en-GB" dirty="0">
                <a:solidFill>
                  <a:srgbClr val="0070C0"/>
                </a:solidFill>
              </a:rPr>
              <a:t>Why is this relevant to social care?</a:t>
            </a:r>
          </a:p>
          <a:p>
            <a:pPr marL="0" indent="0">
              <a:buNone/>
            </a:pPr>
            <a:r>
              <a:rPr lang="en-GB" i="1" dirty="0"/>
              <a:t>How: </a:t>
            </a:r>
          </a:p>
          <a:p>
            <a:pPr marL="273050" lvl="1" indent="-273050"/>
            <a:r>
              <a:rPr lang="en-GB" dirty="0">
                <a:solidFill>
                  <a:srgbClr val="0070C0"/>
                </a:solidFill>
              </a:rPr>
              <a:t>How can we address this? </a:t>
            </a:r>
          </a:p>
        </p:txBody>
      </p:sp>
    </p:spTree>
    <p:extLst>
      <p:ext uri="{BB962C8B-B14F-4D97-AF65-F5344CB8AC3E}">
        <p14:creationId xmlns:p14="http://schemas.microsoft.com/office/powerpoint/2010/main" val="1481040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Why?</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23304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Where are they???</a:t>
            </a:r>
          </a:p>
        </p:txBody>
      </p:sp>
      <p:sp>
        <p:nvSpPr>
          <p:cNvPr id="3" name="Content Placeholder 2"/>
          <p:cNvSpPr>
            <a:spLocks noGrp="1"/>
          </p:cNvSpPr>
          <p:nvPr>
            <p:ph idx="1"/>
          </p:nvPr>
        </p:nvSpPr>
        <p:spPr>
          <a:xfrm>
            <a:off x="1475656" y="1844824"/>
            <a:ext cx="6196405" cy="3603812"/>
          </a:xfrm>
        </p:spPr>
        <p:txBody>
          <a:bodyPr/>
          <a:lstStyle/>
          <a:p>
            <a:r>
              <a:rPr lang="en-GB" dirty="0"/>
              <a:t>Historically people with dementia have been hard to find in research…</a:t>
            </a:r>
          </a:p>
          <a:p>
            <a:r>
              <a:rPr lang="en-GB" dirty="0"/>
              <a:t>Even when the research was about them!</a:t>
            </a:r>
          </a:p>
          <a:p>
            <a:endParaRPr lang="en-GB" dirty="0"/>
          </a:p>
        </p:txBody>
      </p:sp>
      <p:sp>
        <p:nvSpPr>
          <p:cNvPr id="4" name="TextBox 3"/>
          <p:cNvSpPr txBox="1"/>
          <p:nvPr/>
        </p:nvSpPr>
        <p:spPr>
          <a:xfrm>
            <a:off x="1512909" y="3268257"/>
            <a:ext cx="3528392" cy="2308324"/>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b="1" dirty="0">
                <a:latin typeface="Arial" panose="020B0604020202020204" pitchFamily="34" charset="0"/>
                <a:cs typeface="Arial" panose="020B0604020202020204" pitchFamily="34" charset="0"/>
              </a:rPr>
              <a:t>For a long time: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Researchers assumed that information collected from people with dementia was unreliable and unusable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Also, they didn’t know </a:t>
            </a:r>
            <a:r>
              <a:rPr lang="en-GB" i="1" dirty="0">
                <a:latin typeface="Arial" panose="020B0604020202020204" pitchFamily="34" charset="0"/>
                <a:cs typeface="Arial" panose="020B0604020202020204" pitchFamily="34" charset="0"/>
              </a:rPr>
              <a:t>how</a:t>
            </a:r>
            <a:r>
              <a:rPr lang="en-GB" dirty="0">
                <a:latin typeface="Arial" panose="020B0604020202020204" pitchFamily="34" charset="0"/>
                <a:cs typeface="Arial" panose="020B0604020202020204" pitchFamily="34" charset="0"/>
              </a:rPr>
              <a:t> to involve people with dementia</a:t>
            </a:r>
          </a:p>
          <a:p>
            <a:pPr marL="285750" indent="-285750">
              <a:buFont typeface="Arial" panose="020B0604020202020204" pitchFamily="34" charset="0"/>
              <a:buChar char="•"/>
            </a:pPr>
            <a:endParaRPr lang="en-GB" dirty="0"/>
          </a:p>
        </p:txBody>
      </p:sp>
      <p:sp>
        <p:nvSpPr>
          <p:cNvPr id="5" name="TextBox 4"/>
          <p:cNvSpPr txBox="1"/>
          <p:nvPr/>
        </p:nvSpPr>
        <p:spPr>
          <a:xfrm>
            <a:off x="5361343" y="5053361"/>
            <a:ext cx="2808312" cy="1107996"/>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Refs: </a:t>
            </a:r>
          </a:p>
          <a:p>
            <a:pPr marL="285750" indent="-285750">
              <a:buFont typeface="Arial" panose="020B0604020202020204" pitchFamily="34" charset="0"/>
              <a:buChar char="•"/>
            </a:pPr>
            <a:r>
              <a:rPr lang="en-GB" sz="1600" dirty="0" err="1">
                <a:latin typeface="Arial" panose="020B0604020202020204" pitchFamily="34" charset="0"/>
                <a:cs typeface="Arial" panose="020B0604020202020204" pitchFamily="34" charset="0"/>
              </a:rPr>
              <a:t>Cotrell</a:t>
            </a:r>
            <a:r>
              <a:rPr lang="en-GB" sz="1600" dirty="0">
                <a:latin typeface="Arial" panose="020B0604020202020204" pitchFamily="34" charset="0"/>
                <a:cs typeface="Arial" panose="020B0604020202020204" pitchFamily="34" charset="0"/>
              </a:rPr>
              <a:t> and Schulz 1993</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Murphy </a:t>
            </a:r>
            <a:r>
              <a:rPr lang="en-GB" sz="1600" i="1" dirty="0">
                <a:latin typeface="Arial" panose="020B0604020202020204" pitchFamily="34" charset="0"/>
                <a:cs typeface="Arial" panose="020B0604020202020204" pitchFamily="34" charset="0"/>
              </a:rPr>
              <a:t>et al</a:t>
            </a:r>
            <a:r>
              <a:rPr lang="en-GB" sz="1600" dirty="0">
                <a:latin typeface="Arial" panose="020B0604020202020204" pitchFamily="34" charset="0"/>
                <a:cs typeface="Arial" panose="020B0604020202020204" pitchFamily="34" charset="0"/>
              </a:rPr>
              <a:t>. 2015</a:t>
            </a:r>
          </a:p>
          <a:p>
            <a:endParaRPr lang="en-GB" dirty="0"/>
          </a:p>
        </p:txBody>
      </p:sp>
      <p:pic>
        <p:nvPicPr>
          <p:cNvPr id="7" name="Picture 2" descr="C:\Users\Kate\AppData\Local\Microsoft\Windows\INetCache\IE\MZC5X2G4\detective-311684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9214" y="3242630"/>
            <a:ext cx="1432570" cy="202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335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But people with dementia are everywhere</a:t>
            </a:r>
          </a:p>
        </p:txBody>
      </p:sp>
      <p:sp>
        <p:nvSpPr>
          <p:cNvPr id="3" name="Content Placeholder 2"/>
          <p:cNvSpPr>
            <a:spLocks noGrp="1"/>
          </p:cNvSpPr>
          <p:nvPr>
            <p:ph idx="1"/>
          </p:nvPr>
        </p:nvSpPr>
        <p:spPr>
          <a:xfrm>
            <a:off x="1463040" y="2636911"/>
            <a:ext cx="6196405" cy="3086157"/>
          </a:xfrm>
        </p:spPr>
        <p:txBody>
          <a:bodyPr>
            <a:normAutofit/>
          </a:bodyPr>
          <a:lstStyle/>
          <a:p>
            <a:r>
              <a:rPr lang="en-GB" sz="2800" dirty="0"/>
              <a:t>Receiving services</a:t>
            </a:r>
          </a:p>
          <a:p>
            <a:r>
              <a:rPr lang="en-GB" sz="2800" dirty="0"/>
              <a:t>Living in the community</a:t>
            </a:r>
          </a:p>
          <a:p>
            <a:r>
              <a:rPr lang="en-GB" sz="2800" dirty="0"/>
              <a:t>Living their lives</a:t>
            </a:r>
          </a:p>
        </p:txBody>
      </p:sp>
    </p:spTree>
    <p:extLst>
      <p:ext uri="{BB962C8B-B14F-4D97-AF65-F5344CB8AC3E}">
        <p14:creationId xmlns:p14="http://schemas.microsoft.com/office/powerpoint/2010/main" val="4023893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Phone a friend? </a:t>
            </a:r>
          </a:p>
        </p:txBody>
      </p:sp>
      <p:sp>
        <p:nvSpPr>
          <p:cNvPr id="5" name="Content Placeholder 4"/>
          <p:cNvSpPr>
            <a:spLocks noGrp="1"/>
          </p:cNvSpPr>
          <p:nvPr>
            <p:ph idx="1"/>
          </p:nvPr>
        </p:nvSpPr>
        <p:spPr>
          <a:xfrm>
            <a:off x="1401789" y="2027784"/>
            <a:ext cx="6196405" cy="3603812"/>
          </a:xfrm>
        </p:spPr>
        <p:txBody>
          <a:bodyPr/>
          <a:lstStyle/>
          <a:p>
            <a:pPr>
              <a:buFont typeface="Arial" panose="020B0604020202020204" pitchFamily="34" charset="0"/>
              <a:buChar char="•"/>
            </a:pPr>
            <a:r>
              <a:rPr lang="en-GB" dirty="0"/>
              <a:t>Most researchers used proxy accounts (they asked the carer, a family member, or even a member of staff) </a:t>
            </a:r>
          </a:p>
        </p:txBody>
      </p:sp>
      <p:pic>
        <p:nvPicPr>
          <p:cNvPr id="1027" name="Picture 3" descr="C:\Users\Kate\AppData\Local\Microsoft\Windows\INetCache\IE\RPDO5JEB\ps-dt-ask-train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8206" y="2963571"/>
            <a:ext cx="3528392" cy="25684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03648" y="3212976"/>
            <a:ext cx="3672408" cy="2739211"/>
          </a:xfrm>
          <a:prstGeom prst="rect">
            <a:avLst/>
          </a:prstGeom>
          <a:noFill/>
        </p:spPr>
        <p:txBody>
          <a:bodyPr wrap="square" rtlCol="0">
            <a:spAutoFit/>
          </a:bodyPr>
          <a:lstStyle/>
          <a:p>
            <a:pPr marL="342900" indent="-342900">
              <a:buClr>
                <a:srgbClr val="C00000"/>
              </a:buClr>
              <a:buFont typeface="Arial" panose="020B0604020202020204" pitchFamily="34" charset="0"/>
              <a:buChar char="•"/>
            </a:pPr>
            <a:r>
              <a:rPr lang="en-GB" sz="2400" dirty="0"/>
              <a:t>This could provide useful insights about:</a:t>
            </a:r>
          </a:p>
          <a:p>
            <a:pPr marL="800100" lvl="1" indent="-342900">
              <a:buFont typeface="Arial" panose="020B0604020202020204" pitchFamily="34" charset="0"/>
              <a:buChar char="•"/>
            </a:pPr>
            <a:r>
              <a:rPr lang="en-GB" sz="2000" dirty="0"/>
              <a:t>The experiences of carers/family/staff</a:t>
            </a:r>
          </a:p>
          <a:p>
            <a:pPr marL="800100" lvl="1" indent="-342900">
              <a:buFont typeface="Arial" panose="020B0604020202020204" pitchFamily="34" charset="0"/>
              <a:buChar char="•"/>
            </a:pPr>
            <a:r>
              <a:rPr lang="en-GB" sz="2000" i="1" dirty="0"/>
              <a:t>Their</a:t>
            </a:r>
            <a:r>
              <a:rPr lang="en-GB" sz="2000" dirty="0"/>
              <a:t> views on the quality of life of the person with dementia… </a:t>
            </a:r>
          </a:p>
          <a:p>
            <a:endParaRPr lang="en-GB" sz="2400" dirty="0"/>
          </a:p>
        </p:txBody>
      </p:sp>
    </p:spTree>
    <p:extLst>
      <p:ext uri="{BB962C8B-B14F-4D97-AF65-F5344CB8AC3E}">
        <p14:creationId xmlns:p14="http://schemas.microsoft.com/office/powerpoint/2010/main" val="24811063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7195</TotalTime>
  <Words>1995</Words>
  <Application>Microsoft Office PowerPoint</Application>
  <PresentationFormat>On-screen Show (4:3)</PresentationFormat>
  <Paragraphs>286</Paragraphs>
  <Slides>45</Slides>
  <Notes>21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Pushpin</vt:lpstr>
      <vt:lpstr>Welcome</vt:lpstr>
      <vt:lpstr>About us</vt:lpstr>
      <vt:lpstr>About you</vt:lpstr>
      <vt:lpstr>                                   Involving People with  Dementia:  Where, Why, How?  Making Research Count, 4th April 2017  </vt:lpstr>
      <vt:lpstr>Overview:</vt:lpstr>
      <vt:lpstr>Where? Why?</vt:lpstr>
      <vt:lpstr>Where are they???</vt:lpstr>
      <vt:lpstr>But people with dementia are everywhere</vt:lpstr>
      <vt:lpstr>Phone a friend? </vt:lpstr>
      <vt:lpstr>BUT</vt:lpstr>
      <vt:lpstr>Or is it sometimes more like this? </vt:lpstr>
      <vt:lpstr>What do proxy measures tell us? The example of QoL</vt:lpstr>
      <vt:lpstr>For dementia in particular:</vt:lpstr>
      <vt:lpstr>For disability in general</vt:lpstr>
      <vt:lpstr>So, who’s right?</vt:lpstr>
      <vt:lpstr>Focus on Feelings</vt:lpstr>
      <vt:lpstr>Relevance to social care</vt:lpstr>
      <vt:lpstr>Why?</vt:lpstr>
      <vt:lpstr>People with dementia have views</vt:lpstr>
      <vt:lpstr>To bring about change!</vt:lpstr>
      <vt:lpstr>How?</vt:lpstr>
      <vt:lpstr>Use different measures</vt:lpstr>
      <vt:lpstr>Who are you working with?</vt:lpstr>
      <vt:lpstr>Being flexible – using different techniques</vt:lpstr>
      <vt:lpstr>Drawing on your own experience</vt:lpstr>
      <vt:lpstr>Break</vt:lpstr>
      <vt:lpstr>An example –  Involving people with dementia in the York University Life Story Work study</vt:lpstr>
      <vt:lpstr>Involvement at different stages</vt:lpstr>
      <vt:lpstr>People with dementia as advisers</vt:lpstr>
      <vt:lpstr>Qualitative research</vt:lpstr>
      <vt:lpstr>Quantitative research</vt:lpstr>
      <vt:lpstr>Capacity and consent</vt:lpstr>
      <vt:lpstr>Challenges</vt:lpstr>
      <vt:lpstr>Recommendations</vt:lpstr>
      <vt:lpstr>Effective communication and measuring outcomes</vt:lpstr>
      <vt:lpstr>Measuring outcomes</vt:lpstr>
      <vt:lpstr>What about just asking people?</vt:lpstr>
      <vt:lpstr>Working with large numbers</vt:lpstr>
      <vt:lpstr>CORTE guidelines</vt:lpstr>
      <vt:lpstr>Good conversations</vt:lpstr>
      <vt:lpstr>Talking Mats</vt:lpstr>
      <vt:lpstr> Measuring Outcomes in Dementia Services </vt:lpstr>
      <vt:lpstr>PowerPoint Presentation</vt:lpstr>
      <vt:lpstr>References</vt:lpstr>
      <vt:lpstr>Acknowledgements and disclaimer  This event presents findings from research funded by the National Institute for Health Research Health Services and Delivery Research Programme.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Kate</cp:lastModifiedBy>
  <cp:revision>686</cp:revision>
  <cp:lastPrinted>2013-04-04T15:32:01Z</cp:lastPrinted>
  <dcterms:created xsi:type="dcterms:W3CDTF">2012-06-21T13:26:00Z</dcterms:created>
  <dcterms:modified xsi:type="dcterms:W3CDTF">2017-04-05T14:15:27Z</dcterms:modified>
</cp:coreProperties>
</file>