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71" r:id="rId2"/>
    <p:sldId id="262" r:id="rId3"/>
    <p:sldId id="274" r:id="rId4"/>
    <p:sldId id="277" r:id="rId5"/>
    <p:sldId id="269" r:id="rId6"/>
    <p:sldId id="276" r:id="rId7"/>
    <p:sldId id="275" r:id="rId8"/>
    <p:sldId id="268" r:id="rId9"/>
    <p:sldId id="272" r:id="rId10"/>
  </p:sldIdLst>
  <p:sldSz cx="16256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ely, Suzanne" initials="M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>
        <p:scale>
          <a:sx n="70" d="100"/>
          <a:sy n="70" d="100"/>
        </p:scale>
        <p:origin x="-1092" y="-48"/>
      </p:cViewPr>
      <p:guideLst>
        <p:guide orient="horz" pos="384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66F1B-00BB-41A7-9E26-F65D951BB59D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11799-6642-4A3E-B864-D8E47895E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3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11799-6642-4A3E-B864-D8E47895EB6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4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11799-6642-4A3E-B864-D8E47895EB6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45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212C-21A0-4920-ABFB-C270FE71CBAE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6B52-E286-4026-9B3B-73E333BB4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62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212C-21A0-4920-ABFB-C270FE71CBAE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6B52-E286-4026-9B3B-73E333BB4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3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212C-21A0-4920-ABFB-C270FE71CBAE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6B52-E286-4026-9B3B-73E333BB4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2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212C-21A0-4920-ABFB-C270FE71CBAE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6B52-E286-4026-9B3B-73E333BB4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0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212C-21A0-4920-ABFB-C270FE71CBAE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6B52-E286-4026-9B3B-73E333BB4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48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212C-21A0-4920-ABFB-C270FE71CBAE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6B52-E286-4026-9B3B-73E333BB4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8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212C-21A0-4920-ABFB-C270FE71CBAE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6B52-E286-4026-9B3B-73E333BB4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8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212C-21A0-4920-ABFB-C270FE71CBAE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6B52-E286-4026-9B3B-73E333BB4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0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212C-21A0-4920-ABFB-C270FE71CBAE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6B52-E286-4026-9B3B-73E333BB4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9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212C-21A0-4920-ABFB-C270FE71CBAE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6B52-E286-4026-9B3B-73E333BB4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99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212C-21A0-4920-ABFB-C270FE71CBAE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6B52-E286-4026-9B3B-73E333BB4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2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212C-21A0-4920-ABFB-C270FE71CBAE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6B52-E286-4026-9B3B-73E333BB4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0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884" y="419072"/>
            <a:ext cx="657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S1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884" y="7763267"/>
            <a:ext cx="840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S1: Summary of experiments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http://www.nature.com/scitable/content/ne0000/ne0000/ne0000/ne0000/14264811/chow_fig1_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34" y="3363070"/>
            <a:ext cx="1117120" cy="4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V="1">
            <a:off x="4346048" y="2850287"/>
            <a:ext cx="180687" cy="472170"/>
          </a:xfrm>
          <a:prstGeom prst="straightConnector1">
            <a:avLst/>
          </a:prstGeom>
          <a:noFill/>
          <a:ln w="25400" cap="flat" cmpd="sng" algn="ctr">
            <a:solidFill>
              <a:srgbClr val="830051"/>
            </a:solidFill>
            <a:prstDash val="soli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232259" y="3879056"/>
            <a:ext cx="135811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GB" sz="1467" dirty="0" smtClean="0">
                <a:solidFill>
                  <a:srgbClr val="7030A0"/>
                </a:solidFill>
                <a:latin typeface="Arial"/>
              </a:rPr>
              <a:t>WES + </a:t>
            </a:r>
            <a:r>
              <a:rPr lang="en-GB" sz="1467" dirty="0">
                <a:solidFill>
                  <a:srgbClr val="7030A0"/>
                </a:solidFill>
                <a:latin typeface="Arial"/>
              </a:rPr>
              <a:t>CNV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71944" y="2312359"/>
            <a:ext cx="1251223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GB" sz="1467" dirty="0" err="1" smtClean="0">
                <a:solidFill>
                  <a:srgbClr val="7030A0"/>
                </a:solidFill>
                <a:latin typeface="Arial"/>
              </a:rPr>
              <a:t>SNParray</a:t>
            </a:r>
            <a:r>
              <a:rPr lang="en-GB" sz="1467" dirty="0" smtClean="0">
                <a:solidFill>
                  <a:srgbClr val="7030A0"/>
                </a:solidFill>
                <a:latin typeface="Arial"/>
              </a:rPr>
              <a:t> CNV</a:t>
            </a:r>
            <a:endParaRPr lang="en-GB" sz="1467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05231" y="4362326"/>
            <a:ext cx="1894517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GB" sz="1467" dirty="0" smtClean="0">
                <a:solidFill>
                  <a:srgbClr val="7030A0"/>
                </a:solidFill>
                <a:latin typeface="Arial"/>
              </a:rPr>
              <a:t>Transcriptomic analysis</a:t>
            </a:r>
            <a:endParaRPr lang="en-GB" sz="1467" dirty="0">
              <a:solidFill>
                <a:srgbClr val="7030A0"/>
              </a:solidFill>
              <a:latin typeface="Arial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344392" y="3879056"/>
            <a:ext cx="70965" cy="501416"/>
          </a:xfrm>
          <a:prstGeom prst="straightConnector1">
            <a:avLst/>
          </a:prstGeom>
          <a:noFill/>
          <a:ln w="25400" cap="flat" cmpd="sng" algn="ctr">
            <a:solidFill>
              <a:srgbClr val="830051"/>
            </a:solidFill>
            <a:prstDash val="soli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>
          <a:xfrm flipV="1">
            <a:off x="4569638" y="3270549"/>
            <a:ext cx="619718" cy="266981"/>
          </a:xfrm>
          <a:prstGeom prst="straightConnector1">
            <a:avLst/>
          </a:prstGeom>
          <a:noFill/>
          <a:ln w="25400" cap="flat" cmpd="sng" algn="ctr">
            <a:solidFill>
              <a:srgbClr val="830051"/>
            </a:solidFill>
            <a:prstDash val="soli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955483" y="3091136"/>
            <a:ext cx="231474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GB" sz="1467" dirty="0" smtClean="0">
                <a:solidFill>
                  <a:srgbClr val="7030A0"/>
                </a:solidFill>
                <a:latin typeface="Arial"/>
              </a:rPr>
              <a:t>Targeted sequencing</a:t>
            </a:r>
            <a:endParaRPr lang="en-GB" sz="1467" dirty="0">
              <a:solidFill>
                <a:srgbClr val="7030A0"/>
              </a:solidFill>
              <a:latin typeface="Arial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605757" y="3784265"/>
            <a:ext cx="583599" cy="162249"/>
          </a:xfrm>
          <a:prstGeom prst="straightConnector1">
            <a:avLst/>
          </a:prstGeom>
          <a:noFill/>
          <a:ln w="25400" cap="flat" cmpd="sng" algn="ctr">
            <a:solidFill>
              <a:srgbClr val="830051"/>
            </a:solidFill>
            <a:prstDash val="solid"/>
            <a:tailEnd type="triangle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3106820" y="5306667"/>
            <a:ext cx="1153411" cy="1199029"/>
            <a:chOff x="227154" y="0"/>
            <a:chExt cx="2857500" cy="2857500"/>
          </a:xfrm>
        </p:grpSpPr>
        <p:pic>
          <p:nvPicPr>
            <p:cNvPr id="48" name="Picture 2" descr="http://cliparts101.com/files/982/0097FE044A86410ED5DD54ECB06327D2/mouseblack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54" y="0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Chord 48"/>
            <p:cNvSpPr/>
            <p:nvPr/>
          </p:nvSpPr>
          <p:spPr>
            <a:xfrm rot="9595913">
              <a:off x="2412473" y="676253"/>
              <a:ext cx="483251" cy="463578"/>
            </a:xfrm>
            <a:prstGeom prst="chord">
              <a:avLst/>
            </a:prstGeom>
            <a:solidFill>
              <a:srgbClr val="83005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523100" y="4664007"/>
            <a:ext cx="1153411" cy="1199029"/>
            <a:chOff x="227154" y="0"/>
            <a:chExt cx="2857500" cy="2857500"/>
          </a:xfrm>
        </p:grpSpPr>
        <p:pic>
          <p:nvPicPr>
            <p:cNvPr id="51" name="Picture 2" descr="http://cliparts101.com/files/982/0097FE044A86410ED5DD54ECB06327D2/mouseblack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54" y="0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Chord 51"/>
            <p:cNvSpPr/>
            <p:nvPr/>
          </p:nvSpPr>
          <p:spPr>
            <a:xfrm rot="9595913">
              <a:off x="2412473" y="676253"/>
              <a:ext cx="483251" cy="463578"/>
            </a:xfrm>
            <a:prstGeom prst="chord">
              <a:avLst/>
            </a:prstGeom>
            <a:solidFill>
              <a:srgbClr val="83005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V="1">
            <a:off x="4210490" y="4887200"/>
            <a:ext cx="493864" cy="675666"/>
          </a:xfrm>
          <a:prstGeom prst="straightConnector1">
            <a:avLst/>
          </a:prstGeom>
          <a:noFill/>
          <a:ln w="25400" cap="flat" cmpd="sng" algn="ctr">
            <a:solidFill>
              <a:srgbClr val="830051"/>
            </a:solidFill>
            <a:prstDash val="solid"/>
            <a:tailEnd type="triangle"/>
          </a:ln>
          <a:effectLst/>
        </p:spPr>
      </p:cxnSp>
      <p:sp>
        <p:nvSpPr>
          <p:cNvPr id="54" name="Down Arrow 53"/>
          <p:cNvSpPr/>
          <p:nvPr/>
        </p:nvSpPr>
        <p:spPr>
          <a:xfrm>
            <a:off x="3817613" y="3994453"/>
            <a:ext cx="252986" cy="1339109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rgbClr val="8300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3280608" y="4384140"/>
            <a:ext cx="1344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GB" sz="1050" dirty="0" smtClean="0">
                <a:solidFill>
                  <a:srgbClr val="000000"/>
                </a:solidFill>
                <a:latin typeface="Arial"/>
              </a:rPr>
              <a:t>mplanted in mice</a:t>
            </a:r>
            <a:endParaRPr lang="en-GB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wn Arrow 55"/>
          <p:cNvSpPr/>
          <p:nvPr/>
        </p:nvSpPr>
        <p:spPr>
          <a:xfrm rot="2785026">
            <a:off x="2904307" y="3667724"/>
            <a:ext cx="252986" cy="1339109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rgbClr val="8300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 rot="18985026">
            <a:off x="2465917" y="4102236"/>
            <a:ext cx="1344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GB" sz="1050" dirty="0" smtClean="0">
                <a:solidFill>
                  <a:srgbClr val="000000"/>
                </a:solidFill>
                <a:latin typeface="Arial"/>
              </a:rPr>
              <a:t>mplanted in mice</a:t>
            </a:r>
            <a:endParaRPr lang="en-GB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13123" y="6443004"/>
            <a:ext cx="189451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GB" sz="1467" dirty="0" smtClean="0">
                <a:solidFill>
                  <a:srgbClr val="7030A0"/>
                </a:solidFill>
                <a:latin typeface="Arial"/>
              </a:rPr>
              <a:t>Anti-</a:t>
            </a:r>
            <a:r>
              <a:rPr lang="en-GB" sz="1467" dirty="0" err="1" smtClean="0">
                <a:solidFill>
                  <a:srgbClr val="7030A0"/>
                </a:solidFill>
                <a:latin typeface="Arial"/>
              </a:rPr>
              <a:t>tumor</a:t>
            </a:r>
            <a:r>
              <a:rPr lang="en-GB" sz="1467" dirty="0" smtClean="0">
                <a:solidFill>
                  <a:srgbClr val="7030A0"/>
                </a:solidFill>
                <a:latin typeface="Arial"/>
              </a:rPr>
              <a:t> activity</a:t>
            </a:r>
            <a:endParaRPr lang="en-GB" sz="1467" dirty="0">
              <a:solidFill>
                <a:srgbClr val="7030A0"/>
              </a:solidFill>
              <a:latin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279700" y="5981837"/>
            <a:ext cx="0" cy="461167"/>
          </a:xfrm>
          <a:prstGeom prst="straightConnector1">
            <a:avLst/>
          </a:prstGeom>
          <a:noFill/>
          <a:ln w="25400" cap="flat" cmpd="sng" algn="ctr">
            <a:solidFill>
              <a:srgbClr val="830051"/>
            </a:solidFill>
            <a:prstDash val="solid"/>
            <a:tailEnd type="triangle"/>
          </a:ln>
          <a:effectLst/>
        </p:spPr>
      </p:cxnSp>
      <p:pic>
        <p:nvPicPr>
          <p:cNvPr id="60" name="Picture 4" descr="http://www.clipartkid.com/images/20/syringe-vector-clipart-best-CqQIyt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6044" y="4791417"/>
            <a:ext cx="293103" cy="29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366751" y="4579349"/>
            <a:ext cx="822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rgbClr val="000000"/>
                </a:solidFill>
                <a:latin typeface="Arial"/>
              </a:rPr>
              <a:t>Treatment </a:t>
            </a:r>
            <a:endParaRPr lang="en-GB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Down Arrow 61"/>
          <p:cNvSpPr/>
          <p:nvPr/>
        </p:nvSpPr>
        <p:spPr>
          <a:xfrm rot="5220615">
            <a:off x="2490171" y="2915663"/>
            <a:ext cx="252986" cy="1339109"/>
          </a:xfrm>
          <a:prstGeom prst="downArrow">
            <a:avLst/>
          </a:prstGeom>
          <a:solidFill>
            <a:srgbClr val="FFFFFF"/>
          </a:solidFill>
          <a:ln w="9525" cap="flat" cmpd="sng" algn="ctr">
            <a:solidFill>
              <a:srgbClr val="8300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 rot="21420615">
            <a:off x="2061720" y="3439626"/>
            <a:ext cx="1344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GB" sz="1050" dirty="0" smtClean="0">
                <a:solidFill>
                  <a:srgbClr val="000000"/>
                </a:solidFill>
                <a:latin typeface="Arial"/>
              </a:rPr>
              <a:t>mplanted in mice</a:t>
            </a:r>
            <a:endParaRPr lang="en-GB" sz="105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91416" y="3234394"/>
            <a:ext cx="1153411" cy="1199029"/>
            <a:chOff x="227154" y="0"/>
            <a:chExt cx="2857500" cy="2857500"/>
          </a:xfrm>
        </p:grpSpPr>
        <p:pic>
          <p:nvPicPr>
            <p:cNvPr id="65" name="Picture 2" descr="http://cliparts101.com/files/982/0097FE044A86410ED5DD54ECB06327D2/mouseblack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54" y="0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Chord 65"/>
            <p:cNvSpPr/>
            <p:nvPr/>
          </p:nvSpPr>
          <p:spPr>
            <a:xfrm rot="9595913">
              <a:off x="2412473" y="676253"/>
              <a:ext cx="483251" cy="463578"/>
            </a:xfrm>
            <a:prstGeom prst="chord">
              <a:avLst/>
            </a:prstGeom>
            <a:solidFill>
              <a:srgbClr val="83005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 flipV="1">
            <a:off x="1751095" y="2951804"/>
            <a:ext cx="180687" cy="472170"/>
          </a:xfrm>
          <a:prstGeom prst="straightConnector1">
            <a:avLst/>
          </a:prstGeom>
          <a:noFill/>
          <a:ln w="25400" cap="flat" cmpd="sng" algn="ctr">
            <a:solidFill>
              <a:srgbClr val="830051"/>
            </a:solidFill>
            <a:prstDash val="solid"/>
            <a:tailEnd type="triangle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309477" y="2391482"/>
            <a:ext cx="1797343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GB" sz="1467" dirty="0" smtClean="0">
                <a:solidFill>
                  <a:srgbClr val="7030A0"/>
                </a:solidFill>
                <a:latin typeface="Arial"/>
              </a:rPr>
              <a:t>Flow cytometry + cytokine analysis</a:t>
            </a:r>
            <a:endParaRPr lang="en-GB" sz="1467" dirty="0">
              <a:solidFill>
                <a:srgbClr val="7030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56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9885" y="419072"/>
            <a:ext cx="5101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S2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20" y="0"/>
            <a:ext cx="6925455" cy="120371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5129" y="6145967"/>
            <a:ext cx="58508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S2: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Gating strategy for identification of 9 major cell types,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granzyme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B+ NK cells and ‘reinvigorated’ CD8+ T cells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 of live CD45+ cells by exclusion of doublets, debris, dead cells and CD45- cells. This was carried out before any further gating for all samples.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 of macrophages as CD11b+, F4/80+, Ly6C-, Ly6G- cells.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gMDSCs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CD11b+, Ly6G+, Ly6Clow cells and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mMDSCs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CD11b+, Ly6G-, Ly6Chigh cells.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 of B cells as CD19+ cells.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 of NK cells as CD3-, NKp46+ cells. Identification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granzyme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B+ NK cells and fluorescence minus one (FMO) control for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granzyme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staining.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 of NKT cells as CD3+, NKp46+ cells.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 of CD8+ T cells as CD3+, CD8+, CD4- cells, of CD4+ T cells as CD3+, CD8-, CD4+, FoxP3- cells and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Tregs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CD3+, CD8-, CD4+, FoxP3+ cells.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 of ‘reinvigorated’ CD8+ T cells as CD3+, CD8+, CD4-,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Eomes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+, PD-1+,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granzyme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B+, Ki67+ cells.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Fluorescence minus one controls for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Eomes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PD-1,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granzyme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and Ki67 staining.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9885" y="419072"/>
            <a:ext cx="546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S3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5279" y="1813810"/>
            <a:ext cx="70603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S3: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array CGH, whole-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targeted sequencing across 11 cell lines showing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altered genes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cancer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Somatic mutations and copy number changes are marked for each gene with the percentage of samples altered along the side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heatmap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Sideway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bargraphs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the total number of genomic alterations across samples, which orders genes in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heatmap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most to least altered.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homolog genes are stated in brackets beside the mouse gene names where these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5" y="1313228"/>
            <a:ext cx="5953693" cy="109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2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9885" y="419072"/>
            <a:ext cx="546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S4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601" y="8790412"/>
            <a:ext cx="1369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S4: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mutational profiles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murine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syngeneic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 lines and TCGA patient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of all mutations in each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murine syngeneic cell line also found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TCGA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 Cancer Genome Atlas) patient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cohort of the corresponding cancer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(lung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squamous cell lung cancer).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frequencies of the top 10 recurrent mutations in each TCGA cancer type is plotted beside the mutation profile of their corresponding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murine syngeneic cell line.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-1" r="32996"/>
          <a:stretch/>
        </p:blipFill>
        <p:spPr>
          <a:xfrm>
            <a:off x="1023918" y="2865007"/>
            <a:ext cx="1918298" cy="5096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318" y="2754460"/>
            <a:ext cx="7226596" cy="25867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5349" y="2865008"/>
            <a:ext cx="417700" cy="8712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27340" y="2639044"/>
            <a:ext cx="833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% frequency</a:t>
            </a:r>
            <a:endParaRPr lang="en-GB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809601" y="2610035"/>
            <a:ext cx="331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0624" y="2610035"/>
            <a:ext cx="331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r="79396"/>
          <a:stretch/>
        </p:blipFill>
        <p:spPr>
          <a:xfrm>
            <a:off x="4192318" y="5412720"/>
            <a:ext cx="1488954" cy="25490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39030"/>
          <a:stretch/>
        </p:blipFill>
        <p:spPr>
          <a:xfrm>
            <a:off x="5602608" y="5386223"/>
            <a:ext cx="4406016" cy="25490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3809" r="-1"/>
          <a:stretch/>
        </p:blipFill>
        <p:spPr>
          <a:xfrm>
            <a:off x="2963731" y="2865007"/>
            <a:ext cx="749863" cy="509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4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955" y="-16408"/>
            <a:ext cx="509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S5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099518"/>
              </p:ext>
            </p:extLst>
          </p:nvPr>
        </p:nvGraphicFramePr>
        <p:xfrm>
          <a:off x="223955" y="1717723"/>
          <a:ext cx="13062859" cy="4362768"/>
        </p:xfrm>
        <a:graphic>
          <a:graphicData uri="http://schemas.openxmlformats.org/drawingml/2006/table">
            <a:tbl>
              <a:tblPr/>
              <a:tblGrid>
                <a:gridCol w="1801774"/>
                <a:gridCol w="647512"/>
                <a:gridCol w="647512"/>
                <a:gridCol w="647512"/>
                <a:gridCol w="647512"/>
                <a:gridCol w="1041650"/>
                <a:gridCol w="1041650"/>
                <a:gridCol w="1041650"/>
                <a:gridCol w="1041650"/>
                <a:gridCol w="788276"/>
                <a:gridCol w="788276"/>
                <a:gridCol w="585577"/>
                <a:gridCol w="585577"/>
                <a:gridCol w="585577"/>
                <a:gridCol w="585577"/>
                <a:gridCol w="585577"/>
              </a:tblGrid>
              <a:tr h="7632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Canonical Pathway</a:t>
                      </a:r>
                    </a:p>
                  </a:txBody>
                  <a:tcPr marL="6623" marR="6623" marT="662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4T1</a:t>
                      </a:r>
                    </a:p>
                  </a:txBody>
                  <a:tcPr marL="6623" marR="6623" marT="662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CT26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Renca</a:t>
                      </a:r>
                      <a:endParaRPr lang="en-GB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MC38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B16F10_NCI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B16F10_ATCC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B16F0_ATCC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B16F0_ECACC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TRAMPC1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TRAMPC2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PAN02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TC1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LL2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EL4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P815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8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EIF2 </a:t>
                      </a:r>
                      <a:r>
                        <a:rPr lang="en-GB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Signaling</a:t>
                      </a:r>
                      <a:endParaRPr lang="en-GB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2.45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3.46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B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2.65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2.65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3.61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51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LXR</a:t>
                      </a:r>
                      <a:r>
                        <a:rPr lang="en-GB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RXR</a:t>
                      </a:r>
                      <a:r>
                        <a:rPr lang="en-GB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Activation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-1.63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DB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-1.73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-0.82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2246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iCOS-iCOSL</a:t>
                      </a:r>
                      <a:r>
                        <a:rPr lang="en-GB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Signaling</a:t>
                      </a:r>
                      <a:r>
                        <a:rPr lang="en-GB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T Helper Cells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-2.83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C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-3.64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031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Role of BRCA1 in DNA Damage Response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B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2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33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Cycle: G2/M DNA Damage Checkpoint Regulation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-1.51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-0.53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-1.89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9FA"/>
                    </a:solidFill>
                  </a:tcPr>
                </a:tc>
              </a:tr>
              <a:tr h="24951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PPAR</a:t>
                      </a:r>
                      <a:r>
                        <a:rPr lang="el-GR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α/</a:t>
                      </a:r>
                      <a:r>
                        <a:rPr lang="en-GB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RXR</a:t>
                      </a:r>
                      <a:r>
                        <a:rPr lang="el-GR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 </a:t>
                      </a:r>
                      <a:r>
                        <a:rPr lang="en-GB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Activation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-1.63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DB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-2.31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-1.63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DBF8"/>
                    </a:solidFill>
                  </a:tcPr>
                </a:tc>
              </a:tr>
              <a:tr h="24951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ILK Signaling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D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-2.45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9F4"/>
                    </a:solidFill>
                  </a:tcPr>
                </a:tc>
              </a:tr>
              <a:tr h="5043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Role of </a:t>
                      </a:r>
                      <a:r>
                        <a:rPr lang="en-GB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NFAT</a:t>
                      </a:r>
                      <a:r>
                        <a:rPr lang="en-GB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Regulation of the Immune Response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B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-2.98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BE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2246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CD28 </a:t>
                      </a:r>
                      <a:r>
                        <a:rPr lang="en-GB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Signaling</a:t>
                      </a:r>
                      <a:r>
                        <a:rPr lang="en-GB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T Helper Cells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-2.24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-3.46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B3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418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 Epsilon RI </a:t>
                      </a:r>
                      <a:r>
                        <a:rPr lang="en-GB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Signaling</a:t>
                      </a:r>
                      <a:endParaRPr lang="en-GB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-3.16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894044"/>
            <a:ext cx="335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694" y="972938"/>
            <a:ext cx="335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 NODE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29036"/>
            <a:ext cx="335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9517" y="6219404"/>
            <a:ext cx="335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SPLEEN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27372"/>
              </p:ext>
            </p:extLst>
          </p:nvPr>
        </p:nvGraphicFramePr>
        <p:xfrm>
          <a:off x="223955" y="6991248"/>
          <a:ext cx="13062861" cy="5105836"/>
        </p:xfrm>
        <a:graphic>
          <a:graphicData uri="http://schemas.openxmlformats.org/drawingml/2006/table">
            <a:tbl>
              <a:tblPr/>
              <a:tblGrid>
                <a:gridCol w="1597731"/>
                <a:gridCol w="606329"/>
                <a:gridCol w="606329"/>
                <a:gridCol w="606329"/>
                <a:gridCol w="606329"/>
                <a:gridCol w="1074855"/>
                <a:gridCol w="1074855"/>
                <a:gridCol w="1074855"/>
                <a:gridCol w="1074855"/>
                <a:gridCol w="826812"/>
                <a:gridCol w="826812"/>
                <a:gridCol w="617354"/>
                <a:gridCol w="617354"/>
                <a:gridCol w="617354"/>
                <a:gridCol w="617354"/>
                <a:gridCol w="617354"/>
              </a:tblGrid>
              <a:tr h="86991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Canonical Pathway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4T1</a:t>
                      </a:r>
                    </a:p>
                  </a:txBody>
                  <a:tcPr marL="54000" marR="18000" marT="18000" marB="180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CT26</a:t>
                      </a:r>
                    </a:p>
                  </a:txBody>
                  <a:tcPr marL="54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Renca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MC38</a:t>
                      </a:r>
                    </a:p>
                  </a:txBody>
                  <a:tcPr marL="54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B16F10_NCI</a:t>
                      </a:r>
                    </a:p>
                  </a:txBody>
                  <a:tcPr marL="54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B16F10_ATCC</a:t>
                      </a:r>
                    </a:p>
                  </a:txBody>
                  <a:tcPr marL="54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B16F0_ATCC</a:t>
                      </a:r>
                    </a:p>
                  </a:txBody>
                  <a:tcPr marL="54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B16F0_ECACC</a:t>
                      </a:r>
                    </a:p>
                  </a:txBody>
                  <a:tcPr marL="54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TRAMPC1</a:t>
                      </a:r>
                    </a:p>
                  </a:txBody>
                  <a:tcPr marL="54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TRAMPC2</a:t>
                      </a:r>
                    </a:p>
                  </a:txBody>
                  <a:tcPr marL="54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PAN02</a:t>
                      </a:r>
                    </a:p>
                  </a:txBody>
                  <a:tcPr marL="54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TC1</a:t>
                      </a:r>
                    </a:p>
                  </a:txBody>
                  <a:tcPr marL="54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LL2</a:t>
                      </a:r>
                    </a:p>
                  </a:txBody>
                  <a:tcPr marL="54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EL4</a:t>
                      </a:r>
                    </a:p>
                  </a:txBody>
                  <a:tcPr marL="54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P815</a:t>
                      </a:r>
                    </a:p>
                  </a:txBody>
                  <a:tcPr marL="54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Cyclins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Cell Cycle Regulation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2.45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2.45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3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2.83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461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Cycle: G2/M DNA Damage Checkpoint Regulation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-2.65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-2.24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B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-2.12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-1.51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D1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-1.51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D1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-1.39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Mitotic Roles of Polo-Like Kinase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2.12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2.53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B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2.12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2.71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B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Estrogen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-mediated S-phase Entry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930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Role of BRCA1 in DNA Damage Response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4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 Kinase A </a:t>
                      </a:r>
                      <a:r>
                        <a:rPr lang="en-GB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Signaling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-0.82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6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-1.63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-1.63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-0.71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-mediated </a:t>
                      </a:r>
                      <a:r>
                        <a:rPr lang="en-GB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signaling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54000" marR="18000" marT="18000" marB="1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p38 MAPK </a:t>
                      </a:r>
                      <a:r>
                        <a:rPr lang="en-GB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Signaling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LXR/RXR Activation</a:t>
                      </a: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C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C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Actin Cytoskeleton </a:t>
                      </a:r>
                      <a:r>
                        <a:rPr lang="en-GB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Signaling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18000" marB="1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438177" y="7731888"/>
            <a:ext cx="28364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S5: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Differentially-expressed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gene-sets per syngeneic model (FC +/- 2.0, FDR ≤0.05) after IPA core analysis where the top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highest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lowest pathway Z scores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were selected, sorted for non-disease canonical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pathways  and 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ranked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absolute activation score (summed absolute Z 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score)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(IPA comparison tool) for  (</a:t>
            </a:r>
            <a:r>
              <a:rPr lang="en-GB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lymph node and 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spleen.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1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884" y="419072"/>
            <a:ext cx="657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Table S1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884" y="9606867"/>
            <a:ext cx="112444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Table S1: Cell line details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cell line, supplier, genetic strain and sex of the mouse from which the cell line was derived, tissue of origin of the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which the cell line was originally derived, culture media for the 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cells injected subcutaneously in 100µl PBS (unless otherwise stated) to form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day post implantation that samples were collected for transcriptomic analysis or immune cell profiling by flow cytometry (values in brackets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whether cells were in vivo passaged during original derivation. NMU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nitroso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-N-methylurethane, DMBA: 9,10-dimethyl-1,2-benzanthracene, MCA: 3-methylcholanthrene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84" y="1003847"/>
            <a:ext cx="10893887" cy="86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9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884" y="6330634"/>
            <a:ext cx="11677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S2: Copy Number Variation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log2 ratios were converted to copy number variation (CNV) values by determining the median log2 ratio for duplicate probes, mapping gene identities to the probes (mapping from Agilent_244A_014695_D_GeneList_20070207 using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R),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 a median log2 ratio per gene and converting to a gene copy number value using cut offs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adjusting absolute values for 10% heterogeneity and technical variance (-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4.322 for homozygous deletion, -1 for heterozygous deletion, 0 for diploid and 1 for homozygous amplification).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gains,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cut off value was set to 0.585 (3 copies absolute value) and adjusted per cell line where 90% quantile log2 ratio values were higher. Copy number calls greater than 3 were calculated from the log2 ratio. Genes with non diploid CNV calls and &lt;5 probes were compared to their concomitant segmentation calls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(minimal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log2ratio difference = 0.15, minimum marker count =4, Heuristic search p value cut off = 0.05 and significant segment p value cut off = 1e-5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Omicsoft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ArrayStudio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and confirmed if amplification log2ratios were matched to a gained segment, as were deletions with a loss segment. Where these did not match but there were 3 or 4 probes the result was flagged for checking against chromosomal probe plots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Omicsoft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ArrayStudio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while genes with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probes were reset to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diploid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884" y="419072"/>
            <a:ext cx="657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Table S2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71120"/>
              </p:ext>
            </p:extLst>
          </p:nvPr>
        </p:nvGraphicFramePr>
        <p:xfrm>
          <a:off x="759844" y="1703093"/>
          <a:ext cx="6450424" cy="4397121"/>
        </p:xfrm>
        <a:graphic>
          <a:graphicData uri="http://schemas.openxmlformats.org/drawingml/2006/table">
            <a:tbl>
              <a:tblPr/>
              <a:tblGrid>
                <a:gridCol w="897534"/>
                <a:gridCol w="994326"/>
                <a:gridCol w="1226830"/>
                <a:gridCol w="1110578"/>
                <a:gridCol w="1110578"/>
                <a:gridCol w="1110578"/>
              </a:tblGrid>
              <a:tr h="737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 line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Homozygous deletion  = 0 copies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Heterozygous deletion = 1 copy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Diploid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Gain=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copies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Amplification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4 copies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B16F10 NCI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0.6556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CT26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0.6337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Hepa1-6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0.585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ID8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0.6296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Renca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0.585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4T1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0.6034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B16F0 ATCC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0.7483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PAN02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0.6748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EL4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0.585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P815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0.7262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B16F0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ECACC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0.5901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TRAMPC1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0.6278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0.5987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TRAMPC2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0.6738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MC38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0.6439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B16F10 ATCC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-3.32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-0.86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0.6559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4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9885" y="419072"/>
            <a:ext cx="546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Table S3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885" y="5244257"/>
            <a:ext cx="1071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S3: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64 genes investigated by targeted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among commonly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genes in cancer patients (based on proprietary datasets and the COSMIC database)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4" y="1396568"/>
            <a:ext cx="10500829" cy="330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7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9886" y="419072"/>
            <a:ext cx="493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Table S4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407183"/>
              </p:ext>
            </p:extLst>
          </p:nvPr>
        </p:nvGraphicFramePr>
        <p:xfrm>
          <a:off x="699886" y="1715675"/>
          <a:ext cx="8308169" cy="595905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17161"/>
                <a:gridCol w="4091008"/>
              </a:tblGrid>
              <a:tr h="406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Antibody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Supplier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F4/80 Alexa Fluor 647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Serotec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CD45 BV786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 Biosciences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CD11b BUV395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 Biosciences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CD8 BUV737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 Biosciences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CD4 BUV395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 Biosciences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CD3 BV650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Biolegend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Ly6C BV711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Biolegend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Ly6G Alexa Fluor 700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Biolegend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Granzyme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Alexa Fluor 647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Biolegend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NKp46 BV605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Biolegend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CD19 BV421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Biolegend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PD-1 PE-Alexa Fluor 610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eBioscience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Ki67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eFluor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eBioscience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Eomes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PE-Cy7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eBioscience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3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FoxP3 PE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eBioscience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9229" y="8034729"/>
            <a:ext cx="840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Table S4: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Fluorescent antibodies used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Target, fluorophore and supplier of the fluorescent antibodies used for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immunoprofiling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1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1557</Words>
  <Application>Microsoft Office PowerPoint</Application>
  <PresentationFormat>Custom</PresentationFormat>
  <Paragraphs>531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Mosely, Suzanne</dc:creator>
  <cp:lastModifiedBy>admin</cp:lastModifiedBy>
  <cp:revision>72</cp:revision>
  <dcterms:created xsi:type="dcterms:W3CDTF">2016-02-05T16:35:58Z</dcterms:created>
  <dcterms:modified xsi:type="dcterms:W3CDTF">2017-03-10T11:13:46Z</dcterms:modified>
</cp:coreProperties>
</file>