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8" r:id="rId2"/>
    <p:sldId id="259" r:id="rId3"/>
    <p:sldId id="260" r:id="rId4"/>
    <p:sldId id="283" r:id="rId5"/>
    <p:sldId id="268" r:id="rId6"/>
    <p:sldId id="269" r:id="rId7"/>
    <p:sldId id="264" r:id="rId8"/>
    <p:sldId id="265" r:id="rId9"/>
    <p:sldId id="270" r:id="rId10"/>
    <p:sldId id="266" r:id="rId11"/>
    <p:sldId id="271" r:id="rId12"/>
    <p:sldId id="287" r:id="rId13"/>
    <p:sldId id="284" r:id="rId14"/>
    <p:sldId id="288" r:id="rId15"/>
    <p:sldId id="293" r:id="rId16"/>
    <p:sldId id="294" r:id="rId17"/>
    <p:sldId id="286" r:id="rId18"/>
    <p:sldId id="290" r:id="rId19"/>
    <p:sldId id="295" r:id="rId20"/>
    <p:sldId id="297" r:id="rId21"/>
    <p:sldId id="298" r:id="rId22"/>
    <p:sldId id="299" r:id="rId23"/>
    <p:sldId id="267" r:id="rId24"/>
    <p:sldId id="304" r:id="rId25"/>
    <p:sldId id="303" r:id="rId26"/>
    <p:sldId id="257" r:id="rId27"/>
  </p:sldIdLst>
  <p:sldSz cx="9144000" cy="6858000" type="screen4x3"/>
  <p:notesSz cx="6877050" cy="10001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2441"/>
    <a:srgbClr val="A71D3E"/>
    <a:srgbClr val="B62044"/>
    <a:srgbClr val="626262"/>
    <a:srgbClr val="990099"/>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37" autoAdjust="0"/>
    <p:restoredTop sz="74388" autoAdjust="0"/>
  </p:normalViewPr>
  <p:slideViewPr>
    <p:cSldViewPr>
      <p:cViewPr varScale="1">
        <p:scale>
          <a:sx n="67" d="100"/>
          <a:sy n="67" d="100"/>
        </p:scale>
        <p:origin x="-2214" y="-108"/>
      </p:cViewPr>
      <p:guideLst>
        <p:guide orient="horz" pos="2160"/>
        <p:guide pos="2880"/>
      </p:guideLst>
    </p:cSldViewPr>
  </p:slideViewPr>
  <p:notesTextViewPr>
    <p:cViewPr>
      <p:scale>
        <a:sx n="1" d="1"/>
        <a:sy n="1" d="1"/>
      </p:scale>
      <p:origin x="0" y="0"/>
    </p:cViewPr>
  </p:notesTextViewPr>
  <p:sorterViewPr>
    <p:cViewPr>
      <p:scale>
        <a:sx n="100" d="100"/>
        <a:sy n="100" d="100"/>
      </p:scale>
      <p:origin x="0" y="23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500063"/>
          </a:xfrm>
          <a:prstGeom prst="rect">
            <a:avLst/>
          </a:prstGeom>
        </p:spPr>
        <p:txBody>
          <a:bodyPr vert="horz" lIns="96442" tIns="48221" rIns="96442" bIns="48221" rtlCol="0"/>
          <a:lstStyle>
            <a:lvl1pPr algn="l">
              <a:defRPr sz="1300"/>
            </a:lvl1pPr>
          </a:lstStyle>
          <a:p>
            <a:endParaRPr lang="en-GB"/>
          </a:p>
        </p:txBody>
      </p:sp>
      <p:sp>
        <p:nvSpPr>
          <p:cNvPr id="3" name="Date Placeholder 2"/>
          <p:cNvSpPr>
            <a:spLocks noGrp="1"/>
          </p:cNvSpPr>
          <p:nvPr>
            <p:ph type="dt" sz="quarter" idx="1"/>
          </p:nvPr>
        </p:nvSpPr>
        <p:spPr>
          <a:xfrm>
            <a:off x="3895404" y="0"/>
            <a:ext cx="2980055" cy="500063"/>
          </a:xfrm>
          <a:prstGeom prst="rect">
            <a:avLst/>
          </a:prstGeom>
        </p:spPr>
        <p:txBody>
          <a:bodyPr vert="horz" lIns="96442" tIns="48221" rIns="96442" bIns="48221" rtlCol="0"/>
          <a:lstStyle>
            <a:lvl1pPr algn="r">
              <a:defRPr sz="1300"/>
            </a:lvl1pPr>
          </a:lstStyle>
          <a:p>
            <a:fld id="{77460A0C-BBE4-4B0E-9114-37AA0DB96E37}" type="datetimeFigureOut">
              <a:rPr lang="en-GB" smtClean="0"/>
              <a:t>14/12/2015</a:t>
            </a:fld>
            <a:endParaRPr lang="en-GB"/>
          </a:p>
        </p:txBody>
      </p:sp>
      <p:sp>
        <p:nvSpPr>
          <p:cNvPr id="4" name="Footer Placeholder 3"/>
          <p:cNvSpPr>
            <a:spLocks noGrp="1"/>
          </p:cNvSpPr>
          <p:nvPr>
            <p:ph type="ftr" sz="quarter" idx="2"/>
          </p:nvPr>
        </p:nvSpPr>
        <p:spPr>
          <a:xfrm>
            <a:off x="0" y="9499451"/>
            <a:ext cx="2980055" cy="500063"/>
          </a:xfrm>
          <a:prstGeom prst="rect">
            <a:avLst/>
          </a:prstGeom>
        </p:spPr>
        <p:txBody>
          <a:bodyPr vert="horz" lIns="96442" tIns="48221" rIns="96442" bIns="48221" rtlCol="0" anchor="b"/>
          <a:lstStyle>
            <a:lvl1pPr algn="l">
              <a:defRPr sz="1300"/>
            </a:lvl1pPr>
          </a:lstStyle>
          <a:p>
            <a:endParaRPr lang="en-GB"/>
          </a:p>
        </p:txBody>
      </p:sp>
      <p:sp>
        <p:nvSpPr>
          <p:cNvPr id="5" name="Slide Number Placeholder 4"/>
          <p:cNvSpPr>
            <a:spLocks noGrp="1"/>
          </p:cNvSpPr>
          <p:nvPr>
            <p:ph type="sldNum" sz="quarter" idx="3"/>
          </p:nvPr>
        </p:nvSpPr>
        <p:spPr>
          <a:xfrm>
            <a:off x="3895404" y="9499451"/>
            <a:ext cx="2980055" cy="500063"/>
          </a:xfrm>
          <a:prstGeom prst="rect">
            <a:avLst/>
          </a:prstGeom>
        </p:spPr>
        <p:txBody>
          <a:bodyPr vert="horz" lIns="96442" tIns="48221" rIns="96442" bIns="48221" rtlCol="0" anchor="b"/>
          <a:lstStyle>
            <a:lvl1pPr algn="r">
              <a:defRPr sz="1300"/>
            </a:lvl1pPr>
          </a:lstStyle>
          <a:p>
            <a:fld id="{88590C43-DDB0-4CCB-AF4A-23E55E03539A}" type="slidenum">
              <a:rPr lang="en-GB" smtClean="0"/>
              <a:t>‹#›</a:t>
            </a:fld>
            <a:endParaRPr lang="en-GB"/>
          </a:p>
        </p:txBody>
      </p:sp>
    </p:spTree>
    <p:extLst>
      <p:ext uri="{BB962C8B-B14F-4D97-AF65-F5344CB8AC3E}">
        <p14:creationId xmlns:p14="http://schemas.microsoft.com/office/powerpoint/2010/main" val="37488806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500063"/>
          </a:xfrm>
          <a:prstGeom prst="rect">
            <a:avLst/>
          </a:prstGeom>
        </p:spPr>
        <p:txBody>
          <a:bodyPr vert="horz" lIns="96442" tIns="48221" rIns="96442" bIns="48221" rtlCol="0"/>
          <a:lstStyle>
            <a:lvl1pPr algn="l">
              <a:defRPr sz="1300"/>
            </a:lvl1pPr>
          </a:lstStyle>
          <a:p>
            <a:endParaRPr lang="en-GB"/>
          </a:p>
        </p:txBody>
      </p:sp>
      <p:sp>
        <p:nvSpPr>
          <p:cNvPr id="3" name="Date Placeholder 2"/>
          <p:cNvSpPr>
            <a:spLocks noGrp="1"/>
          </p:cNvSpPr>
          <p:nvPr>
            <p:ph type="dt" idx="1"/>
          </p:nvPr>
        </p:nvSpPr>
        <p:spPr>
          <a:xfrm>
            <a:off x="3895404" y="0"/>
            <a:ext cx="2980055" cy="500063"/>
          </a:xfrm>
          <a:prstGeom prst="rect">
            <a:avLst/>
          </a:prstGeom>
        </p:spPr>
        <p:txBody>
          <a:bodyPr vert="horz" lIns="96442" tIns="48221" rIns="96442" bIns="48221" rtlCol="0"/>
          <a:lstStyle>
            <a:lvl1pPr algn="r">
              <a:defRPr sz="1300"/>
            </a:lvl1pPr>
          </a:lstStyle>
          <a:p>
            <a:fld id="{0903689C-0FEB-4A83-B0E9-9393AE9AEDF1}" type="datetimeFigureOut">
              <a:rPr lang="en-GB" smtClean="0"/>
              <a:t>14/12/2015</a:t>
            </a:fld>
            <a:endParaRPr lang="en-GB"/>
          </a:p>
        </p:txBody>
      </p:sp>
      <p:sp>
        <p:nvSpPr>
          <p:cNvPr id="4" name="Slide Image Placeholder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6442" tIns="48221" rIns="96442" bIns="48221" rtlCol="0" anchor="ctr"/>
          <a:lstStyle/>
          <a:p>
            <a:endParaRPr lang="en-GB"/>
          </a:p>
        </p:txBody>
      </p:sp>
      <p:sp>
        <p:nvSpPr>
          <p:cNvPr id="5" name="Notes Placeholder 4"/>
          <p:cNvSpPr>
            <a:spLocks noGrp="1"/>
          </p:cNvSpPr>
          <p:nvPr>
            <p:ph type="body" sz="quarter" idx="3"/>
          </p:nvPr>
        </p:nvSpPr>
        <p:spPr>
          <a:xfrm>
            <a:off x="687705" y="4750594"/>
            <a:ext cx="5501640" cy="4500563"/>
          </a:xfrm>
          <a:prstGeom prst="rect">
            <a:avLst/>
          </a:prstGeom>
        </p:spPr>
        <p:txBody>
          <a:bodyPr vert="horz" lIns="96442" tIns="48221" rIns="96442" bIns="4822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99451"/>
            <a:ext cx="2980055" cy="500063"/>
          </a:xfrm>
          <a:prstGeom prst="rect">
            <a:avLst/>
          </a:prstGeom>
        </p:spPr>
        <p:txBody>
          <a:bodyPr vert="horz" lIns="96442" tIns="48221" rIns="96442" bIns="48221" rtlCol="0" anchor="b"/>
          <a:lstStyle>
            <a:lvl1pPr algn="l">
              <a:defRPr sz="1300"/>
            </a:lvl1pPr>
          </a:lstStyle>
          <a:p>
            <a:endParaRPr lang="en-GB"/>
          </a:p>
        </p:txBody>
      </p:sp>
      <p:sp>
        <p:nvSpPr>
          <p:cNvPr id="7" name="Slide Number Placeholder 6"/>
          <p:cNvSpPr>
            <a:spLocks noGrp="1"/>
          </p:cNvSpPr>
          <p:nvPr>
            <p:ph type="sldNum" sz="quarter" idx="5"/>
          </p:nvPr>
        </p:nvSpPr>
        <p:spPr>
          <a:xfrm>
            <a:off x="3895404" y="9499451"/>
            <a:ext cx="2980055" cy="500063"/>
          </a:xfrm>
          <a:prstGeom prst="rect">
            <a:avLst/>
          </a:prstGeom>
        </p:spPr>
        <p:txBody>
          <a:bodyPr vert="horz" lIns="96442" tIns="48221" rIns="96442" bIns="48221" rtlCol="0" anchor="b"/>
          <a:lstStyle>
            <a:lvl1pPr algn="r">
              <a:defRPr sz="1300"/>
            </a:lvl1pPr>
          </a:lstStyle>
          <a:p>
            <a:fld id="{939352A4-3FA5-49E0-8C25-BB1F0C40B75A}" type="slidenum">
              <a:rPr lang="en-GB" smtClean="0"/>
              <a:t>‹#›</a:t>
            </a:fld>
            <a:endParaRPr lang="en-GB"/>
          </a:p>
        </p:txBody>
      </p:sp>
    </p:spTree>
    <p:extLst>
      <p:ext uri="{BB962C8B-B14F-4D97-AF65-F5344CB8AC3E}">
        <p14:creationId xmlns:p14="http://schemas.microsoft.com/office/powerpoint/2010/main" val="1466549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39352A4-3FA5-49E0-8C25-BB1F0C40B75A}" type="slidenum">
              <a:rPr lang="en-GB" smtClean="0"/>
              <a:t>2</a:t>
            </a:fld>
            <a:endParaRPr lang="en-GB"/>
          </a:p>
        </p:txBody>
      </p:sp>
    </p:spTree>
    <p:extLst>
      <p:ext uri="{BB962C8B-B14F-4D97-AF65-F5344CB8AC3E}">
        <p14:creationId xmlns:p14="http://schemas.microsoft.com/office/powerpoint/2010/main" val="2567153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Tell a story here about how fit with Government policy – HSSF</a:t>
            </a:r>
            <a:r>
              <a:rPr lang="en-GB" baseline="0" dirty="0" smtClean="0"/>
              <a:t> aims!</a:t>
            </a:r>
            <a:endParaRPr lang="en-GB" dirty="0"/>
          </a:p>
        </p:txBody>
      </p:sp>
      <p:sp>
        <p:nvSpPr>
          <p:cNvPr id="4" name="Slide Number Placeholder 3"/>
          <p:cNvSpPr>
            <a:spLocks noGrp="1"/>
          </p:cNvSpPr>
          <p:nvPr>
            <p:ph type="sldNum" sz="quarter" idx="10"/>
          </p:nvPr>
        </p:nvSpPr>
        <p:spPr/>
        <p:txBody>
          <a:bodyPr/>
          <a:lstStyle/>
          <a:p>
            <a:fld id="{939352A4-3FA5-49E0-8C25-BB1F0C40B75A}" type="slidenum">
              <a:rPr lang="en-GB" smtClean="0"/>
              <a:t>3</a:t>
            </a:fld>
            <a:endParaRPr lang="en-GB"/>
          </a:p>
        </p:txBody>
      </p:sp>
    </p:spTree>
    <p:extLst>
      <p:ext uri="{BB962C8B-B14F-4D97-AF65-F5344CB8AC3E}">
        <p14:creationId xmlns:p14="http://schemas.microsoft.com/office/powerpoint/2010/main" val="4012557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the way they combined</a:t>
            </a:r>
            <a:r>
              <a:rPr lang="en-GB" baseline="0" dirty="0" smtClean="0"/>
              <a:t> their lawyer and mediator skills that made the role unique and work in practice to </a:t>
            </a:r>
            <a:r>
              <a:rPr lang="en-GB" baseline="0" smtClean="0"/>
              <a:t>provide impariliaty </a:t>
            </a:r>
            <a:endParaRPr lang="en-GB" dirty="0"/>
          </a:p>
        </p:txBody>
      </p:sp>
      <p:sp>
        <p:nvSpPr>
          <p:cNvPr id="4" name="Slide Number Placeholder 3"/>
          <p:cNvSpPr>
            <a:spLocks noGrp="1"/>
          </p:cNvSpPr>
          <p:nvPr>
            <p:ph type="sldNum" sz="quarter" idx="10"/>
          </p:nvPr>
        </p:nvSpPr>
        <p:spPr/>
        <p:txBody>
          <a:bodyPr/>
          <a:lstStyle/>
          <a:p>
            <a:fld id="{939352A4-3FA5-49E0-8C25-BB1F0C40B75A}" type="slidenum">
              <a:rPr lang="en-GB" smtClean="0"/>
              <a:t>11</a:t>
            </a:fld>
            <a:endParaRPr lang="en-GB"/>
          </a:p>
        </p:txBody>
      </p:sp>
    </p:spTree>
    <p:extLst>
      <p:ext uri="{BB962C8B-B14F-4D97-AF65-F5344CB8AC3E}">
        <p14:creationId xmlns:p14="http://schemas.microsoft.com/office/powerpoint/2010/main" val="1200123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Giving information and deal with misconceptions key</a:t>
            </a:r>
          </a:p>
        </p:txBody>
      </p:sp>
      <p:sp>
        <p:nvSpPr>
          <p:cNvPr id="4" name="Slide Number Placeholder 3"/>
          <p:cNvSpPr>
            <a:spLocks noGrp="1"/>
          </p:cNvSpPr>
          <p:nvPr>
            <p:ph type="sldNum" sz="quarter" idx="10"/>
          </p:nvPr>
        </p:nvSpPr>
        <p:spPr/>
        <p:txBody>
          <a:bodyPr/>
          <a:lstStyle/>
          <a:p>
            <a:fld id="{939352A4-3FA5-49E0-8C25-BB1F0C40B75A}" type="slidenum">
              <a:rPr lang="en-GB" smtClean="0"/>
              <a:t>15</a:t>
            </a:fld>
            <a:endParaRPr lang="en-GB"/>
          </a:p>
        </p:txBody>
      </p:sp>
    </p:spTree>
    <p:extLst>
      <p:ext uri="{BB962C8B-B14F-4D97-AF65-F5344CB8AC3E}">
        <p14:creationId xmlns:p14="http://schemas.microsoft.com/office/powerpoint/2010/main" val="1433146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Read pages 27-28 and 29</a:t>
            </a:r>
            <a:endParaRPr lang="en-GB" dirty="0"/>
          </a:p>
        </p:txBody>
      </p:sp>
      <p:sp>
        <p:nvSpPr>
          <p:cNvPr id="4" name="Slide Number Placeholder 3"/>
          <p:cNvSpPr>
            <a:spLocks noGrp="1"/>
          </p:cNvSpPr>
          <p:nvPr>
            <p:ph type="sldNum" sz="quarter" idx="10"/>
          </p:nvPr>
        </p:nvSpPr>
        <p:spPr/>
        <p:txBody>
          <a:bodyPr/>
          <a:lstStyle/>
          <a:p>
            <a:fld id="{939352A4-3FA5-49E0-8C25-BB1F0C40B75A}" type="slidenum">
              <a:rPr lang="en-GB" smtClean="0"/>
              <a:t>19</a:t>
            </a:fld>
            <a:endParaRPr lang="en-GB"/>
          </a:p>
        </p:txBody>
      </p:sp>
    </p:spTree>
    <p:extLst>
      <p:ext uri="{BB962C8B-B14F-4D97-AF65-F5344CB8AC3E}">
        <p14:creationId xmlns:p14="http://schemas.microsoft.com/office/powerpoint/2010/main" val="2423739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interesting question is whether there is a preliminary stage </a:t>
            </a:r>
          </a:p>
          <a:p>
            <a:r>
              <a:rPr lang="en-GB" dirty="0" smtClean="0"/>
              <a:t>that could be – or should be done by a dedicated trained FM Guide?</a:t>
            </a:r>
          </a:p>
          <a:p>
            <a:r>
              <a:rPr lang="en-GB" dirty="0" smtClean="0"/>
              <a:t>If yes</a:t>
            </a:r>
            <a:r>
              <a:rPr lang="en-GB" baseline="0" dirty="0" smtClean="0"/>
              <a:t> – </a:t>
            </a:r>
          </a:p>
          <a:p>
            <a:r>
              <a:rPr lang="en-GB" baseline="0" dirty="0" smtClean="0"/>
              <a:t>then provided by whom? </a:t>
            </a:r>
          </a:p>
          <a:p>
            <a:r>
              <a:rPr lang="en-GB" baseline="0" dirty="0" smtClean="0"/>
              <a:t>What training needs? </a:t>
            </a:r>
          </a:p>
          <a:p>
            <a:r>
              <a:rPr lang="en-GB" baseline="0" dirty="0" smtClean="0"/>
              <a:t>Best Location(s) of service?</a:t>
            </a:r>
          </a:p>
          <a:p>
            <a:r>
              <a:rPr lang="en-GB" baseline="0" dirty="0" smtClean="0"/>
              <a:t>Service client agreement? </a:t>
            </a:r>
          </a:p>
          <a:p>
            <a:r>
              <a:rPr lang="en-GB" baseline="0" dirty="0" smtClean="0"/>
              <a:t>When decide to end agreement – close client case? </a:t>
            </a:r>
          </a:p>
          <a:p>
            <a:r>
              <a:rPr lang="en-GB" baseline="0" dirty="0" smtClean="0"/>
              <a:t>Who should pay? </a:t>
            </a:r>
          </a:p>
          <a:p>
            <a:r>
              <a:rPr lang="en-GB" baseline="0" dirty="0" smtClean="0"/>
              <a:t>What subsidies?</a:t>
            </a:r>
            <a:endParaRPr lang="en-GB" dirty="0" smtClean="0"/>
          </a:p>
        </p:txBody>
      </p:sp>
      <p:sp>
        <p:nvSpPr>
          <p:cNvPr id="4" name="Slide Number Placeholder 3"/>
          <p:cNvSpPr>
            <a:spLocks noGrp="1"/>
          </p:cNvSpPr>
          <p:nvPr>
            <p:ph type="sldNum" sz="quarter" idx="10"/>
          </p:nvPr>
        </p:nvSpPr>
        <p:spPr/>
        <p:txBody>
          <a:bodyPr/>
          <a:lstStyle/>
          <a:p>
            <a:fld id="{74E01755-C917-401D-B977-735A32B3C563}" type="slidenum">
              <a:rPr lang="en-GB" smtClean="0"/>
              <a:t>23</a:t>
            </a:fld>
            <a:endParaRPr lang="en-GB"/>
          </a:p>
        </p:txBody>
      </p:sp>
    </p:spTree>
    <p:extLst>
      <p:ext uri="{BB962C8B-B14F-4D97-AF65-F5344CB8AC3E}">
        <p14:creationId xmlns:p14="http://schemas.microsoft.com/office/powerpoint/2010/main" val="2201055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Parents can benefit from something more flexibly delivered that goes beyond the traditional professional practices of lawyers and mediators.  </a:t>
            </a:r>
          </a:p>
          <a:p>
            <a:r>
              <a:rPr lang="en-GB" sz="1300" dirty="0"/>
              <a:t>FM Guides show that extensive and intensive support can be provided that gives parents time to reflect and help them ‘unpick’ underlying problems that can often block resolution of their dispute. </a:t>
            </a:r>
          </a:p>
          <a:p>
            <a:r>
              <a:rPr lang="en-GB" sz="1300" dirty="0"/>
              <a:t>The research on Family Matters shows the value of new ways of working. It has identified a possible  early stage in separation or dispute journey that might benefit  from early interventions which can provide:   </a:t>
            </a:r>
          </a:p>
          <a:p>
            <a:pPr lvl="0"/>
            <a:r>
              <a:rPr lang="en-GB" sz="1300" dirty="0"/>
              <a:t>Support parents through provision of a professional ‘neutral voice’ to help them ‘move on’ in a non-adversarial way </a:t>
            </a:r>
          </a:p>
          <a:p>
            <a:pPr lvl="0"/>
            <a:r>
              <a:rPr lang="en-GB" sz="1300" dirty="0"/>
              <a:t>Help parents keep their relationship on an ‘even keel’ while they reflect on their next course of action </a:t>
            </a:r>
          </a:p>
          <a:p>
            <a:pPr lvl="0"/>
            <a:r>
              <a:rPr lang="en-GB" sz="1300" dirty="0"/>
              <a:t>Enable parents to become ‘mediation ready’ </a:t>
            </a:r>
          </a:p>
          <a:p>
            <a:endParaRPr lang="en-GB" dirty="0"/>
          </a:p>
        </p:txBody>
      </p:sp>
      <p:sp>
        <p:nvSpPr>
          <p:cNvPr id="4" name="Slide Number Placeholder 3"/>
          <p:cNvSpPr>
            <a:spLocks noGrp="1"/>
          </p:cNvSpPr>
          <p:nvPr>
            <p:ph type="sldNum" sz="quarter" idx="10"/>
          </p:nvPr>
        </p:nvSpPr>
        <p:spPr/>
        <p:txBody>
          <a:bodyPr/>
          <a:lstStyle/>
          <a:p>
            <a:fld id="{939352A4-3FA5-49E0-8C25-BB1F0C40B75A}" type="slidenum">
              <a:rPr lang="en-GB" smtClean="0"/>
              <a:t>24</a:t>
            </a:fld>
            <a:endParaRPr lang="en-GB"/>
          </a:p>
        </p:txBody>
      </p:sp>
    </p:spTree>
    <p:extLst>
      <p:ext uri="{BB962C8B-B14F-4D97-AF65-F5344CB8AC3E}">
        <p14:creationId xmlns:p14="http://schemas.microsoft.com/office/powerpoint/2010/main" val="863499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Parents can benefit from something more flexibly delivered that goes beyond the traditional professional practices of lawyers and mediators.  </a:t>
            </a:r>
          </a:p>
          <a:p>
            <a:r>
              <a:rPr lang="en-GB" sz="1300" dirty="0"/>
              <a:t>FM Guides show that extensive and intensive support can be provided that gives parents time to reflect and help them ‘unpick’ underlying problems that can often block resolution of their dispute. </a:t>
            </a:r>
          </a:p>
          <a:p>
            <a:r>
              <a:rPr lang="en-GB" sz="1300" dirty="0"/>
              <a:t>The research on Family Matters shows the value of new ways of working. It has identified a possible  early stage in separation or dispute journey that might benefit  from early interventions which can provide:   </a:t>
            </a:r>
          </a:p>
          <a:p>
            <a:pPr lvl="0"/>
            <a:r>
              <a:rPr lang="en-GB" sz="1300" dirty="0"/>
              <a:t>Support parents through provision of a professional ‘neutral voice’ to help them ‘move on’ in a non-adversarial way </a:t>
            </a:r>
          </a:p>
          <a:p>
            <a:pPr lvl="0"/>
            <a:r>
              <a:rPr lang="en-GB" sz="1300" dirty="0"/>
              <a:t>Help parents keep their relationship on an ‘even keel’ while they reflect on their next course of action </a:t>
            </a:r>
          </a:p>
          <a:p>
            <a:pPr lvl="0"/>
            <a:r>
              <a:rPr lang="en-GB" sz="1300" dirty="0"/>
              <a:t>Enable parents to become ‘mediation ready’ </a:t>
            </a:r>
          </a:p>
          <a:p>
            <a:endParaRPr lang="en-GB" dirty="0"/>
          </a:p>
        </p:txBody>
      </p:sp>
      <p:sp>
        <p:nvSpPr>
          <p:cNvPr id="4" name="Slide Number Placeholder 3"/>
          <p:cNvSpPr>
            <a:spLocks noGrp="1"/>
          </p:cNvSpPr>
          <p:nvPr>
            <p:ph type="sldNum" sz="quarter" idx="10"/>
          </p:nvPr>
        </p:nvSpPr>
        <p:spPr/>
        <p:txBody>
          <a:bodyPr/>
          <a:lstStyle/>
          <a:p>
            <a:fld id="{939352A4-3FA5-49E0-8C25-BB1F0C40B75A}" type="slidenum">
              <a:rPr lang="en-GB" smtClean="0"/>
              <a:t>25</a:t>
            </a:fld>
            <a:endParaRPr lang="en-GB"/>
          </a:p>
        </p:txBody>
      </p:sp>
    </p:spTree>
    <p:extLst>
      <p:ext uri="{BB962C8B-B14F-4D97-AF65-F5344CB8AC3E}">
        <p14:creationId xmlns:p14="http://schemas.microsoft.com/office/powerpoint/2010/main" val="863499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23224D5-2E06-479E-8D65-CABBB6749701}" type="datetimeFigureOut">
              <a:rPr lang="en-GB" smtClean="0"/>
              <a:t>14/12/2015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CF9F99-AB77-4F63-914E-C0A3C58562E0}" type="slidenum">
              <a:rPr lang="en-GB" smtClean="0"/>
              <a:t>‹#›</a:t>
            </a:fld>
            <a:endParaRPr lang="en-GB"/>
          </a:p>
        </p:txBody>
      </p:sp>
    </p:spTree>
    <p:extLst>
      <p:ext uri="{BB962C8B-B14F-4D97-AF65-F5344CB8AC3E}">
        <p14:creationId xmlns:p14="http://schemas.microsoft.com/office/powerpoint/2010/main" val="406276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3224D5-2E06-479E-8D65-CABBB6749701}" type="datetimeFigureOut">
              <a:rPr lang="en-GB" smtClean="0"/>
              <a:t>14/12/2015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CF9F99-AB77-4F63-914E-C0A3C58562E0}" type="slidenum">
              <a:rPr lang="en-GB" smtClean="0"/>
              <a:t>‹#›</a:t>
            </a:fld>
            <a:endParaRPr lang="en-GB"/>
          </a:p>
        </p:txBody>
      </p:sp>
    </p:spTree>
    <p:extLst>
      <p:ext uri="{BB962C8B-B14F-4D97-AF65-F5344CB8AC3E}">
        <p14:creationId xmlns:p14="http://schemas.microsoft.com/office/powerpoint/2010/main" val="1111256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3224D5-2E06-479E-8D65-CABBB6749701}" type="datetimeFigureOut">
              <a:rPr lang="en-GB" smtClean="0"/>
              <a:t>14/12/2015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CF9F99-AB77-4F63-914E-C0A3C58562E0}" type="slidenum">
              <a:rPr lang="en-GB" smtClean="0"/>
              <a:t>‹#›</a:t>
            </a:fld>
            <a:endParaRPr lang="en-GB"/>
          </a:p>
        </p:txBody>
      </p:sp>
    </p:spTree>
    <p:extLst>
      <p:ext uri="{BB962C8B-B14F-4D97-AF65-F5344CB8AC3E}">
        <p14:creationId xmlns:p14="http://schemas.microsoft.com/office/powerpoint/2010/main" val="2239618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3224D5-2E06-479E-8D65-CABBB6749701}" type="datetimeFigureOut">
              <a:rPr lang="en-GB" smtClean="0"/>
              <a:t>14/12/2015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CF9F99-AB77-4F63-914E-C0A3C58562E0}" type="slidenum">
              <a:rPr lang="en-GB" smtClean="0"/>
              <a:t>‹#›</a:t>
            </a:fld>
            <a:endParaRPr lang="en-GB"/>
          </a:p>
        </p:txBody>
      </p:sp>
    </p:spTree>
    <p:extLst>
      <p:ext uri="{BB962C8B-B14F-4D97-AF65-F5344CB8AC3E}">
        <p14:creationId xmlns:p14="http://schemas.microsoft.com/office/powerpoint/2010/main" val="1939224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3224D5-2E06-479E-8D65-CABBB6749701}" type="datetimeFigureOut">
              <a:rPr lang="en-GB" smtClean="0"/>
              <a:t>14/12/2015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CF9F99-AB77-4F63-914E-C0A3C58562E0}" type="slidenum">
              <a:rPr lang="en-GB" smtClean="0"/>
              <a:t>‹#›</a:t>
            </a:fld>
            <a:endParaRPr lang="en-GB"/>
          </a:p>
        </p:txBody>
      </p:sp>
    </p:spTree>
    <p:extLst>
      <p:ext uri="{BB962C8B-B14F-4D97-AF65-F5344CB8AC3E}">
        <p14:creationId xmlns:p14="http://schemas.microsoft.com/office/powerpoint/2010/main" val="382572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23224D5-2E06-479E-8D65-CABBB6749701}" type="datetimeFigureOut">
              <a:rPr lang="en-GB" smtClean="0"/>
              <a:t>14/12/2015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CF9F99-AB77-4F63-914E-C0A3C58562E0}" type="slidenum">
              <a:rPr lang="en-GB" smtClean="0"/>
              <a:t>‹#›</a:t>
            </a:fld>
            <a:endParaRPr lang="en-GB"/>
          </a:p>
        </p:txBody>
      </p:sp>
    </p:spTree>
    <p:extLst>
      <p:ext uri="{BB962C8B-B14F-4D97-AF65-F5344CB8AC3E}">
        <p14:creationId xmlns:p14="http://schemas.microsoft.com/office/powerpoint/2010/main" val="810734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23224D5-2E06-479E-8D65-CABBB6749701}" type="datetimeFigureOut">
              <a:rPr lang="en-GB" smtClean="0"/>
              <a:t>14/12/2015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CF9F99-AB77-4F63-914E-C0A3C58562E0}" type="slidenum">
              <a:rPr lang="en-GB" smtClean="0"/>
              <a:t>‹#›</a:t>
            </a:fld>
            <a:endParaRPr lang="en-GB"/>
          </a:p>
        </p:txBody>
      </p:sp>
    </p:spTree>
    <p:extLst>
      <p:ext uri="{BB962C8B-B14F-4D97-AF65-F5344CB8AC3E}">
        <p14:creationId xmlns:p14="http://schemas.microsoft.com/office/powerpoint/2010/main" val="206864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23224D5-2E06-479E-8D65-CABBB6749701}" type="datetimeFigureOut">
              <a:rPr lang="en-GB" smtClean="0"/>
              <a:t>14/12/2015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CF9F99-AB77-4F63-914E-C0A3C58562E0}" type="slidenum">
              <a:rPr lang="en-GB" smtClean="0"/>
              <a:t>‹#›</a:t>
            </a:fld>
            <a:endParaRPr lang="en-GB"/>
          </a:p>
        </p:txBody>
      </p:sp>
    </p:spTree>
    <p:extLst>
      <p:ext uri="{BB962C8B-B14F-4D97-AF65-F5344CB8AC3E}">
        <p14:creationId xmlns:p14="http://schemas.microsoft.com/office/powerpoint/2010/main" val="3744048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3224D5-2E06-479E-8D65-CABBB6749701}" type="datetimeFigureOut">
              <a:rPr lang="en-GB" smtClean="0"/>
              <a:t>14/12/2015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CF9F99-AB77-4F63-914E-C0A3C58562E0}" type="slidenum">
              <a:rPr lang="en-GB" smtClean="0"/>
              <a:t>‹#›</a:t>
            </a:fld>
            <a:endParaRPr lang="en-GB"/>
          </a:p>
        </p:txBody>
      </p:sp>
    </p:spTree>
    <p:extLst>
      <p:ext uri="{BB962C8B-B14F-4D97-AF65-F5344CB8AC3E}">
        <p14:creationId xmlns:p14="http://schemas.microsoft.com/office/powerpoint/2010/main" val="1344897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224D5-2E06-479E-8D65-CABBB6749701}" type="datetimeFigureOut">
              <a:rPr lang="en-GB" smtClean="0"/>
              <a:t>14/12/2015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CF9F99-AB77-4F63-914E-C0A3C58562E0}" type="slidenum">
              <a:rPr lang="en-GB" smtClean="0"/>
              <a:t>‹#›</a:t>
            </a:fld>
            <a:endParaRPr lang="en-GB"/>
          </a:p>
        </p:txBody>
      </p:sp>
    </p:spTree>
    <p:extLst>
      <p:ext uri="{BB962C8B-B14F-4D97-AF65-F5344CB8AC3E}">
        <p14:creationId xmlns:p14="http://schemas.microsoft.com/office/powerpoint/2010/main" val="1452977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224D5-2E06-479E-8D65-CABBB6749701}" type="datetimeFigureOut">
              <a:rPr lang="en-GB" smtClean="0"/>
              <a:t>14/12/2015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CF9F99-AB77-4F63-914E-C0A3C58562E0}" type="slidenum">
              <a:rPr lang="en-GB" smtClean="0"/>
              <a:t>‹#›</a:t>
            </a:fld>
            <a:endParaRPr lang="en-GB"/>
          </a:p>
        </p:txBody>
      </p:sp>
    </p:spTree>
    <p:extLst>
      <p:ext uri="{BB962C8B-B14F-4D97-AF65-F5344CB8AC3E}">
        <p14:creationId xmlns:p14="http://schemas.microsoft.com/office/powerpoint/2010/main" val="2874985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3224D5-2E06-479E-8D65-CABBB6749701}" type="datetimeFigureOut">
              <a:rPr lang="en-GB" smtClean="0"/>
              <a:t>14/12/2015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F9F99-AB77-4F63-914E-C0A3C58562E0}" type="slidenum">
              <a:rPr lang="en-GB" smtClean="0"/>
              <a:t>‹#›</a:t>
            </a:fld>
            <a:endParaRPr lang="en-GB"/>
          </a:p>
        </p:txBody>
      </p:sp>
    </p:spTree>
    <p:extLst>
      <p:ext uri="{BB962C8B-B14F-4D97-AF65-F5344CB8AC3E}">
        <p14:creationId xmlns:p14="http://schemas.microsoft.com/office/powerpoint/2010/main" val="290837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current documents\Research\Family Matters - Resolution\Family _logo_top_larg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2445896"/>
            <a:ext cx="3600401" cy="2664296"/>
          </a:xfrm>
          <a:prstGeom prst="rect">
            <a:avLst/>
          </a:prstGeom>
          <a:noFill/>
          <a:ln>
            <a:noFill/>
          </a:ln>
        </p:spPr>
      </p:pic>
      <p:sp>
        <p:nvSpPr>
          <p:cNvPr id="6" name="Content Placeholder 5"/>
          <p:cNvSpPr>
            <a:spLocks noGrp="1"/>
          </p:cNvSpPr>
          <p:nvPr>
            <p:ph idx="1"/>
          </p:nvPr>
        </p:nvSpPr>
        <p:spPr>
          <a:xfrm>
            <a:off x="755576" y="620688"/>
            <a:ext cx="7992888" cy="1440160"/>
          </a:xfrm>
        </p:spPr>
        <p:txBody>
          <a:bodyPr>
            <a:noAutofit/>
          </a:bodyPr>
          <a:lstStyle/>
          <a:p>
            <a:pPr marL="0" indent="0" algn="ctr">
              <a:buNone/>
            </a:pPr>
            <a:r>
              <a:rPr lang="en-GB" b="1" dirty="0" smtClean="0">
                <a:solidFill>
                  <a:srgbClr val="9C2441"/>
                </a:solidFill>
                <a:latin typeface="Lucida Sans" panose="020B0602030504020204" pitchFamily="34" charset="0"/>
                <a:ea typeface="Batang" panose="02030600000101010101" pitchFamily="18" charset="-127"/>
              </a:rPr>
              <a:t>Guiding parents through separation</a:t>
            </a:r>
          </a:p>
          <a:p>
            <a:pPr marL="0" indent="0" algn="ctr">
              <a:buNone/>
            </a:pPr>
            <a:endParaRPr lang="en-GB" sz="1800" b="1" dirty="0" smtClean="0">
              <a:solidFill>
                <a:schemeClr val="bg1">
                  <a:lumMod val="50000"/>
                </a:schemeClr>
              </a:solidFill>
            </a:endParaRPr>
          </a:p>
          <a:p>
            <a:pPr marL="0" indent="0" algn="ctr">
              <a:buNone/>
            </a:pPr>
            <a:r>
              <a:rPr lang="en-GB" sz="1800" b="1" dirty="0" smtClean="0">
                <a:solidFill>
                  <a:schemeClr val="bg1">
                    <a:lumMod val="50000"/>
                  </a:schemeClr>
                </a:solidFill>
              </a:rPr>
              <a:t>Christine </a:t>
            </a:r>
            <a:r>
              <a:rPr lang="en-GB" sz="1800" b="1" dirty="0">
                <a:solidFill>
                  <a:schemeClr val="bg1">
                    <a:lumMod val="50000"/>
                  </a:schemeClr>
                </a:solidFill>
              </a:rPr>
              <a:t>Skinner </a:t>
            </a:r>
            <a:r>
              <a:rPr lang="en-GB" sz="1800" b="1" dirty="0" smtClean="0">
                <a:solidFill>
                  <a:schemeClr val="bg1">
                    <a:lumMod val="50000"/>
                  </a:schemeClr>
                </a:solidFill>
              </a:rPr>
              <a:t>– University of York </a:t>
            </a:r>
            <a:br>
              <a:rPr lang="en-GB" sz="1800" b="1" dirty="0" smtClean="0">
                <a:solidFill>
                  <a:schemeClr val="bg1">
                    <a:lumMod val="50000"/>
                  </a:schemeClr>
                </a:solidFill>
              </a:rPr>
            </a:br>
            <a:r>
              <a:rPr lang="en-GB" sz="1800" b="1" dirty="0" smtClean="0">
                <a:solidFill>
                  <a:schemeClr val="bg1">
                    <a:lumMod val="50000"/>
                  </a:schemeClr>
                </a:solidFill>
              </a:rPr>
              <a:t>Ida </a:t>
            </a:r>
            <a:r>
              <a:rPr lang="en-GB" sz="1800" b="1" dirty="0">
                <a:solidFill>
                  <a:schemeClr val="bg1">
                    <a:lumMod val="50000"/>
                  </a:schemeClr>
                </a:solidFill>
              </a:rPr>
              <a:t>Forster – </a:t>
            </a:r>
            <a:r>
              <a:rPr lang="en-GB" sz="1800" b="1" dirty="0" smtClean="0">
                <a:solidFill>
                  <a:schemeClr val="bg1">
                    <a:lumMod val="50000"/>
                  </a:schemeClr>
                </a:solidFill>
              </a:rPr>
              <a:t>Resolution  </a:t>
            </a:r>
            <a:endParaRPr lang="en-GB" sz="1800" b="1" dirty="0" smtClean="0">
              <a:solidFill>
                <a:srgbClr val="B62044"/>
              </a:solidFill>
            </a:endParaRPr>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1331640" y="5559338"/>
            <a:ext cx="2304256" cy="643710"/>
          </a:xfrm>
          <a:prstGeom prst="rect">
            <a:avLst/>
          </a:prstGeom>
          <a:noFill/>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2120" y="5668704"/>
            <a:ext cx="2520280" cy="534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33603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628800"/>
            <a:ext cx="8748464" cy="4896544"/>
          </a:xfrm>
        </p:spPr>
        <p:txBody>
          <a:bodyPr>
            <a:normAutofit/>
          </a:bodyPr>
          <a:lstStyle/>
          <a:p>
            <a:pPr marL="457200" indent="-457200"/>
            <a:r>
              <a:rPr lang="en-GB" sz="2800" dirty="0" smtClean="0"/>
              <a:t>Freedom</a:t>
            </a:r>
          </a:p>
          <a:p>
            <a:pPr marL="857250" lvl="1" indent="-457200"/>
            <a:r>
              <a:rPr lang="en-GB" dirty="0" smtClean="0"/>
              <a:t>from </a:t>
            </a:r>
            <a:r>
              <a:rPr lang="en-GB" dirty="0"/>
              <a:t>paperwork </a:t>
            </a:r>
            <a:r>
              <a:rPr lang="en-GB" dirty="0" smtClean="0"/>
              <a:t>and detailed accounting of how  spend time with clients</a:t>
            </a:r>
          </a:p>
          <a:p>
            <a:pPr marL="857250" lvl="1" indent="-457200"/>
            <a:r>
              <a:rPr lang="en-GB" dirty="0"/>
              <a:t>f</a:t>
            </a:r>
            <a:r>
              <a:rPr lang="en-GB" dirty="0" smtClean="0"/>
              <a:t>rom regulations around giving legal advice</a:t>
            </a:r>
          </a:p>
          <a:p>
            <a:pPr marL="457200" indent="-457200"/>
            <a:endParaRPr lang="en-GB" sz="1600" dirty="0" smtClean="0"/>
          </a:p>
          <a:p>
            <a:pPr marL="457200" indent="-457200"/>
            <a:r>
              <a:rPr lang="en-GB" sz="2800" dirty="0" smtClean="0"/>
              <a:t>Applying mix </a:t>
            </a:r>
            <a:r>
              <a:rPr lang="en-GB" sz="2800" dirty="0"/>
              <a:t>of </a:t>
            </a:r>
            <a:r>
              <a:rPr lang="en-GB" sz="2800" dirty="0" smtClean="0"/>
              <a:t>legal and mediation skills  </a:t>
            </a:r>
          </a:p>
          <a:p>
            <a:pPr marL="857250" lvl="1" indent="-457200"/>
            <a:r>
              <a:rPr lang="en-GB" dirty="0" smtClean="0"/>
              <a:t>These combined skills felt to be very valuable</a:t>
            </a:r>
          </a:p>
          <a:p>
            <a:pPr marL="857250" lvl="1" indent="-457200"/>
            <a:r>
              <a:rPr lang="en-GB" dirty="0" smtClean="0"/>
              <a:t>Lawyer expertise and know-how of local court processes felt to be vital</a:t>
            </a:r>
            <a:endParaRPr lang="en-GB" dirty="0"/>
          </a:p>
          <a:p>
            <a:pPr marL="457200" indent="-457200"/>
            <a:endParaRPr lang="en-GB" sz="1200" dirty="0"/>
          </a:p>
          <a:p>
            <a:pPr marL="0" indent="0">
              <a:buNone/>
            </a:pPr>
            <a:endParaRPr lang="en-GB" sz="2400" dirty="0" smtClean="0"/>
          </a:p>
          <a:p>
            <a:pPr marL="0" indent="0">
              <a:buNone/>
            </a:pPr>
            <a:endParaRPr lang="en-GB" sz="2400" b="1" dirty="0"/>
          </a:p>
          <a:p>
            <a:endParaRPr lang="en-GB" dirty="0"/>
          </a:p>
        </p:txBody>
      </p:sp>
      <p:sp>
        <p:nvSpPr>
          <p:cNvPr id="5" name="Text Box 6"/>
          <p:cNvSpPr txBox="1">
            <a:spLocks noGrp="1" noChangeArrowheads="1"/>
          </p:cNvSpPr>
          <p:nvPr>
            <p:ph type="title"/>
          </p:nvPr>
        </p:nvSpPr>
        <p:spPr bwMode="auto">
          <a:xfrm>
            <a:off x="683568" y="692696"/>
            <a:ext cx="82296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algn="l" eaLnBrk="1" hangingPunct="1"/>
            <a:r>
              <a:rPr lang="en-GB" b="1" dirty="0" smtClean="0">
                <a:solidFill>
                  <a:srgbClr val="9C2441"/>
                </a:solidFill>
                <a:cs typeface="Times New Roman" charset="0"/>
              </a:rPr>
              <a:t>Findings </a:t>
            </a:r>
            <a:r>
              <a:rPr lang="en-GB" dirty="0" smtClean="0">
                <a:solidFill>
                  <a:srgbClr val="9C2441"/>
                </a:solidFill>
                <a:cs typeface="Times New Roman" charset="0"/>
              </a:rPr>
              <a:t>- </a:t>
            </a:r>
            <a:r>
              <a:rPr lang="en-GB" dirty="0" smtClean="0">
                <a:solidFill>
                  <a:srgbClr val="9C2441"/>
                </a:solidFill>
              </a:rPr>
              <a:t>Guides enjoyed</a:t>
            </a:r>
            <a:r>
              <a:rPr lang="en-GB" dirty="0"/>
              <a:t/>
            </a:r>
            <a:br>
              <a:rPr lang="en-GB" dirty="0"/>
            </a:br>
            <a:endParaRPr lang="en-GB" b="1" dirty="0" smtClean="0">
              <a:solidFill>
                <a:srgbClr val="9C2441"/>
              </a:solidFill>
              <a:cs typeface="Times New Roman"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6373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700808"/>
            <a:ext cx="8352928" cy="4248472"/>
          </a:xfrm>
        </p:spPr>
        <p:txBody>
          <a:bodyPr>
            <a:normAutofit/>
          </a:bodyPr>
          <a:lstStyle/>
          <a:p>
            <a:pPr marL="457200" indent="-457200"/>
            <a:endParaRPr lang="en-GB" sz="1200" dirty="0"/>
          </a:p>
          <a:p>
            <a:pPr marL="457200" indent="-457200"/>
            <a:r>
              <a:rPr lang="en-GB" sz="2800" b="1" dirty="0" smtClean="0">
                <a:solidFill>
                  <a:srgbClr val="A71D3E"/>
                </a:solidFill>
              </a:rPr>
              <a:t>Holistic </a:t>
            </a:r>
            <a:r>
              <a:rPr lang="en-GB" sz="2800" dirty="0" smtClean="0"/>
              <a:t>- consider practical and emotional needs</a:t>
            </a:r>
          </a:p>
          <a:p>
            <a:pPr marL="457200" indent="-457200"/>
            <a:r>
              <a:rPr lang="en-GB" sz="2800" b="1" dirty="0" smtClean="0">
                <a:solidFill>
                  <a:srgbClr val="A71D3E"/>
                </a:solidFill>
              </a:rPr>
              <a:t>Listening </a:t>
            </a:r>
            <a:r>
              <a:rPr lang="en-GB" sz="2800" dirty="0" smtClean="0"/>
              <a:t>- </a:t>
            </a:r>
            <a:r>
              <a:rPr lang="en-GB" sz="2800" i="1" dirty="0" smtClean="0"/>
              <a:t>‘listen properly’, </a:t>
            </a:r>
            <a:r>
              <a:rPr lang="en-GB" sz="2800" dirty="0" smtClean="0"/>
              <a:t>help</a:t>
            </a:r>
            <a:r>
              <a:rPr lang="en-GB" sz="2800" i="1" dirty="0" smtClean="0"/>
              <a:t> </a:t>
            </a:r>
            <a:r>
              <a:rPr lang="en-GB" sz="2800" dirty="0" smtClean="0"/>
              <a:t>parents </a:t>
            </a:r>
            <a:r>
              <a:rPr lang="en-GB" sz="2800" i="1" dirty="0" smtClean="0"/>
              <a:t>‘unpick’ </a:t>
            </a:r>
            <a:r>
              <a:rPr lang="en-GB" sz="2800" dirty="0" smtClean="0"/>
              <a:t>layer of problems</a:t>
            </a:r>
          </a:p>
          <a:p>
            <a:pPr marL="457200" indent="-457200"/>
            <a:r>
              <a:rPr lang="en-GB" sz="2800" b="1" dirty="0" smtClean="0">
                <a:solidFill>
                  <a:srgbClr val="A71D3E"/>
                </a:solidFill>
              </a:rPr>
              <a:t>Flexible</a:t>
            </a:r>
            <a:r>
              <a:rPr lang="en-GB" sz="2800" dirty="0" smtClean="0"/>
              <a:t> – parents </a:t>
            </a:r>
            <a:r>
              <a:rPr lang="en-GB" sz="2800" i="1" dirty="0" smtClean="0"/>
              <a:t>‘dip in and out’, ‘go at own pace’</a:t>
            </a:r>
          </a:p>
          <a:p>
            <a:pPr marL="457200" indent="-457200"/>
            <a:r>
              <a:rPr lang="en-GB" sz="2800" b="1" dirty="0">
                <a:solidFill>
                  <a:srgbClr val="A71D3E"/>
                </a:solidFill>
              </a:rPr>
              <a:t>Tailored</a:t>
            </a:r>
            <a:r>
              <a:rPr lang="en-GB" sz="2800" dirty="0"/>
              <a:t> -</a:t>
            </a:r>
            <a:r>
              <a:rPr lang="en-GB" sz="2800" dirty="0" smtClean="0"/>
              <a:t> providing bespoke legal information</a:t>
            </a:r>
          </a:p>
          <a:p>
            <a:pPr marL="457200" indent="-457200"/>
            <a:r>
              <a:rPr lang="en-GB" sz="2800" b="1" dirty="0" smtClean="0">
                <a:solidFill>
                  <a:srgbClr val="A71D3E"/>
                </a:solidFill>
              </a:rPr>
              <a:t>Impartial</a:t>
            </a:r>
            <a:r>
              <a:rPr lang="en-GB" sz="2800" dirty="0" smtClean="0"/>
              <a:t> – not taking one side</a:t>
            </a:r>
          </a:p>
          <a:p>
            <a:pPr marL="457200" indent="-457200"/>
            <a:r>
              <a:rPr lang="en-GB" sz="2800" b="1" dirty="0" smtClean="0">
                <a:solidFill>
                  <a:srgbClr val="A71D3E"/>
                </a:solidFill>
              </a:rPr>
              <a:t>Fluid</a:t>
            </a:r>
            <a:r>
              <a:rPr lang="en-GB" sz="2800" dirty="0" smtClean="0"/>
              <a:t> - combining skills as lawyers and mediators in a flexible and fluid way</a:t>
            </a:r>
            <a:endParaRPr lang="en-GB" sz="1400" dirty="0" smtClean="0"/>
          </a:p>
          <a:p>
            <a:pPr marL="0" indent="0">
              <a:buNone/>
            </a:pPr>
            <a:endParaRPr lang="en-GB" sz="2400" dirty="0" smtClean="0"/>
          </a:p>
          <a:p>
            <a:pPr marL="0" indent="0">
              <a:buNone/>
            </a:pPr>
            <a:endParaRPr lang="en-GB" sz="2400" b="1" dirty="0"/>
          </a:p>
          <a:p>
            <a:endParaRPr lang="en-GB" dirty="0"/>
          </a:p>
        </p:txBody>
      </p:sp>
      <p:sp>
        <p:nvSpPr>
          <p:cNvPr id="5" name="Text Box 6"/>
          <p:cNvSpPr txBox="1">
            <a:spLocks noGrp="1" noChangeArrowheads="1"/>
          </p:cNvSpPr>
          <p:nvPr>
            <p:ph type="title"/>
          </p:nvPr>
        </p:nvSpPr>
        <p:spPr bwMode="auto">
          <a:xfrm>
            <a:off x="429418" y="825098"/>
            <a:ext cx="822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algn="l" eaLnBrk="1" hangingPunct="1"/>
            <a:r>
              <a:rPr lang="en-GB" b="1" dirty="0" smtClean="0">
                <a:solidFill>
                  <a:srgbClr val="9C2441"/>
                </a:solidFill>
                <a:cs typeface="Times New Roman" charset="0"/>
              </a:rPr>
              <a:t>Findings </a:t>
            </a:r>
            <a:r>
              <a:rPr lang="en-GB" dirty="0" smtClean="0">
                <a:solidFill>
                  <a:srgbClr val="9C2441"/>
                </a:solidFill>
                <a:cs typeface="Times New Roman" charset="0"/>
              </a:rPr>
              <a:t>–</a:t>
            </a:r>
            <a:r>
              <a:rPr lang="en-GB" b="1" dirty="0" smtClean="0">
                <a:solidFill>
                  <a:srgbClr val="9C2441"/>
                </a:solidFill>
                <a:cs typeface="Times New Roman" charset="0"/>
              </a:rPr>
              <a:t> </a:t>
            </a:r>
            <a:r>
              <a:rPr lang="en-GB" dirty="0" smtClean="0">
                <a:solidFill>
                  <a:srgbClr val="9C2441"/>
                </a:solidFill>
                <a:cs typeface="Times New Roman" charset="0"/>
              </a:rPr>
              <a:t>Guides felt role unique</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7171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844824"/>
            <a:ext cx="8352928" cy="3960440"/>
          </a:xfrm>
        </p:spPr>
        <p:txBody>
          <a:bodyPr>
            <a:normAutofit fontScale="92500" lnSpcReduction="10000"/>
          </a:bodyPr>
          <a:lstStyle/>
          <a:p>
            <a:r>
              <a:rPr lang="en-GB" sz="2800" dirty="0" smtClean="0"/>
              <a:t>Unique aspect but was achieved in practice by:</a:t>
            </a:r>
          </a:p>
          <a:p>
            <a:pPr lvl="1"/>
            <a:r>
              <a:rPr lang="en-GB" dirty="0" smtClean="0"/>
              <a:t>Providing parents with </a:t>
            </a:r>
            <a:r>
              <a:rPr lang="en-GB" i="1" dirty="0" smtClean="0"/>
              <a:t>‘neutral voice’ </a:t>
            </a:r>
            <a:r>
              <a:rPr lang="en-GB" dirty="0" smtClean="0"/>
              <a:t>on their situation</a:t>
            </a:r>
          </a:p>
          <a:p>
            <a:pPr lvl="1"/>
            <a:r>
              <a:rPr lang="en-GB" dirty="0" smtClean="0"/>
              <a:t>Helping parents </a:t>
            </a:r>
            <a:r>
              <a:rPr lang="en-GB" i="1" dirty="0" smtClean="0"/>
              <a:t>‘stop and think again’ </a:t>
            </a:r>
            <a:r>
              <a:rPr lang="en-GB" dirty="0" smtClean="0"/>
              <a:t>about their plans </a:t>
            </a:r>
          </a:p>
          <a:p>
            <a:pPr lvl="1"/>
            <a:r>
              <a:rPr lang="en-GB" dirty="0" smtClean="0"/>
              <a:t>Allowed parents time to reflect whilst being supported by the Guide</a:t>
            </a:r>
          </a:p>
          <a:p>
            <a:pPr marL="457200" lvl="1" indent="0">
              <a:buNone/>
            </a:pPr>
            <a:endParaRPr lang="en-GB" sz="2400" dirty="0" smtClean="0"/>
          </a:p>
          <a:p>
            <a:pPr marL="514350" indent="-457200"/>
            <a:r>
              <a:rPr lang="en-GB" sz="2800" dirty="0" smtClean="0"/>
              <a:t>All above involved Guides combining lawyer </a:t>
            </a:r>
            <a:r>
              <a:rPr lang="en-GB" sz="2800" dirty="0"/>
              <a:t>and mediator skills</a:t>
            </a:r>
          </a:p>
          <a:p>
            <a:pPr lvl="1"/>
            <a:endParaRPr lang="en-GB" sz="2000" dirty="0" smtClean="0"/>
          </a:p>
          <a:p>
            <a:pPr lvl="1"/>
            <a:endParaRPr lang="en-GB" sz="2000" dirty="0" smtClean="0"/>
          </a:p>
          <a:p>
            <a:pPr marL="0" indent="0">
              <a:buNone/>
            </a:pPr>
            <a:endParaRPr lang="en-GB" sz="2400" b="1" dirty="0"/>
          </a:p>
          <a:p>
            <a:endParaRPr lang="en-GB" dirty="0"/>
          </a:p>
        </p:txBody>
      </p:sp>
      <p:sp>
        <p:nvSpPr>
          <p:cNvPr id="5" name="Text Box 6"/>
          <p:cNvSpPr txBox="1">
            <a:spLocks noGrp="1" noChangeArrowheads="1"/>
          </p:cNvSpPr>
          <p:nvPr>
            <p:ph type="title"/>
          </p:nvPr>
        </p:nvSpPr>
        <p:spPr bwMode="auto">
          <a:xfrm>
            <a:off x="429418" y="825098"/>
            <a:ext cx="822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algn="l" eaLnBrk="1" hangingPunct="1"/>
            <a:r>
              <a:rPr lang="en-GB" b="1" dirty="0" smtClean="0">
                <a:solidFill>
                  <a:srgbClr val="9C2441"/>
                </a:solidFill>
                <a:cs typeface="Times New Roman" charset="0"/>
              </a:rPr>
              <a:t>Findings </a:t>
            </a:r>
            <a:r>
              <a:rPr lang="en-GB" dirty="0" smtClean="0">
                <a:solidFill>
                  <a:srgbClr val="9C2441"/>
                </a:solidFill>
                <a:cs typeface="Times New Roman" charset="0"/>
              </a:rPr>
              <a:t>–</a:t>
            </a:r>
            <a:r>
              <a:rPr lang="en-GB" b="1" dirty="0" smtClean="0">
                <a:solidFill>
                  <a:srgbClr val="9C2441"/>
                </a:solidFill>
                <a:cs typeface="Times New Roman" charset="0"/>
              </a:rPr>
              <a:t> </a:t>
            </a:r>
            <a:r>
              <a:rPr lang="en-GB" dirty="0" smtClean="0">
                <a:solidFill>
                  <a:srgbClr val="9C2441"/>
                </a:solidFill>
                <a:cs typeface="Times New Roman" charset="0"/>
              </a:rPr>
              <a:t>Impartiality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2579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916832"/>
            <a:ext cx="8352928" cy="3816424"/>
          </a:xfrm>
        </p:spPr>
        <p:txBody>
          <a:bodyPr>
            <a:normAutofit lnSpcReduction="10000"/>
          </a:bodyPr>
          <a:lstStyle/>
          <a:p>
            <a:pPr marL="400050" lvl="1" indent="0">
              <a:buNone/>
            </a:pPr>
            <a:r>
              <a:rPr lang="en-GB" i="1" dirty="0" smtClean="0"/>
              <a:t>‘…I </a:t>
            </a:r>
            <a:r>
              <a:rPr lang="en-GB" i="1" dirty="0"/>
              <a:t>think the combination, you know, solicitor-mediator, so they’ve [Family Matters Guides] got that advantage...and the, the objectivity of the information and the breadth of the information and the impartiality of the information and the option of working with both parents and the flexibility …you know, obviously as a lawyer… you’re very much with one party. I mean it rings bells with being a mediator, but it extends, it extends that role as a mediator</a:t>
            </a:r>
            <a:r>
              <a:rPr lang="en-GB" i="1" dirty="0" smtClean="0"/>
              <a:t>…’ </a:t>
            </a:r>
            <a:endParaRPr lang="en-GB" dirty="0"/>
          </a:p>
          <a:p>
            <a:pPr marL="857250" lvl="1" indent="-457200">
              <a:buFont typeface="Arial" panose="020B0604020202020204" pitchFamily="34" charset="0"/>
              <a:buChar char="•"/>
            </a:pPr>
            <a:endParaRPr lang="en-GB" dirty="0" smtClean="0"/>
          </a:p>
          <a:p>
            <a:pPr marL="0" indent="0">
              <a:buNone/>
            </a:pPr>
            <a:endParaRPr lang="en-GB" sz="1400" dirty="0" smtClean="0"/>
          </a:p>
          <a:p>
            <a:pPr marL="0" indent="0">
              <a:buNone/>
            </a:pPr>
            <a:endParaRPr lang="en-GB" sz="2400" dirty="0" smtClean="0"/>
          </a:p>
          <a:p>
            <a:pPr marL="0" indent="0">
              <a:buNone/>
            </a:pPr>
            <a:endParaRPr lang="en-GB" sz="2400" b="1" dirty="0"/>
          </a:p>
          <a:p>
            <a:endParaRPr lang="en-GB" dirty="0"/>
          </a:p>
        </p:txBody>
      </p:sp>
      <p:sp>
        <p:nvSpPr>
          <p:cNvPr id="5" name="Text Box 6"/>
          <p:cNvSpPr txBox="1">
            <a:spLocks noGrp="1" noChangeArrowheads="1"/>
          </p:cNvSpPr>
          <p:nvPr>
            <p:ph type="title"/>
          </p:nvPr>
        </p:nvSpPr>
        <p:spPr bwMode="auto">
          <a:xfrm>
            <a:off x="429418" y="578875"/>
            <a:ext cx="82296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marL="0" lvl="1" indent="0" algn="l" rtl="0">
              <a:spcBef>
                <a:spcPct val="0"/>
              </a:spcBef>
            </a:pPr>
            <a:r>
              <a:rPr lang="en-GB" b="1" dirty="0" smtClean="0">
                <a:solidFill>
                  <a:srgbClr val="9C2441"/>
                </a:solidFill>
                <a:cs typeface="Times New Roman" charset="0"/>
              </a:rPr>
              <a:t>Findings </a:t>
            </a:r>
            <a:r>
              <a:rPr lang="en-GB" dirty="0" smtClean="0">
                <a:solidFill>
                  <a:srgbClr val="9C2441"/>
                </a:solidFill>
                <a:cs typeface="Times New Roman" charset="0"/>
              </a:rPr>
              <a:t>- </a:t>
            </a:r>
            <a:r>
              <a:rPr lang="en-GB" dirty="0" smtClean="0">
                <a:solidFill>
                  <a:srgbClr val="9C2441"/>
                </a:solidFill>
              </a:rPr>
              <a:t>Combining </a:t>
            </a:r>
            <a:r>
              <a:rPr lang="en-GB" dirty="0">
                <a:solidFill>
                  <a:srgbClr val="9C2441"/>
                </a:solidFill>
              </a:rPr>
              <a:t>skills as lawyers and </a:t>
            </a:r>
            <a:r>
              <a:rPr lang="en-GB" dirty="0" smtClean="0">
                <a:solidFill>
                  <a:srgbClr val="9C2441"/>
                </a:solidFill>
              </a:rPr>
              <a:t>mediators</a:t>
            </a:r>
            <a:endParaRPr lang="en-GB" dirty="0" smtClean="0">
              <a:solidFill>
                <a:srgbClr val="9C2441"/>
              </a:solidFill>
              <a:cs typeface="Times New Roman"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22095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Grp="1" noChangeArrowheads="1"/>
          </p:cNvSpPr>
          <p:nvPr>
            <p:ph type="title"/>
          </p:nvPr>
        </p:nvSpPr>
        <p:spPr bwMode="auto">
          <a:xfrm>
            <a:off x="429418" y="825096"/>
            <a:ext cx="822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marL="0" lvl="1" indent="0" algn="l" rtl="0">
              <a:spcBef>
                <a:spcPct val="0"/>
              </a:spcBef>
            </a:pPr>
            <a:r>
              <a:rPr lang="en-GB" b="1" dirty="0" smtClean="0">
                <a:solidFill>
                  <a:srgbClr val="9C2441"/>
                </a:solidFill>
                <a:cs typeface="Times New Roman" charset="0"/>
              </a:rPr>
              <a:t>Findings </a:t>
            </a:r>
            <a:r>
              <a:rPr lang="en-GB" dirty="0" smtClean="0">
                <a:solidFill>
                  <a:srgbClr val="9C2441"/>
                </a:solidFill>
                <a:cs typeface="Times New Roman" charset="0"/>
              </a:rPr>
              <a:t>– ‘</a:t>
            </a:r>
            <a:r>
              <a:rPr lang="en-GB" i="1" dirty="0" smtClean="0">
                <a:solidFill>
                  <a:srgbClr val="9C2441"/>
                </a:solidFill>
                <a:cs typeface="Times New Roman" charset="0"/>
              </a:rPr>
              <a:t>Extending’</a:t>
            </a:r>
            <a:r>
              <a:rPr lang="en-GB" dirty="0" smtClean="0">
                <a:solidFill>
                  <a:srgbClr val="9C2441"/>
                </a:solidFill>
                <a:cs typeface="Times New Roman" charset="0"/>
              </a:rPr>
              <a:t> a mediator role</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a:spLocks noGrp="1"/>
          </p:cNvSpPr>
          <p:nvPr>
            <p:ph idx="1"/>
          </p:nvPr>
        </p:nvSpPr>
        <p:spPr>
          <a:xfrm>
            <a:off x="395536" y="1772816"/>
            <a:ext cx="8229600" cy="3528392"/>
          </a:xfrm>
        </p:spPr>
        <p:txBody>
          <a:bodyPr>
            <a:noAutofit/>
          </a:bodyPr>
          <a:lstStyle/>
          <a:p>
            <a:r>
              <a:rPr lang="en-GB" sz="2800" dirty="0" smtClean="0"/>
              <a:t>Working with both parents</a:t>
            </a:r>
          </a:p>
          <a:p>
            <a:pPr lvl="1"/>
            <a:r>
              <a:rPr lang="en-GB" sz="2400" dirty="0" smtClean="0"/>
              <a:t>get a ‘</a:t>
            </a:r>
            <a:r>
              <a:rPr lang="en-GB" sz="2400" i="1" dirty="0" smtClean="0"/>
              <a:t>balanced view’</a:t>
            </a:r>
            <a:r>
              <a:rPr lang="en-GB" sz="2400" dirty="0" smtClean="0"/>
              <a:t> on </a:t>
            </a:r>
            <a:r>
              <a:rPr lang="en-GB" sz="2400" i="1" dirty="0" smtClean="0"/>
              <a:t>‘where position is’ </a:t>
            </a:r>
          </a:p>
          <a:p>
            <a:pPr lvl="1"/>
            <a:r>
              <a:rPr lang="en-GB" sz="2400" dirty="0" smtClean="0"/>
              <a:t>Go further ‘</a:t>
            </a:r>
            <a:r>
              <a:rPr lang="en-GB" sz="2400" i="1" dirty="0" smtClean="0"/>
              <a:t>use directional talk’, </a:t>
            </a:r>
            <a:r>
              <a:rPr lang="en-GB" sz="2400" dirty="0" smtClean="0"/>
              <a:t>challenge perceptions more</a:t>
            </a:r>
          </a:p>
          <a:p>
            <a:pPr lvl="1"/>
            <a:r>
              <a:rPr lang="en-GB" sz="2400" dirty="0" smtClean="0"/>
              <a:t>Have asynchronous meetings, act as </a:t>
            </a:r>
            <a:r>
              <a:rPr lang="en-GB" sz="2400" i="1" dirty="0" smtClean="0"/>
              <a:t>‘go between’</a:t>
            </a:r>
          </a:p>
          <a:p>
            <a:pPr lvl="1"/>
            <a:r>
              <a:rPr lang="en-GB" sz="2400" dirty="0" smtClean="0"/>
              <a:t>Communicate flexibly – by telephone, email </a:t>
            </a:r>
          </a:p>
          <a:p>
            <a:pPr marL="0" indent="0">
              <a:buNone/>
            </a:pPr>
            <a:endParaRPr lang="en-GB" sz="1600" i="1" dirty="0" smtClean="0"/>
          </a:p>
          <a:p>
            <a:pPr marL="0" indent="0">
              <a:buNone/>
            </a:pPr>
            <a:r>
              <a:rPr lang="en-GB" sz="2400" i="1" dirty="0" smtClean="0"/>
              <a:t>‘…</a:t>
            </a:r>
            <a:r>
              <a:rPr lang="en-GB" sz="2400" i="1" dirty="0"/>
              <a:t>you don’t even have to see them together to find that it’s made a significant difference to their view on their position, they see their position in a different place</a:t>
            </a:r>
            <a:r>
              <a:rPr lang="en-GB" sz="2400" i="1" dirty="0" smtClean="0"/>
              <a:t>.’</a:t>
            </a:r>
          </a:p>
          <a:p>
            <a:pPr marL="0" indent="0">
              <a:buNone/>
            </a:pPr>
            <a:endParaRPr lang="en-GB" sz="2400" i="1" dirty="0" smtClean="0"/>
          </a:p>
        </p:txBody>
      </p:sp>
    </p:spTree>
    <p:extLst>
      <p:ext uri="{BB962C8B-B14F-4D97-AF65-F5344CB8AC3E}">
        <p14:creationId xmlns:p14="http://schemas.microsoft.com/office/powerpoint/2010/main" val="373514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Grp="1" noChangeArrowheads="1"/>
          </p:cNvSpPr>
          <p:nvPr>
            <p:ph type="title"/>
          </p:nvPr>
        </p:nvSpPr>
        <p:spPr bwMode="auto">
          <a:xfrm>
            <a:off x="429418" y="825096"/>
            <a:ext cx="822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marL="0" lvl="1" indent="0" algn="l" rtl="0">
              <a:spcBef>
                <a:spcPct val="0"/>
              </a:spcBef>
            </a:pPr>
            <a:r>
              <a:rPr lang="en-GB" b="1" dirty="0" smtClean="0">
                <a:solidFill>
                  <a:srgbClr val="9C2441"/>
                </a:solidFill>
                <a:cs typeface="Times New Roman" charset="0"/>
              </a:rPr>
              <a:t>Findings </a:t>
            </a:r>
            <a:r>
              <a:rPr lang="en-GB" dirty="0" smtClean="0">
                <a:solidFill>
                  <a:srgbClr val="9C2441"/>
                </a:solidFill>
                <a:cs typeface="Times New Roman" charset="0"/>
              </a:rPr>
              <a:t>– Mediation Ready</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a:spLocks noGrp="1"/>
          </p:cNvSpPr>
          <p:nvPr>
            <p:ph idx="1"/>
          </p:nvPr>
        </p:nvSpPr>
        <p:spPr>
          <a:xfrm>
            <a:off x="611560" y="1772817"/>
            <a:ext cx="8075240" cy="4752527"/>
          </a:xfrm>
        </p:spPr>
        <p:txBody>
          <a:bodyPr>
            <a:normAutofit/>
          </a:bodyPr>
          <a:lstStyle/>
          <a:p>
            <a:r>
              <a:rPr lang="en-GB" sz="2600" dirty="0" smtClean="0"/>
              <a:t>Getting parents ‘mediation ready’ most important</a:t>
            </a:r>
          </a:p>
          <a:p>
            <a:endParaRPr lang="en-GB" sz="1800" dirty="0" smtClean="0"/>
          </a:p>
          <a:p>
            <a:pPr marL="0" indent="0">
              <a:buNone/>
            </a:pPr>
            <a:r>
              <a:rPr lang="en-GB" sz="2400" i="1" dirty="0"/>
              <a:t>‘</a:t>
            </a:r>
            <a:r>
              <a:rPr lang="en-GB" sz="2800" i="1" dirty="0"/>
              <a:t>I don’t know, but it’s sort of softening people up or, you know, sensitising them to the possibility of mediation, because a lot of people still don’t understand it, they don’t know what it is, they don’t know how it works, and that’s really actually one of the big things that we can do, because we can sit down with them and tell them all about it on a non, sort of, adversarial sort of situation’.</a:t>
            </a:r>
            <a:endParaRPr lang="en-GB" sz="2800" dirty="0"/>
          </a:p>
          <a:p>
            <a:pPr marL="0" indent="0">
              <a:buNone/>
            </a:pPr>
            <a:endParaRPr lang="en-GB" sz="2600" dirty="0"/>
          </a:p>
          <a:p>
            <a:pPr marL="457200" indent="-457200"/>
            <a:endParaRPr lang="en-GB" dirty="0"/>
          </a:p>
          <a:p>
            <a:pPr marL="0" indent="0">
              <a:buNone/>
            </a:pPr>
            <a:endParaRPr lang="en-GB" sz="1400" dirty="0" smtClean="0"/>
          </a:p>
          <a:p>
            <a:pPr marL="0" indent="0">
              <a:buNone/>
            </a:pPr>
            <a:endParaRPr lang="en-GB" sz="2400" dirty="0" smtClean="0"/>
          </a:p>
          <a:p>
            <a:pPr marL="0" indent="0">
              <a:buNone/>
            </a:pPr>
            <a:endParaRPr lang="en-GB" sz="2400" b="1" dirty="0"/>
          </a:p>
          <a:p>
            <a:endParaRPr lang="en-GB" dirty="0"/>
          </a:p>
        </p:txBody>
      </p:sp>
    </p:spTree>
    <p:extLst>
      <p:ext uri="{BB962C8B-B14F-4D97-AF65-F5344CB8AC3E}">
        <p14:creationId xmlns:p14="http://schemas.microsoft.com/office/powerpoint/2010/main" val="28728436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Grp="1" noChangeArrowheads="1"/>
          </p:cNvSpPr>
          <p:nvPr>
            <p:ph type="title"/>
          </p:nvPr>
        </p:nvSpPr>
        <p:spPr bwMode="auto">
          <a:xfrm>
            <a:off x="429418" y="825096"/>
            <a:ext cx="822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marL="0" lvl="1" indent="0" algn="l" rtl="0">
              <a:spcBef>
                <a:spcPct val="0"/>
              </a:spcBef>
            </a:pPr>
            <a:r>
              <a:rPr lang="en-GB" b="1" dirty="0" smtClean="0">
                <a:solidFill>
                  <a:srgbClr val="9C2441"/>
                </a:solidFill>
                <a:cs typeface="Times New Roman" charset="0"/>
              </a:rPr>
              <a:t>Findings </a:t>
            </a:r>
            <a:r>
              <a:rPr lang="en-GB" dirty="0" smtClean="0">
                <a:solidFill>
                  <a:srgbClr val="9C2441"/>
                </a:solidFill>
                <a:cs typeface="Times New Roman" charset="0"/>
              </a:rPr>
              <a:t>– Mediation Ready</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a:spLocks noGrp="1"/>
          </p:cNvSpPr>
          <p:nvPr>
            <p:ph idx="1"/>
          </p:nvPr>
        </p:nvSpPr>
        <p:spPr>
          <a:xfrm>
            <a:off x="611560" y="1844824"/>
            <a:ext cx="7847459" cy="4104455"/>
          </a:xfrm>
        </p:spPr>
        <p:txBody>
          <a:bodyPr>
            <a:normAutofit/>
          </a:bodyPr>
          <a:lstStyle/>
          <a:p>
            <a:r>
              <a:rPr lang="en-GB" sz="2600" dirty="0"/>
              <a:t>Helped parents ‘engage better’ with formal mediation</a:t>
            </a:r>
          </a:p>
          <a:p>
            <a:pPr marL="0" indent="0">
              <a:buNone/>
            </a:pPr>
            <a:endParaRPr lang="en-GB" sz="1800" dirty="0"/>
          </a:p>
          <a:p>
            <a:pPr marL="0" indent="0">
              <a:buNone/>
            </a:pPr>
            <a:r>
              <a:rPr lang="en-GB" sz="2800" i="1" dirty="0"/>
              <a:t>‘[Family Matters </a:t>
            </a:r>
            <a:r>
              <a:rPr lang="en-GB" sz="2800" i="1" dirty="0" smtClean="0"/>
              <a:t>Guides helps </a:t>
            </a:r>
            <a:r>
              <a:rPr lang="en-GB" sz="2800" i="1" dirty="0"/>
              <a:t>parents] to know their kind of legal rights and the parameters of what they are working in, and to have the kind of reality check about what it is that they are trying to achieve is realistic, and if they can have that thought process before they go into mediation, I think it is more likely for mediation to be successful </a:t>
            </a:r>
            <a:r>
              <a:rPr lang="en-GB" sz="2800" i="1" dirty="0" smtClean="0"/>
              <a:t>…’</a:t>
            </a:r>
            <a:endParaRPr lang="en-GB" sz="2800" dirty="0"/>
          </a:p>
          <a:p>
            <a:pPr marL="0" indent="0">
              <a:buNone/>
            </a:pPr>
            <a:endParaRPr lang="en-GB" sz="1400" dirty="0" smtClean="0"/>
          </a:p>
          <a:p>
            <a:pPr marL="0" indent="0">
              <a:buNone/>
            </a:pPr>
            <a:endParaRPr lang="en-GB" sz="2400" dirty="0" smtClean="0"/>
          </a:p>
          <a:p>
            <a:pPr marL="0" indent="0">
              <a:buNone/>
            </a:pPr>
            <a:endParaRPr lang="en-GB" sz="2400" b="1" dirty="0"/>
          </a:p>
          <a:p>
            <a:endParaRPr lang="en-GB" dirty="0"/>
          </a:p>
        </p:txBody>
      </p:sp>
    </p:spTree>
    <p:extLst>
      <p:ext uri="{BB962C8B-B14F-4D97-AF65-F5344CB8AC3E}">
        <p14:creationId xmlns:p14="http://schemas.microsoft.com/office/powerpoint/2010/main" val="2422103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754" y="1697522"/>
            <a:ext cx="8352928" cy="4896544"/>
          </a:xfrm>
        </p:spPr>
        <p:txBody>
          <a:bodyPr>
            <a:normAutofit/>
          </a:bodyPr>
          <a:lstStyle/>
          <a:p>
            <a:pPr marL="457200" indent="-457200"/>
            <a:endParaRPr lang="en-GB" dirty="0"/>
          </a:p>
          <a:p>
            <a:pPr marL="0" indent="0">
              <a:buNone/>
            </a:pPr>
            <a:endParaRPr lang="en-GB" sz="1400" dirty="0" smtClean="0"/>
          </a:p>
          <a:p>
            <a:pPr marL="0" indent="0">
              <a:buNone/>
            </a:pPr>
            <a:endParaRPr lang="en-GB" sz="2400" dirty="0" smtClean="0"/>
          </a:p>
          <a:p>
            <a:pPr marL="0" indent="0">
              <a:buNone/>
            </a:pPr>
            <a:endParaRPr lang="en-GB" sz="2400" b="1" dirty="0"/>
          </a:p>
          <a:p>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6"/>
          <p:cNvSpPr txBox="1">
            <a:spLocks noChangeArrowheads="1"/>
          </p:cNvSpPr>
          <p:nvPr/>
        </p:nvSpPr>
        <p:spPr bwMode="auto">
          <a:xfrm>
            <a:off x="429418" y="825097"/>
            <a:ext cx="822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spAutoFit/>
          </a:bodyPr>
          <a:lstStyle>
            <a:lvl1pPr algn="ctr" defTabSz="914400" rtl="0" eaLnBrk="0" latinLnBrk="0" hangingPunct="0">
              <a:spcBef>
                <a:spcPct val="0"/>
              </a:spcBef>
              <a:buNone/>
              <a:defRPr sz="3200" kern="1200">
                <a:solidFill>
                  <a:schemeClr val="tx1"/>
                </a:solidFill>
                <a:latin typeface="Arial" charset="0"/>
                <a:ea typeface="+mj-ea"/>
                <a:cs typeface="+mj-cs"/>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algn="l"/>
            <a:r>
              <a:rPr lang="en-GB" b="1" dirty="0" smtClean="0">
                <a:solidFill>
                  <a:srgbClr val="9C2441"/>
                </a:solidFill>
                <a:cs typeface="Times New Roman" charset="0"/>
              </a:rPr>
              <a:t>Findings </a:t>
            </a:r>
            <a:r>
              <a:rPr lang="en-GB" dirty="0" smtClean="0">
                <a:solidFill>
                  <a:srgbClr val="9C2441"/>
                </a:solidFill>
                <a:cs typeface="Times New Roman" charset="0"/>
              </a:rPr>
              <a:t>–</a:t>
            </a:r>
            <a:r>
              <a:rPr lang="en-GB" b="1" dirty="0" smtClean="0">
                <a:solidFill>
                  <a:srgbClr val="9C2441"/>
                </a:solidFill>
                <a:cs typeface="Times New Roman" charset="0"/>
              </a:rPr>
              <a:t> </a:t>
            </a:r>
            <a:r>
              <a:rPr lang="en-GB" dirty="0" smtClean="0">
                <a:solidFill>
                  <a:srgbClr val="9C2441"/>
                </a:solidFill>
                <a:cs typeface="Times New Roman" charset="0"/>
              </a:rPr>
              <a:t>Adapting Lawyer Skills </a:t>
            </a:r>
          </a:p>
        </p:txBody>
      </p:sp>
      <p:sp>
        <p:nvSpPr>
          <p:cNvPr id="5" name="Content Placeholder 2"/>
          <p:cNvSpPr txBox="1">
            <a:spLocks/>
          </p:cNvSpPr>
          <p:nvPr/>
        </p:nvSpPr>
        <p:spPr>
          <a:xfrm>
            <a:off x="457200" y="2132856"/>
            <a:ext cx="8229600" cy="399330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800" dirty="0" smtClean="0"/>
              <a:t>Guides could be more flexible </a:t>
            </a:r>
          </a:p>
          <a:p>
            <a:pPr lvl="1"/>
            <a:r>
              <a:rPr lang="en-GB" sz="2400" dirty="0" smtClean="0"/>
              <a:t>Less end focused</a:t>
            </a:r>
          </a:p>
          <a:p>
            <a:pPr lvl="1"/>
            <a:r>
              <a:rPr lang="en-GB" sz="2400" dirty="0" smtClean="0"/>
              <a:t>Follow parents, help them reach own solutions</a:t>
            </a:r>
          </a:p>
          <a:p>
            <a:pPr lvl="1"/>
            <a:r>
              <a:rPr lang="en-GB" sz="2400" dirty="0" smtClean="0"/>
              <a:t>Help BOTH parents identify ‘common ground’ in open and ‘discursive’ way (not by lawyers letters)</a:t>
            </a:r>
          </a:p>
          <a:p>
            <a:pPr lvl="1"/>
            <a:r>
              <a:rPr lang="en-GB" sz="2400" dirty="0" smtClean="0"/>
              <a:t> keep relationships stable until parents ready to make agreements</a:t>
            </a:r>
          </a:p>
          <a:p>
            <a:pPr lvl="1"/>
            <a:endParaRPr lang="en-GB" dirty="0"/>
          </a:p>
        </p:txBody>
      </p:sp>
    </p:spTree>
    <p:extLst>
      <p:ext uri="{BB962C8B-B14F-4D97-AF65-F5344CB8AC3E}">
        <p14:creationId xmlns:p14="http://schemas.microsoft.com/office/powerpoint/2010/main" val="24886414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6"/>
          <p:cNvSpPr txBox="1">
            <a:spLocks noChangeArrowheads="1"/>
          </p:cNvSpPr>
          <p:nvPr/>
        </p:nvSpPr>
        <p:spPr bwMode="auto">
          <a:xfrm>
            <a:off x="429418" y="825097"/>
            <a:ext cx="822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spAutoFit/>
          </a:bodyPr>
          <a:lstStyle>
            <a:lvl1pPr algn="ctr" defTabSz="914400" rtl="0" eaLnBrk="0" latinLnBrk="0" hangingPunct="0">
              <a:spcBef>
                <a:spcPct val="0"/>
              </a:spcBef>
              <a:buNone/>
              <a:defRPr sz="3200" kern="1200">
                <a:solidFill>
                  <a:schemeClr val="tx1"/>
                </a:solidFill>
                <a:latin typeface="Arial" charset="0"/>
                <a:ea typeface="+mj-ea"/>
                <a:cs typeface="+mj-cs"/>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algn="l"/>
            <a:r>
              <a:rPr lang="en-GB" b="1" dirty="0" smtClean="0">
                <a:solidFill>
                  <a:srgbClr val="9C2441"/>
                </a:solidFill>
                <a:cs typeface="Times New Roman" charset="0"/>
              </a:rPr>
              <a:t>Findings </a:t>
            </a:r>
            <a:r>
              <a:rPr lang="en-GB" dirty="0" smtClean="0">
                <a:solidFill>
                  <a:srgbClr val="9C2441"/>
                </a:solidFill>
                <a:cs typeface="Times New Roman" charset="0"/>
              </a:rPr>
              <a:t>–</a:t>
            </a:r>
            <a:r>
              <a:rPr lang="en-GB" b="1" dirty="0" smtClean="0">
                <a:solidFill>
                  <a:srgbClr val="9C2441"/>
                </a:solidFill>
                <a:cs typeface="Times New Roman" charset="0"/>
              </a:rPr>
              <a:t> </a:t>
            </a:r>
            <a:r>
              <a:rPr lang="en-GB" dirty="0" smtClean="0">
                <a:solidFill>
                  <a:srgbClr val="9C2441"/>
                </a:solidFill>
                <a:cs typeface="Times New Roman" charset="0"/>
              </a:rPr>
              <a:t>Adapting Lawyer Skills </a:t>
            </a:r>
          </a:p>
        </p:txBody>
      </p:sp>
      <p:sp>
        <p:nvSpPr>
          <p:cNvPr id="5" name="Content Placeholder 2"/>
          <p:cNvSpPr txBox="1">
            <a:spLocks/>
          </p:cNvSpPr>
          <p:nvPr/>
        </p:nvSpPr>
        <p:spPr>
          <a:xfrm>
            <a:off x="623333" y="1628801"/>
            <a:ext cx="8229600" cy="6480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800" dirty="0" smtClean="0"/>
              <a:t>Could help stabilise relations and limit conflict</a:t>
            </a:r>
            <a:r>
              <a:rPr lang="en-GB" dirty="0" smtClean="0"/>
              <a:t>: </a:t>
            </a:r>
          </a:p>
          <a:p>
            <a:pPr marL="457200" lvl="1" indent="0">
              <a:buNone/>
            </a:pPr>
            <a:endParaRPr lang="en-GB" dirty="0"/>
          </a:p>
        </p:txBody>
      </p:sp>
      <p:sp>
        <p:nvSpPr>
          <p:cNvPr id="2" name="Rectangle 1"/>
          <p:cNvSpPr/>
          <p:nvPr/>
        </p:nvSpPr>
        <p:spPr>
          <a:xfrm>
            <a:off x="707526" y="2485941"/>
            <a:ext cx="7673383" cy="3539430"/>
          </a:xfrm>
          <a:prstGeom prst="rect">
            <a:avLst/>
          </a:prstGeom>
        </p:spPr>
        <p:txBody>
          <a:bodyPr wrap="square">
            <a:spAutoFit/>
          </a:bodyPr>
          <a:lstStyle/>
          <a:p>
            <a:r>
              <a:rPr lang="en-GB" sz="2800" dirty="0"/>
              <a:t>‘</a:t>
            </a:r>
            <a:r>
              <a:rPr lang="en-GB" sz="2800" i="1" dirty="0"/>
              <a:t>Sometimes with solicitors' letters going backwards and forth they can make it into a much bigger deal rather than just having that conversation [with both parents] that they [parents] can’t have together at that time cos they’re not at the part of their separation where they feel they can talk, but just feeling that you’re helping keep things on a more even keel, I guess’</a:t>
            </a:r>
            <a:endParaRPr lang="en-GB" sz="2800" dirty="0"/>
          </a:p>
        </p:txBody>
      </p:sp>
    </p:spTree>
    <p:extLst>
      <p:ext uri="{BB962C8B-B14F-4D97-AF65-F5344CB8AC3E}">
        <p14:creationId xmlns:p14="http://schemas.microsoft.com/office/powerpoint/2010/main" val="3082048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754" y="1697522"/>
            <a:ext cx="8352928" cy="4896544"/>
          </a:xfrm>
        </p:spPr>
        <p:txBody>
          <a:bodyPr>
            <a:normAutofit lnSpcReduction="10000"/>
          </a:bodyPr>
          <a:lstStyle/>
          <a:p>
            <a:pPr marL="457200" indent="-457200"/>
            <a:r>
              <a:rPr lang="en-GB" dirty="0"/>
              <a:t>Maintain </a:t>
            </a:r>
            <a:r>
              <a:rPr lang="en-GB" dirty="0" smtClean="0"/>
              <a:t>impartiality ‘tricky’:</a:t>
            </a:r>
          </a:p>
          <a:p>
            <a:pPr marL="857250" lvl="1" indent="-457200"/>
            <a:r>
              <a:rPr lang="en-GB" dirty="0" smtClean="0"/>
              <a:t>Judge best way make first contact other parent</a:t>
            </a:r>
          </a:p>
          <a:p>
            <a:pPr marL="857250" lvl="1" indent="-457200"/>
            <a:r>
              <a:rPr lang="en-GB" dirty="0" smtClean="0"/>
              <a:t>Work </a:t>
            </a:r>
            <a:r>
              <a:rPr lang="en-GB" dirty="0"/>
              <a:t>hard </a:t>
            </a:r>
            <a:r>
              <a:rPr lang="en-GB" dirty="0" smtClean="0"/>
              <a:t>to engage </a:t>
            </a:r>
            <a:r>
              <a:rPr lang="en-GB" dirty="0"/>
              <a:t>other parent – </a:t>
            </a:r>
            <a:r>
              <a:rPr lang="en-GB" dirty="0" smtClean="0"/>
              <a:t>try convince them Guide not taking sides </a:t>
            </a:r>
            <a:endParaRPr lang="en-GB" dirty="0"/>
          </a:p>
          <a:p>
            <a:pPr marL="857250" lvl="1" indent="-457200"/>
            <a:r>
              <a:rPr lang="en-GB" dirty="0" smtClean="0"/>
              <a:t>Hard work communicating with both parents</a:t>
            </a:r>
          </a:p>
          <a:p>
            <a:pPr marL="1257300" lvl="2" indent="-457200"/>
            <a:r>
              <a:rPr lang="en-GB" dirty="0" smtClean="0"/>
              <a:t>figure out both parents’ positions</a:t>
            </a:r>
          </a:p>
          <a:p>
            <a:pPr marL="1257300" lvl="2" indent="-457200"/>
            <a:r>
              <a:rPr lang="en-GB" dirty="0"/>
              <a:t>f</a:t>
            </a:r>
            <a:r>
              <a:rPr lang="en-GB" dirty="0" smtClean="0"/>
              <a:t>ind common ground between parents</a:t>
            </a:r>
          </a:p>
          <a:p>
            <a:pPr marL="1257300" lvl="2" indent="-457200"/>
            <a:r>
              <a:rPr lang="en-GB" dirty="0" smtClean="0"/>
              <a:t>help parents see they ‘shared’ the problem</a:t>
            </a:r>
          </a:p>
          <a:p>
            <a:pPr marL="857250" lvl="1" indent="-457200"/>
            <a:r>
              <a:rPr lang="en-GB" dirty="0" smtClean="0"/>
              <a:t>Hard sometimes to </a:t>
            </a:r>
            <a:r>
              <a:rPr lang="en-GB" b="1" dirty="0" smtClean="0"/>
              <a:t>suppress</a:t>
            </a:r>
            <a:r>
              <a:rPr lang="en-GB" dirty="0" smtClean="0"/>
              <a:t> desire to take one parents view (for example if case unjust)</a:t>
            </a:r>
          </a:p>
          <a:p>
            <a:pPr marL="800100" lvl="2" indent="0">
              <a:buNone/>
            </a:pPr>
            <a:r>
              <a:rPr lang="en-GB" dirty="0" smtClean="0"/>
              <a:t> </a:t>
            </a:r>
            <a:endParaRPr lang="en-GB" dirty="0"/>
          </a:p>
          <a:p>
            <a:pPr marL="457200" indent="-457200"/>
            <a:endParaRPr lang="en-GB" dirty="0"/>
          </a:p>
          <a:p>
            <a:pPr marL="0" indent="0">
              <a:buNone/>
            </a:pPr>
            <a:endParaRPr lang="en-GB" sz="1400" dirty="0" smtClean="0"/>
          </a:p>
          <a:p>
            <a:pPr marL="0" indent="0">
              <a:buNone/>
            </a:pPr>
            <a:endParaRPr lang="en-GB" sz="2400" dirty="0" smtClean="0"/>
          </a:p>
          <a:p>
            <a:pPr marL="0" indent="0">
              <a:buNone/>
            </a:pPr>
            <a:endParaRPr lang="en-GB" sz="2400" b="1" dirty="0"/>
          </a:p>
          <a:p>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6"/>
          <p:cNvSpPr txBox="1">
            <a:spLocks noChangeArrowheads="1"/>
          </p:cNvSpPr>
          <p:nvPr/>
        </p:nvSpPr>
        <p:spPr bwMode="auto">
          <a:xfrm>
            <a:off x="429418" y="825097"/>
            <a:ext cx="822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spAutoFit/>
          </a:bodyPr>
          <a:lstStyle>
            <a:lvl1pPr algn="ctr" defTabSz="914400" rtl="0" eaLnBrk="0" latinLnBrk="0" hangingPunct="0">
              <a:spcBef>
                <a:spcPct val="0"/>
              </a:spcBef>
              <a:buNone/>
              <a:defRPr sz="3200" kern="1200">
                <a:solidFill>
                  <a:schemeClr val="tx1"/>
                </a:solidFill>
                <a:latin typeface="Arial" charset="0"/>
                <a:ea typeface="+mj-ea"/>
                <a:cs typeface="+mj-cs"/>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algn="l"/>
            <a:r>
              <a:rPr lang="en-GB" b="1" dirty="0" smtClean="0">
                <a:solidFill>
                  <a:srgbClr val="9C2441"/>
                </a:solidFill>
                <a:cs typeface="Times New Roman" charset="0"/>
              </a:rPr>
              <a:t>Findings </a:t>
            </a:r>
            <a:r>
              <a:rPr lang="en-GB" dirty="0" smtClean="0">
                <a:solidFill>
                  <a:srgbClr val="9C2441"/>
                </a:solidFill>
                <a:cs typeface="Times New Roman" charset="0"/>
              </a:rPr>
              <a:t>– Challenges: Impartiality</a:t>
            </a:r>
          </a:p>
        </p:txBody>
      </p:sp>
      <p:sp>
        <p:nvSpPr>
          <p:cNvPr id="5" name="Content Placeholder 2"/>
          <p:cNvSpPr txBox="1">
            <a:spLocks/>
          </p:cNvSpPr>
          <p:nvPr/>
        </p:nvSpPr>
        <p:spPr>
          <a:xfrm>
            <a:off x="457200" y="2132856"/>
            <a:ext cx="8229600" cy="399330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GB" dirty="0"/>
          </a:p>
        </p:txBody>
      </p:sp>
    </p:spTree>
    <p:extLst>
      <p:ext uri="{BB962C8B-B14F-4D97-AF65-F5344CB8AC3E}">
        <p14:creationId xmlns:p14="http://schemas.microsoft.com/office/powerpoint/2010/main" val="4105171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pPr algn="l"/>
            <a:r>
              <a:rPr lang="en-GB" sz="3200" b="1" dirty="0" smtClean="0">
                <a:solidFill>
                  <a:srgbClr val="9C2441"/>
                </a:solidFill>
              </a:rPr>
              <a:t>Introduction</a:t>
            </a:r>
            <a:endParaRPr lang="en-GB" sz="3200" b="1" dirty="0">
              <a:solidFill>
                <a:srgbClr val="9C2441"/>
              </a:solidFill>
            </a:endParaRPr>
          </a:p>
        </p:txBody>
      </p:sp>
      <p:sp>
        <p:nvSpPr>
          <p:cNvPr id="3" name="Content Placeholder 2"/>
          <p:cNvSpPr>
            <a:spLocks noGrp="1"/>
          </p:cNvSpPr>
          <p:nvPr>
            <p:ph idx="1"/>
          </p:nvPr>
        </p:nvSpPr>
        <p:spPr>
          <a:xfrm>
            <a:off x="457200" y="1600201"/>
            <a:ext cx="8229600" cy="4277072"/>
          </a:xfrm>
        </p:spPr>
        <p:txBody>
          <a:bodyPr>
            <a:normAutofit fontScale="92500" lnSpcReduction="20000"/>
          </a:bodyPr>
          <a:lstStyle/>
          <a:p>
            <a:r>
              <a:rPr lang="en-GB" dirty="0" smtClean="0"/>
              <a:t>Aims Family Matters Guide service</a:t>
            </a:r>
          </a:p>
          <a:p>
            <a:r>
              <a:rPr lang="en-GB" dirty="0" smtClean="0"/>
              <a:t>Basic Management Information </a:t>
            </a:r>
          </a:p>
          <a:p>
            <a:r>
              <a:rPr lang="en-GB" dirty="0" smtClean="0"/>
              <a:t>Qualitative Research: ‘co-production’ of knowledge project</a:t>
            </a:r>
          </a:p>
          <a:p>
            <a:r>
              <a:rPr lang="en-GB" dirty="0" smtClean="0"/>
              <a:t>Findings:</a:t>
            </a:r>
          </a:p>
          <a:p>
            <a:pPr lvl="1"/>
            <a:r>
              <a:rPr lang="en-GB" dirty="0"/>
              <a:t>The uniqueness of the Family Matters Guide role </a:t>
            </a:r>
          </a:p>
          <a:p>
            <a:pPr lvl="1"/>
            <a:r>
              <a:rPr lang="en-GB" dirty="0" smtClean="0"/>
              <a:t>Challenges </a:t>
            </a:r>
            <a:endParaRPr lang="en-GB" dirty="0"/>
          </a:p>
          <a:p>
            <a:r>
              <a:rPr lang="en-GB" dirty="0" smtClean="0"/>
              <a:t>Implications </a:t>
            </a:r>
            <a:r>
              <a:rPr lang="en-GB" dirty="0"/>
              <a:t>for professional practice </a:t>
            </a:r>
          </a:p>
          <a:p>
            <a:r>
              <a:rPr lang="en-GB" dirty="0" smtClean="0"/>
              <a:t>Key messages</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11434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9418" y="1628800"/>
            <a:ext cx="8352928" cy="4248472"/>
          </a:xfrm>
        </p:spPr>
        <p:txBody>
          <a:bodyPr>
            <a:normAutofit fontScale="55000" lnSpcReduction="20000"/>
          </a:bodyPr>
          <a:lstStyle/>
          <a:p>
            <a:pPr marL="457200" indent="-457200"/>
            <a:r>
              <a:rPr lang="en-GB" sz="4400" dirty="0" smtClean="0"/>
              <a:t>To provide legal information not legal advice required extra vigilance:</a:t>
            </a:r>
          </a:p>
          <a:p>
            <a:pPr marL="857250" lvl="1" indent="-457200"/>
            <a:endParaRPr lang="en-GB" sz="2900" dirty="0"/>
          </a:p>
          <a:p>
            <a:pPr marL="400050" lvl="1" indent="0">
              <a:buNone/>
            </a:pPr>
            <a:r>
              <a:rPr lang="en-GB" sz="4400" i="1" dirty="0"/>
              <a:t>‘…but I mean, I, I think Family Guides, as a Family Guide you have to constantly remember your role and not tip into the advice…into advice mode or mediator mode, you know, you’re, you’re, it is this sort of hybrid...which is you know, not quite legal and not quite mediator’. </a:t>
            </a:r>
          </a:p>
          <a:p>
            <a:pPr marL="400050" lvl="1" indent="0">
              <a:buNone/>
            </a:pPr>
            <a:endParaRPr lang="en-GB" sz="2900" i="1" dirty="0" smtClean="0"/>
          </a:p>
          <a:p>
            <a:r>
              <a:rPr lang="en-GB" sz="4400" dirty="0" smtClean="0"/>
              <a:t>No consensus - some felt …</a:t>
            </a:r>
          </a:p>
          <a:p>
            <a:pPr lvl="1"/>
            <a:r>
              <a:rPr lang="en-GB" sz="4400" dirty="0" smtClean="0"/>
              <a:t>they went ‘close to the wire’ in giving advice</a:t>
            </a:r>
          </a:p>
          <a:p>
            <a:pPr lvl="1"/>
            <a:r>
              <a:rPr lang="en-GB" sz="4400" dirty="0" smtClean="0"/>
              <a:t>boundaries blurred between legal information and advice </a:t>
            </a:r>
          </a:p>
          <a:p>
            <a:pPr lvl="1"/>
            <a:r>
              <a:rPr lang="en-GB" sz="4400" dirty="0" smtClean="0"/>
              <a:t>it was easier than imagined to give information</a:t>
            </a:r>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6"/>
          <p:cNvSpPr txBox="1">
            <a:spLocks noChangeArrowheads="1"/>
          </p:cNvSpPr>
          <p:nvPr/>
        </p:nvSpPr>
        <p:spPr bwMode="auto">
          <a:xfrm>
            <a:off x="429418" y="825097"/>
            <a:ext cx="822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spAutoFit/>
          </a:bodyPr>
          <a:lstStyle>
            <a:lvl1pPr algn="ctr" defTabSz="914400" rtl="0" eaLnBrk="0" latinLnBrk="0" hangingPunct="0">
              <a:spcBef>
                <a:spcPct val="0"/>
              </a:spcBef>
              <a:buNone/>
              <a:defRPr sz="3200" kern="1200">
                <a:solidFill>
                  <a:schemeClr val="tx1"/>
                </a:solidFill>
                <a:latin typeface="Arial" charset="0"/>
                <a:ea typeface="+mj-ea"/>
                <a:cs typeface="+mj-cs"/>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algn="l"/>
            <a:r>
              <a:rPr lang="en-GB" b="1" dirty="0" smtClean="0">
                <a:solidFill>
                  <a:srgbClr val="9C2441"/>
                </a:solidFill>
                <a:cs typeface="Times New Roman" charset="0"/>
              </a:rPr>
              <a:t>Findings </a:t>
            </a:r>
            <a:r>
              <a:rPr lang="en-GB" dirty="0" smtClean="0">
                <a:solidFill>
                  <a:srgbClr val="9C2441"/>
                </a:solidFill>
                <a:cs typeface="Times New Roman" charset="0"/>
              </a:rPr>
              <a:t>– Challenges: legal information </a:t>
            </a:r>
          </a:p>
        </p:txBody>
      </p:sp>
    </p:spTree>
    <p:extLst>
      <p:ext uri="{BB962C8B-B14F-4D97-AF65-F5344CB8AC3E}">
        <p14:creationId xmlns:p14="http://schemas.microsoft.com/office/powerpoint/2010/main" val="5120356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090" y="1772816"/>
            <a:ext cx="8352928" cy="4392488"/>
          </a:xfrm>
        </p:spPr>
        <p:txBody>
          <a:bodyPr>
            <a:normAutofit/>
          </a:bodyPr>
          <a:lstStyle/>
          <a:p>
            <a:pPr marL="457200" indent="-457200"/>
            <a:r>
              <a:rPr lang="en-GB" sz="2800" dirty="0"/>
              <a:t>G</a:t>
            </a:r>
            <a:r>
              <a:rPr lang="en-GB" sz="2800" dirty="0" smtClean="0"/>
              <a:t>ot easier provide legal information and not advice: </a:t>
            </a:r>
          </a:p>
          <a:p>
            <a:pPr marL="800100" lvl="2" indent="0">
              <a:buNone/>
            </a:pPr>
            <a:r>
              <a:rPr lang="en-GB" sz="2200" i="1" dirty="0" smtClean="0"/>
              <a:t>‘…</a:t>
            </a:r>
            <a:r>
              <a:rPr lang="en-GB" sz="2200" i="1" dirty="0"/>
              <a:t>no that hasn’t been hard at all, and I thought that was going to be the hardest thing about it, and oddly it’s been straightforward, the kind of, we give information or advice, I thought that was going to be really, really tricky to do...it’s actually, it’s actually a lot easier to do in practice than I thought it was going to be, to kind of neutralise what you’re giving into information.’ </a:t>
            </a:r>
            <a:endParaRPr lang="en-GB" sz="2200" i="1" dirty="0" smtClean="0"/>
          </a:p>
          <a:p>
            <a:pPr marL="857250" lvl="1" indent="-457200"/>
            <a:endParaRPr lang="en-GB" sz="1600" i="1" dirty="0"/>
          </a:p>
          <a:p>
            <a:pPr marL="857250" lvl="1" indent="-457200"/>
            <a:r>
              <a:rPr lang="en-GB" sz="2400" dirty="0" smtClean="0"/>
              <a:t>once </a:t>
            </a:r>
            <a:r>
              <a:rPr lang="en-GB" sz="2400" b="1" dirty="0"/>
              <a:t>transition </a:t>
            </a:r>
            <a:r>
              <a:rPr lang="en-GB" sz="2400" dirty="0"/>
              <a:t>to being a Guide made (adopt hybrid role) </a:t>
            </a:r>
          </a:p>
          <a:p>
            <a:pPr marL="857250" lvl="1" indent="-457200"/>
            <a:r>
              <a:rPr lang="en-GB" sz="2400" dirty="0"/>
              <a:t>with practice to </a:t>
            </a:r>
            <a:r>
              <a:rPr lang="en-GB" sz="2400" b="1" dirty="0"/>
              <a:t>neutralise </a:t>
            </a:r>
            <a:r>
              <a:rPr lang="en-GB" sz="2400" dirty="0"/>
              <a:t>advice into </a:t>
            </a:r>
            <a:r>
              <a:rPr lang="en-GB" sz="2400" dirty="0" smtClean="0"/>
              <a:t>information</a:t>
            </a:r>
            <a:endParaRPr lang="en-GB" sz="2400" dirty="0"/>
          </a:p>
          <a:p>
            <a:pPr marL="0" indent="0">
              <a:buNone/>
            </a:pPr>
            <a:endParaRPr lang="en-GB" sz="2400" b="1" dirty="0" smtClean="0"/>
          </a:p>
          <a:p>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6"/>
          <p:cNvSpPr txBox="1">
            <a:spLocks noChangeArrowheads="1"/>
          </p:cNvSpPr>
          <p:nvPr/>
        </p:nvSpPr>
        <p:spPr bwMode="auto">
          <a:xfrm>
            <a:off x="429418" y="825097"/>
            <a:ext cx="822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spAutoFit/>
          </a:bodyPr>
          <a:lstStyle>
            <a:lvl1pPr algn="ctr" defTabSz="914400" rtl="0" eaLnBrk="0" latinLnBrk="0" hangingPunct="0">
              <a:spcBef>
                <a:spcPct val="0"/>
              </a:spcBef>
              <a:buNone/>
              <a:defRPr sz="3200" kern="1200">
                <a:solidFill>
                  <a:schemeClr val="tx1"/>
                </a:solidFill>
                <a:latin typeface="Arial" charset="0"/>
                <a:ea typeface="+mj-ea"/>
                <a:cs typeface="+mj-cs"/>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algn="l"/>
            <a:r>
              <a:rPr lang="en-GB" b="1" dirty="0" smtClean="0">
                <a:solidFill>
                  <a:srgbClr val="9C2441"/>
                </a:solidFill>
                <a:cs typeface="Times New Roman" charset="0"/>
              </a:rPr>
              <a:t>Findings </a:t>
            </a:r>
            <a:r>
              <a:rPr lang="en-GB" dirty="0" smtClean="0">
                <a:solidFill>
                  <a:srgbClr val="9C2441"/>
                </a:solidFill>
                <a:cs typeface="Times New Roman" charset="0"/>
              </a:rPr>
              <a:t>– Challenges: legal information </a:t>
            </a:r>
          </a:p>
        </p:txBody>
      </p:sp>
    </p:spTree>
    <p:extLst>
      <p:ext uri="{BB962C8B-B14F-4D97-AF65-F5344CB8AC3E}">
        <p14:creationId xmlns:p14="http://schemas.microsoft.com/office/powerpoint/2010/main" val="31267746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090" y="1772816"/>
            <a:ext cx="8352928" cy="4392488"/>
          </a:xfrm>
        </p:spPr>
        <p:txBody>
          <a:bodyPr>
            <a:normAutofit/>
          </a:bodyPr>
          <a:lstStyle/>
          <a:p>
            <a:pPr marL="0" indent="0">
              <a:buNone/>
            </a:pPr>
            <a:r>
              <a:rPr lang="en-GB" sz="2400" dirty="0"/>
              <a:t>BUT Guides </a:t>
            </a:r>
            <a:r>
              <a:rPr lang="en-GB" sz="2400" dirty="0" smtClean="0"/>
              <a:t>said vital to </a:t>
            </a:r>
            <a:r>
              <a:rPr lang="en-GB" sz="2400" dirty="0"/>
              <a:t>have </a:t>
            </a:r>
            <a:r>
              <a:rPr lang="en-GB" sz="2400" dirty="0" smtClean="0"/>
              <a:t>legal </a:t>
            </a:r>
            <a:r>
              <a:rPr lang="en-GB" sz="2400" dirty="0"/>
              <a:t>knowledge and </a:t>
            </a:r>
            <a:r>
              <a:rPr lang="en-GB" sz="2400" dirty="0" smtClean="0"/>
              <a:t>expertise:</a:t>
            </a:r>
          </a:p>
          <a:p>
            <a:endParaRPr lang="en-GB" sz="2400" dirty="0"/>
          </a:p>
          <a:p>
            <a:r>
              <a:rPr lang="en-GB" sz="2400" i="1" dirty="0" smtClean="0"/>
              <a:t>‘…In </a:t>
            </a:r>
            <a:r>
              <a:rPr lang="en-GB" sz="2400" i="1" dirty="0"/>
              <a:t>terms of the legal side though, I absolutely think that you need to be solicitors, absolutely, like your legal knowledge will be really tested…And I think that’s the worry about, some worry about the scheme [Family </a:t>
            </a:r>
            <a:r>
              <a:rPr lang="en-GB" sz="2400" i="1" dirty="0" smtClean="0"/>
              <a:t>Matters], </a:t>
            </a:r>
            <a:r>
              <a:rPr lang="en-GB" sz="2400" i="1" dirty="0"/>
              <a:t>that it could be delivered by </a:t>
            </a:r>
            <a:r>
              <a:rPr lang="en-GB" sz="2400" i="1" dirty="0" smtClean="0"/>
              <a:t>non-lawyers. </a:t>
            </a:r>
            <a:r>
              <a:rPr lang="en-GB" sz="2400" i="1" dirty="0"/>
              <a:t>But what I would say is I have used every ounce of my experience as a lawyer in these cases; I‘ve had some really tricky, really tricky situations and I think you’d need not just a knowledge of the law but also an ability to have like an authority of the law…’ </a:t>
            </a:r>
            <a:endParaRPr lang="en-GB" sz="2400" dirty="0"/>
          </a:p>
          <a:p>
            <a:endParaRPr lang="en-GB" sz="2400" dirty="0" smtClean="0"/>
          </a:p>
          <a:p>
            <a:pPr marL="0" indent="0">
              <a:buNone/>
            </a:pPr>
            <a:endParaRPr lang="en-GB" sz="2400" b="1" dirty="0" smtClean="0"/>
          </a:p>
          <a:p>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6"/>
          <p:cNvSpPr txBox="1">
            <a:spLocks noChangeArrowheads="1"/>
          </p:cNvSpPr>
          <p:nvPr/>
        </p:nvSpPr>
        <p:spPr bwMode="auto">
          <a:xfrm>
            <a:off x="429418" y="825097"/>
            <a:ext cx="822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spAutoFit/>
          </a:bodyPr>
          <a:lstStyle>
            <a:lvl1pPr algn="ctr" defTabSz="914400" rtl="0" eaLnBrk="0" latinLnBrk="0" hangingPunct="0">
              <a:spcBef>
                <a:spcPct val="0"/>
              </a:spcBef>
              <a:buNone/>
              <a:defRPr sz="3200" kern="1200">
                <a:solidFill>
                  <a:schemeClr val="tx1"/>
                </a:solidFill>
                <a:latin typeface="Arial" charset="0"/>
                <a:ea typeface="+mj-ea"/>
                <a:cs typeface="+mj-cs"/>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algn="l"/>
            <a:r>
              <a:rPr lang="en-GB" b="1" dirty="0" smtClean="0">
                <a:solidFill>
                  <a:srgbClr val="9C2441"/>
                </a:solidFill>
                <a:cs typeface="Times New Roman" charset="0"/>
              </a:rPr>
              <a:t>Findings </a:t>
            </a:r>
            <a:r>
              <a:rPr lang="en-GB" dirty="0" smtClean="0">
                <a:solidFill>
                  <a:srgbClr val="9C2441"/>
                </a:solidFill>
                <a:cs typeface="Times New Roman" charset="0"/>
              </a:rPr>
              <a:t>– Challenges: legal information </a:t>
            </a:r>
          </a:p>
        </p:txBody>
      </p:sp>
    </p:spTree>
    <p:extLst>
      <p:ext uri="{BB962C8B-B14F-4D97-AF65-F5344CB8AC3E}">
        <p14:creationId xmlns:p14="http://schemas.microsoft.com/office/powerpoint/2010/main" val="977227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403262" y="357166"/>
            <a:ext cx="8417209" cy="1040257"/>
          </a:xfrm>
          <a:prstGeom prst="rect">
            <a:avLst/>
          </a:prstGeom>
          <a:noFill/>
          <a:ln w="9525">
            <a:noFill/>
            <a:miter lim="800000"/>
            <a:headEnd/>
            <a:tailEnd/>
          </a:ln>
        </p:spPr>
        <p:txBody>
          <a:bodyPr wrap="square" lIns="91412" tIns="45706" rIns="91412" bIns="45706">
            <a:spAutoFit/>
          </a:bodyPr>
          <a:lstStyle/>
          <a:p>
            <a:pPr>
              <a:lnSpc>
                <a:spcPct val="140000"/>
              </a:lnSpc>
              <a:spcBef>
                <a:spcPct val="50000"/>
              </a:spcBef>
            </a:pPr>
            <a:r>
              <a:rPr lang="en-GB" sz="4400" b="1" dirty="0" smtClean="0">
                <a:solidFill>
                  <a:srgbClr val="9C2441"/>
                </a:solidFill>
                <a:cs typeface="Times New Roman" pitchFamily="18" charset="0"/>
              </a:rPr>
              <a:t>Sum Up: Implications for practice</a:t>
            </a:r>
            <a:endParaRPr lang="en-GB" sz="4400" b="1" dirty="0">
              <a:solidFill>
                <a:srgbClr val="9C2441"/>
              </a:solidFill>
              <a:cs typeface="Times New Roman" pitchFamily="18" charset="0"/>
            </a:endParaRPr>
          </a:p>
        </p:txBody>
      </p:sp>
      <p:grpSp>
        <p:nvGrpSpPr>
          <p:cNvPr id="3" name="Group 45"/>
          <p:cNvGrpSpPr>
            <a:grpSpLocks/>
          </p:cNvGrpSpPr>
          <p:nvPr/>
        </p:nvGrpSpPr>
        <p:grpSpPr bwMode="auto">
          <a:xfrm>
            <a:off x="268302" y="1439808"/>
            <a:ext cx="8435234" cy="3291038"/>
            <a:chOff x="263531" y="1837909"/>
            <a:chExt cx="8695138" cy="2995657"/>
          </a:xfrm>
        </p:grpSpPr>
        <p:sp>
          <p:nvSpPr>
            <p:cNvPr id="6" name="Text Box 6"/>
            <p:cNvSpPr txBox="1">
              <a:spLocks noChangeArrowheads="1"/>
            </p:cNvSpPr>
            <p:nvPr/>
          </p:nvSpPr>
          <p:spPr bwMode="auto">
            <a:xfrm>
              <a:off x="3314380" y="3054100"/>
              <a:ext cx="2463800" cy="644351"/>
            </a:xfrm>
            <a:prstGeom prst="rect">
              <a:avLst/>
            </a:prstGeom>
            <a:noFill/>
            <a:ln w="9525">
              <a:noFill/>
              <a:miter lim="800000"/>
              <a:headEnd/>
              <a:tailEnd/>
            </a:ln>
          </p:spPr>
          <p:txBody>
            <a:bodyPr>
              <a:spAutoFit/>
            </a:bodyPr>
            <a:lstStyle/>
            <a:p>
              <a:pPr algn="ctr">
                <a:spcBef>
                  <a:spcPct val="50000"/>
                </a:spcBef>
              </a:pPr>
              <a:r>
                <a:rPr lang="en-GB" sz="2800" b="1" dirty="0" smtClean="0">
                  <a:solidFill>
                    <a:srgbClr val="9C2441"/>
                  </a:solidFill>
                </a:rPr>
                <a:t>Practice</a:t>
              </a:r>
              <a:r>
                <a:rPr lang="en-GB" sz="4000" b="1" dirty="0" smtClean="0">
                  <a:solidFill>
                    <a:srgbClr val="0070C0"/>
                  </a:solidFill>
                </a:rPr>
                <a:t> </a:t>
              </a:r>
              <a:r>
                <a:rPr lang="en-GB" sz="4000" b="1" dirty="0" smtClean="0">
                  <a:solidFill>
                    <a:srgbClr val="FF0000"/>
                  </a:solidFill>
                </a:rPr>
                <a:t> </a:t>
              </a:r>
              <a:r>
                <a:rPr lang="en-GB" sz="4000" b="1" dirty="0" smtClean="0">
                  <a:solidFill>
                    <a:schemeClr val="accent1"/>
                  </a:solidFill>
                </a:rPr>
                <a:t> </a:t>
              </a:r>
              <a:r>
                <a:rPr lang="en-GB" sz="2000" b="1" dirty="0" smtClean="0">
                  <a:solidFill>
                    <a:schemeClr val="accent1"/>
                  </a:solidFill>
                </a:rPr>
                <a:t> </a:t>
              </a:r>
              <a:endParaRPr lang="en-GB" sz="2000" b="1" dirty="0">
                <a:solidFill>
                  <a:schemeClr val="accent1"/>
                </a:solidFill>
              </a:endParaRPr>
            </a:p>
          </p:txBody>
        </p:sp>
        <p:sp>
          <p:nvSpPr>
            <p:cNvPr id="10" name="Text Box 76"/>
            <p:cNvSpPr txBox="1">
              <a:spLocks noChangeArrowheads="1"/>
            </p:cNvSpPr>
            <p:nvPr/>
          </p:nvSpPr>
          <p:spPr bwMode="auto">
            <a:xfrm>
              <a:off x="2660581" y="4469367"/>
              <a:ext cx="3751109" cy="364199"/>
            </a:xfrm>
            <a:prstGeom prst="rect">
              <a:avLst/>
            </a:prstGeom>
            <a:noFill/>
            <a:ln w="9525">
              <a:noFill/>
              <a:miter lim="800000"/>
              <a:headEnd/>
              <a:tailEnd/>
            </a:ln>
          </p:spPr>
          <p:txBody>
            <a:bodyPr wrap="square">
              <a:spAutoFit/>
            </a:bodyPr>
            <a:lstStyle/>
            <a:p>
              <a:pPr>
                <a:spcBef>
                  <a:spcPct val="50000"/>
                </a:spcBef>
              </a:pPr>
              <a:r>
                <a:rPr lang="en-GB" sz="2000" b="1" dirty="0" smtClean="0"/>
                <a:t>Keep relationship on ‘even keel’</a:t>
              </a:r>
              <a:endParaRPr lang="en-GB" sz="2000" b="1" dirty="0"/>
            </a:p>
          </p:txBody>
        </p:sp>
        <p:sp>
          <p:nvSpPr>
            <p:cNvPr id="11" name="Text Box 77"/>
            <p:cNvSpPr txBox="1">
              <a:spLocks noChangeArrowheads="1"/>
            </p:cNvSpPr>
            <p:nvPr/>
          </p:nvSpPr>
          <p:spPr bwMode="auto">
            <a:xfrm>
              <a:off x="6449666" y="3825016"/>
              <a:ext cx="2509003" cy="644351"/>
            </a:xfrm>
            <a:prstGeom prst="rect">
              <a:avLst/>
            </a:prstGeom>
            <a:noFill/>
            <a:ln w="9525">
              <a:noFill/>
              <a:miter lim="800000"/>
              <a:headEnd/>
              <a:tailEnd/>
            </a:ln>
          </p:spPr>
          <p:txBody>
            <a:bodyPr wrap="square">
              <a:spAutoFit/>
            </a:bodyPr>
            <a:lstStyle/>
            <a:p>
              <a:pPr>
                <a:spcBef>
                  <a:spcPct val="50000"/>
                </a:spcBef>
              </a:pPr>
              <a:r>
                <a:rPr lang="en-GB" sz="2000" b="1" dirty="0" smtClean="0"/>
                <a:t>Challenge fixed positions</a:t>
              </a:r>
              <a:endParaRPr lang="en-GB" sz="2000" b="1" dirty="0"/>
            </a:p>
          </p:txBody>
        </p:sp>
        <p:sp>
          <p:nvSpPr>
            <p:cNvPr id="12" name="Text Box 78"/>
            <p:cNvSpPr txBox="1">
              <a:spLocks noChangeArrowheads="1"/>
            </p:cNvSpPr>
            <p:nvPr/>
          </p:nvSpPr>
          <p:spPr bwMode="auto">
            <a:xfrm>
              <a:off x="263531" y="3965092"/>
              <a:ext cx="2336800" cy="364199"/>
            </a:xfrm>
            <a:prstGeom prst="rect">
              <a:avLst/>
            </a:prstGeom>
            <a:noFill/>
            <a:ln w="9525">
              <a:noFill/>
              <a:miter lim="800000"/>
              <a:headEnd/>
              <a:tailEnd/>
            </a:ln>
          </p:spPr>
          <p:txBody>
            <a:bodyPr>
              <a:spAutoFit/>
            </a:bodyPr>
            <a:lstStyle/>
            <a:p>
              <a:pPr>
                <a:spcBef>
                  <a:spcPct val="50000"/>
                </a:spcBef>
              </a:pPr>
              <a:endParaRPr lang="en-GB" sz="2000" b="1" dirty="0" smtClean="0"/>
            </a:p>
          </p:txBody>
        </p:sp>
        <p:sp>
          <p:nvSpPr>
            <p:cNvPr id="15" name="Text Box 81"/>
            <p:cNvSpPr txBox="1">
              <a:spLocks noChangeArrowheads="1"/>
            </p:cNvSpPr>
            <p:nvPr/>
          </p:nvSpPr>
          <p:spPr bwMode="auto">
            <a:xfrm>
              <a:off x="6325853" y="2886635"/>
              <a:ext cx="2235200" cy="644351"/>
            </a:xfrm>
            <a:prstGeom prst="rect">
              <a:avLst/>
            </a:prstGeom>
            <a:noFill/>
            <a:ln w="9525">
              <a:noFill/>
              <a:miter lim="800000"/>
              <a:headEnd/>
              <a:tailEnd/>
            </a:ln>
          </p:spPr>
          <p:txBody>
            <a:bodyPr>
              <a:spAutoFit/>
            </a:bodyPr>
            <a:lstStyle/>
            <a:p>
              <a:pPr>
                <a:spcBef>
                  <a:spcPct val="50000"/>
                </a:spcBef>
              </a:pPr>
              <a:r>
                <a:rPr lang="en-GB" sz="2000" b="1" dirty="0" smtClean="0"/>
                <a:t>Impartiality – work both parents </a:t>
              </a:r>
              <a:endParaRPr lang="en-GB" sz="2000" b="1" dirty="0"/>
            </a:p>
          </p:txBody>
        </p:sp>
        <p:sp>
          <p:nvSpPr>
            <p:cNvPr id="17" name="Text Box 84"/>
            <p:cNvSpPr txBox="1">
              <a:spLocks noChangeArrowheads="1"/>
            </p:cNvSpPr>
            <p:nvPr/>
          </p:nvSpPr>
          <p:spPr bwMode="auto">
            <a:xfrm>
              <a:off x="6098702" y="2125802"/>
              <a:ext cx="2417699" cy="364199"/>
            </a:xfrm>
            <a:prstGeom prst="rect">
              <a:avLst/>
            </a:prstGeom>
            <a:noFill/>
            <a:ln w="9525">
              <a:noFill/>
              <a:miter lim="800000"/>
              <a:headEnd/>
              <a:tailEnd/>
            </a:ln>
          </p:spPr>
          <p:txBody>
            <a:bodyPr wrap="square">
              <a:spAutoFit/>
            </a:bodyPr>
            <a:lstStyle/>
            <a:p>
              <a:pPr>
                <a:spcBef>
                  <a:spcPct val="50000"/>
                </a:spcBef>
              </a:pPr>
              <a:r>
                <a:rPr lang="en-GB" sz="2000" b="1" dirty="0" smtClean="0"/>
                <a:t>Engage 2</a:t>
              </a:r>
              <a:r>
                <a:rPr lang="en-GB" sz="2000" b="1" baseline="30000" dirty="0" smtClean="0"/>
                <a:t>nd</a:t>
              </a:r>
              <a:r>
                <a:rPr lang="en-GB" sz="2000" b="1" dirty="0" smtClean="0"/>
                <a:t> Parent</a:t>
              </a:r>
              <a:endParaRPr lang="en-GB" sz="2000" b="1" dirty="0"/>
            </a:p>
          </p:txBody>
        </p:sp>
        <p:sp>
          <p:nvSpPr>
            <p:cNvPr id="18" name="Text Box 85"/>
            <p:cNvSpPr txBox="1">
              <a:spLocks noChangeArrowheads="1"/>
            </p:cNvSpPr>
            <p:nvPr/>
          </p:nvSpPr>
          <p:spPr bwMode="auto">
            <a:xfrm>
              <a:off x="1408940" y="2208547"/>
              <a:ext cx="2513018" cy="364199"/>
            </a:xfrm>
            <a:prstGeom prst="rect">
              <a:avLst/>
            </a:prstGeom>
            <a:noFill/>
            <a:ln w="9525">
              <a:noFill/>
              <a:miter lim="800000"/>
              <a:headEnd/>
              <a:tailEnd/>
            </a:ln>
          </p:spPr>
          <p:txBody>
            <a:bodyPr wrap="square">
              <a:spAutoFit/>
            </a:bodyPr>
            <a:lstStyle/>
            <a:p>
              <a:pPr>
                <a:spcBef>
                  <a:spcPct val="50000"/>
                </a:spcBef>
              </a:pPr>
              <a:r>
                <a:rPr lang="en-GB" sz="2000" b="1" dirty="0" smtClean="0"/>
                <a:t>‘Small Steps’</a:t>
              </a:r>
              <a:endParaRPr lang="en-GB" sz="2000" b="1" dirty="0"/>
            </a:p>
          </p:txBody>
        </p:sp>
        <p:sp>
          <p:nvSpPr>
            <p:cNvPr id="21" name="Text Box 89"/>
            <p:cNvSpPr txBox="1">
              <a:spLocks noChangeArrowheads="1"/>
            </p:cNvSpPr>
            <p:nvPr/>
          </p:nvSpPr>
          <p:spPr bwMode="auto">
            <a:xfrm>
              <a:off x="3641142" y="1837909"/>
              <a:ext cx="1849429" cy="364199"/>
            </a:xfrm>
            <a:prstGeom prst="rect">
              <a:avLst/>
            </a:prstGeom>
            <a:noFill/>
            <a:ln w="9525">
              <a:noFill/>
              <a:miter lim="800000"/>
              <a:headEnd/>
              <a:tailEnd/>
            </a:ln>
          </p:spPr>
          <p:txBody>
            <a:bodyPr wrap="square">
              <a:spAutoFit/>
            </a:bodyPr>
            <a:lstStyle/>
            <a:p>
              <a:pPr>
                <a:spcBef>
                  <a:spcPct val="50000"/>
                </a:spcBef>
              </a:pPr>
              <a:r>
                <a:rPr lang="en-GB" sz="2000" b="1" dirty="0" smtClean="0"/>
                <a:t>Enough Time </a:t>
              </a:r>
              <a:endParaRPr lang="en-GB" sz="2000" b="1" dirty="0"/>
            </a:p>
          </p:txBody>
        </p:sp>
        <p:sp>
          <p:nvSpPr>
            <p:cNvPr id="22" name="Text Box 90"/>
            <p:cNvSpPr txBox="1">
              <a:spLocks noChangeArrowheads="1"/>
            </p:cNvSpPr>
            <p:nvPr/>
          </p:nvSpPr>
          <p:spPr bwMode="auto">
            <a:xfrm>
              <a:off x="815165" y="2944319"/>
              <a:ext cx="1798663" cy="644351"/>
            </a:xfrm>
            <a:prstGeom prst="rect">
              <a:avLst/>
            </a:prstGeom>
            <a:noFill/>
            <a:ln w="9525">
              <a:noFill/>
              <a:miter lim="800000"/>
              <a:headEnd/>
              <a:tailEnd/>
            </a:ln>
          </p:spPr>
          <p:txBody>
            <a:bodyPr wrap="square">
              <a:spAutoFit/>
            </a:bodyPr>
            <a:lstStyle/>
            <a:p>
              <a:pPr>
                <a:spcBef>
                  <a:spcPct val="50000"/>
                </a:spcBef>
              </a:pPr>
              <a:r>
                <a:rPr lang="en-GB" sz="2000" b="1" dirty="0" smtClean="0"/>
                <a:t>‘Unpick’ layer of problems </a:t>
              </a:r>
              <a:endParaRPr lang="en-GB" sz="2000" b="1" dirty="0"/>
            </a:p>
          </p:txBody>
        </p:sp>
        <p:sp>
          <p:nvSpPr>
            <p:cNvPr id="23" name="Text Box 91"/>
            <p:cNvSpPr txBox="1">
              <a:spLocks noChangeArrowheads="1"/>
            </p:cNvSpPr>
            <p:nvPr/>
          </p:nvSpPr>
          <p:spPr bwMode="auto">
            <a:xfrm>
              <a:off x="380997" y="3920523"/>
              <a:ext cx="2667000" cy="364199"/>
            </a:xfrm>
            <a:prstGeom prst="rect">
              <a:avLst/>
            </a:prstGeom>
            <a:noFill/>
            <a:ln w="9525">
              <a:noFill/>
              <a:miter lim="800000"/>
              <a:headEnd/>
              <a:tailEnd/>
            </a:ln>
          </p:spPr>
          <p:txBody>
            <a:bodyPr>
              <a:spAutoFit/>
            </a:bodyPr>
            <a:lstStyle/>
            <a:p>
              <a:pPr>
                <a:spcBef>
                  <a:spcPct val="50000"/>
                </a:spcBef>
              </a:pPr>
              <a:r>
                <a:rPr lang="en-GB" sz="2000" b="1" dirty="0" smtClean="0"/>
                <a:t>Holistic Support </a:t>
              </a:r>
              <a:endParaRPr lang="en-GB" sz="2000" b="1" dirty="0"/>
            </a:p>
          </p:txBody>
        </p:sp>
        <p:sp>
          <p:nvSpPr>
            <p:cNvPr id="25" name="Line 93"/>
            <p:cNvSpPr>
              <a:spLocks noChangeShapeType="1"/>
            </p:cNvSpPr>
            <p:nvPr/>
          </p:nvSpPr>
          <p:spPr bwMode="auto">
            <a:xfrm>
              <a:off x="2910706" y="2672100"/>
              <a:ext cx="1011253" cy="678454"/>
            </a:xfrm>
            <a:prstGeom prst="line">
              <a:avLst/>
            </a:prstGeom>
            <a:noFill/>
            <a:ln w="9525">
              <a:solidFill>
                <a:schemeClr val="tx1"/>
              </a:solidFill>
              <a:round/>
              <a:headEnd/>
              <a:tailEnd/>
            </a:ln>
          </p:spPr>
          <p:txBody>
            <a:bodyPr/>
            <a:lstStyle/>
            <a:p>
              <a:endParaRPr lang="en-GB"/>
            </a:p>
          </p:txBody>
        </p:sp>
        <p:sp>
          <p:nvSpPr>
            <p:cNvPr id="26" name="Line 94"/>
            <p:cNvSpPr>
              <a:spLocks noChangeShapeType="1"/>
            </p:cNvSpPr>
            <p:nvPr/>
          </p:nvSpPr>
          <p:spPr bwMode="auto">
            <a:xfrm>
              <a:off x="4525994" y="2356021"/>
              <a:ext cx="20285" cy="782832"/>
            </a:xfrm>
            <a:prstGeom prst="line">
              <a:avLst/>
            </a:prstGeom>
            <a:noFill/>
            <a:ln w="9525">
              <a:solidFill>
                <a:schemeClr val="tx1"/>
              </a:solidFill>
              <a:round/>
              <a:headEnd/>
              <a:tailEnd/>
            </a:ln>
          </p:spPr>
          <p:txBody>
            <a:bodyPr/>
            <a:lstStyle/>
            <a:p>
              <a:endParaRPr lang="en-GB"/>
            </a:p>
          </p:txBody>
        </p:sp>
        <p:sp>
          <p:nvSpPr>
            <p:cNvPr id="27" name="Line 95"/>
            <p:cNvSpPr>
              <a:spLocks noChangeShapeType="1"/>
            </p:cNvSpPr>
            <p:nvPr/>
          </p:nvSpPr>
          <p:spPr bwMode="auto">
            <a:xfrm flipH="1">
              <a:off x="5208755" y="2532184"/>
              <a:ext cx="739639" cy="734311"/>
            </a:xfrm>
            <a:prstGeom prst="line">
              <a:avLst/>
            </a:prstGeom>
            <a:noFill/>
            <a:ln w="9525">
              <a:solidFill>
                <a:schemeClr val="tx1"/>
              </a:solidFill>
              <a:round/>
              <a:headEnd/>
              <a:tailEnd/>
            </a:ln>
          </p:spPr>
          <p:txBody>
            <a:bodyPr/>
            <a:lstStyle/>
            <a:p>
              <a:endParaRPr lang="en-GB"/>
            </a:p>
          </p:txBody>
        </p:sp>
        <p:sp>
          <p:nvSpPr>
            <p:cNvPr id="31" name="Line 99"/>
            <p:cNvSpPr>
              <a:spLocks noChangeShapeType="1"/>
            </p:cNvSpPr>
            <p:nvPr/>
          </p:nvSpPr>
          <p:spPr bwMode="auto">
            <a:xfrm>
              <a:off x="5287345" y="3376273"/>
              <a:ext cx="1038507" cy="2"/>
            </a:xfrm>
            <a:prstGeom prst="line">
              <a:avLst/>
            </a:prstGeom>
            <a:noFill/>
            <a:ln w="9525">
              <a:solidFill>
                <a:schemeClr val="tx1"/>
              </a:solidFill>
              <a:round/>
              <a:headEnd/>
              <a:tailEnd/>
            </a:ln>
          </p:spPr>
          <p:txBody>
            <a:bodyPr/>
            <a:lstStyle/>
            <a:p>
              <a:endParaRPr lang="en-GB"/>
            </a:p>
          </p:txBody>
        </p:sp>
        <p:sp>
          <p:nvSpPr>
            <p:cNvPr id="33" name="Line 101"/>
            <p:cNvSpPr>
              <a:spLocks noChangeShapeType="1"/>
            </p:cNvSpPr>
            <p:nvPr/>
          </p:nvSpPr>
          <p:spPr bwMode="auto">
            <a:xfrm>
              <a:off x="5359353" y="3588670"/>
              <a:ext cx="966499" cy="578887"/>
            </a:xfrm>
            <a:prstGeom prst="line">
              <a:avLst/>
            </a:prstGeom>
            <a:noFill/>
            <a:ln w="9525">
              <a:solidFill>
                <a:schemeClr val="tx1"/>
              </a:solidFill>
              <a:round/>
              <a:headEnd/>
              <a:tailEnd/>
            </a:ln>
          </p:spPr>
          <p:txBody>
            <a:bodyPr/>
            <a:lstStyle/>
            <a:p>
              <a:endParaRPr lang="en-GB"/>
            </a:p>
          </p:txBody>
        </p:sp>
        <p:sp>
          <p:nvSpPr>
            <p:cNvPr id="39" name="Line 108"/>
            <p:cNvSpPr>
              <a:spLocks noChangeShapeType="1"/>
            </p:cNvSpPr>
            <p:nvPr/>
          </p:nvSpPr>
          <p:spPr bwMode="auto">
            <a:xfrm flipH="1">
              <a:off x="4582870" y="3794290"/>
              <a:ext cx="0" cy="609215"/>
            </a:xfrm>
            <a:prstGeom prst="line">
              <a:avLst/>
            </a:prstGeom>
            <a:noFill/>
            <a:ln w="9525">
              <a:solidFill>
                <a:schemeClr val="tx1"/>
              </a:solidFill>
              <a:round/>
              <a:headEnd/>
              <a:tailEnd/>
            </a:ln>
          </p:spPr>
          <p:txBody>
            <a:bodyPr/>
            <a:lstStyle/>
            <a:p>
              <a:endParaRPr lang="en-GB"/>
            </a:p>
          </p:txBody>
        </p:sp>
        <p:sp>
          <p:nvSpPr>
            <p:cNvPr id="41" name="Line 111"/>
            <p:cNvSpPr>
              <a:spLocks noChangeShapeType="1"/>
            </p:cNvSpPr>
            <p:nvPr/>
          </p:nvSpPr>
          <p:spPr bwMode="auto">
            <a:xfrm flipH="1">
              <a:off x="2324579" y="3588670"/>
              <a:ext cx="1597377" cy="510227"/>
            </a:xfrm>
            <a:prstGeom prst="line">
              <a:avLst/>
            </a:prstGeom>
            <a:noFill/>
            <a:ln w="9525">
              <a:solidFill>
                <a:schemeClr val="tx1"/>
              </a:solidFill>
              <a:round/>
              <a:headEnd/>
              <a:tailEnd/>
            </a:ln>
          </p:spPr>
          <p:txBody>
            <a:bodyPr/>
            <a:lstStyle/>
            <a:p>
              <a:endParaRPr lang="en-GB"/>
            </a:p>
          </p:txBody>
        </p:sp>
        <p:sp>
          <p:nvSpPr>
            <p:cNvPr id="42" name="Line 112"/>
            <p:cNvSpPr>
              <a:spLocks noChangeShapeType="1"/>
            </p:cNvSpPr>
            <p:nvPr/>
          </p:nvSpPr>
          <p:spPr bwMode="auto">
            <a:xfrm>
              <a:off x="2600332" y="3350554"/>
              <a:ext cx="1234777" cy="25722"/>
            </a:xfrm>
            <a:prstGeom prst="line">
              <a:avLst/>
            </a:prstGeom>
            <a:noFill/>
            <a:ln w="9525">
              <a:solidFill>
                <a:schemeClr val="tx1"/>
              </a:solidFill>
              <a:round/>
              <a:headEnd/>
              <a:tailEnd/>
            </a:ln>
          </p:spPr>
          <p:txBody>
            <a:bodyPr/>
            <a:lstStyle/>
            <a:p>
              <a:endParaRPr lang="en-GB"/>
            </a:p>
          </p:txBody>
        </p:sp>
      </p:grpSp>
      <p:sp>
        <p:nvSpPr>
          <p:cNvPr id="43" name="Slide Number Placeholder 46"/>
          <p:cNvSpPr>
            <a:spLocks noGrp="1"/>
          </p:cNvSpPr>
          <p:nvPr>
            <p:ph type="sldNum" sz="quarter" idx="12"/>
          </p:nvPr>
        </p:nvSpPr>
        <p:spPr>
          <a:xfrm>
            <a:off x="7924800" y="6416675"/>
            <a:ext cx="762000" cy="365125"/>
          </a:xfrm>
        </p:spPr>
        <p:txBody>
          <a:bodyPr/>
          <a:lstStyle/>
          <a:p>
            <a:pPr>
              <a:defRPr/>
            </a:pPr>
            <a:r>
              <a:rPr lang="en-GB" dirty="0" smtClean="0"/>
              <a:t>2</a:t>
            </a:r>
            <a:endParaRPr lang="en-GB" dirty="0"/>
          </a:p>
        </p:txBody>
      </p:sp>
      <p:sp>
        <p:nvSpPr>
          <p:cNvPr id="44" name="Date Placeholder 48"/>
          <p:cNvSpPr>
            <a:spLocks noGrp="1"/>
          </p:cNvSpPr>
          <p:nvPr>
            <p:ph type="dt" sz="quarter" idx="10"/>
          </p:nvPr>
        </p:nvSpPr>
        <p:spPr>
          <a:xfrm>
            <a:off x="0" y="5543806"/>
            <a:ext cx="8510927" cy="981255"/>
          </a:xfrm>
        </p:spPr>
        <p:txBody>
          <a:bodyPr/>
          <a:lstStyle/>
          <a:p>
            <a:pPr>
              <a:defRPr/>
            </a:pPr>
            <a:endParaRPr lang="en-GB" sz="3200" dirty="0" smtClean="0">
              <a:solidFill>
                <a:srgbClr val="FF0000"/>
              </a:solidFill>
            </a:endParaRPr>
          </a:p>
          <a:p>
            <a:pPr>
              <a:defRPr/>
            </a:pPr>
            <a:r>
              <a:rPr lang="en-GB" sz="3200" b="1" dirty="0" smtClean="0">
                <a:solidFill>
                  <a:srgbClr val="FF0000"/>
                </a:solidFill>
              </a:rPr>
              <a:t>					</a:t>
            </a:r>
            <a:endParaRPr lang="en-GB" sz="3200" dirty="0">
              <a:solidFill>
                <a:srgbClr val="FF0000"/>
              </a:solidFill>
            </a:endParaRPr>
          </a:p>
        </p:txBody>
      </p:sp>
      <p:sp>
        <p:nvSpPr>
          <p:cNvPr id="29" name="Right Arrow 28"/>
          <p:cNvSpPr/>
          <p:nvPr/>
        </p:nvSpPr>
        <p:spPr>
          <a:xfrm>
            <a:off x="3338705" y="5373216"/>
            <a:ext cx="5182407" cy="12241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9C2441"/>
                </a:solidFill>
              </a:rPr>
              <a:t>Lawyer / Mediation Stage </a:t>
            </a:r>
            <a:endParaRPr lang="en-GB" sz="3200" b="1" dirty="0">
              <a:solidFill>
                <a:srgbClr val="9C2441"/>
              </a:solidFill>
            </a:endParaRPr>
          </a:p>
        </p:txBody>
      </p:sp>
      <p:sp>
        <p:nvSpPr>
          <p:cNvPr id="48" name="Rectangle 47"/>
          <p:cNvSpPr/>
          <p:nvPr/>
        </p:nvSpPr>
        <p:spPr>
          <a:xfrm>
            <a:off x="268302" y="5684676"/>
            <a:ext cx="2779464" cy="601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 </a:t>
            </a:r>
            <a:r>
              <a:rPr lang="en-GB" sz="3200" b="1" dirty="0">
                <a:solidFill>
                  <a:srgbClr val="9C2441"/>
                </a:solidFill>
              </a:rPr>
              <a:t>Prelim</a:t>
            </a:r>
            <a:r>
              <a:rPr lang="en-GB" sz="3200" b="1" dirty="0">
                <a:solidFill>
                  <a:schemeClr val="bg1"/>
                </a:solidFill>
              </a:rPr>
              <a:t> </a:t>
            </a:r>
            <a:r>
              <a:rPr lang="en-GB" sz="3200" b="1" dirty="0" smtClean="0">
                <a:solidFill>
                  <a:srgbClr val="9C2441"/>
                </a:solidFill>
              </a:rPr>
              <a:t>Stage?</a:t>
            </a:r>
            <a:endParaRPr lang="en-GB" dirty="0">
              <a:solidFill>
                <a:srgbClr val="9C2441"/>
              </a:solidFill>
            </a:endParaRPr>
          </a:p>
        </p:txBody>
      </p:sp>
      <p:sp>
        <p:nvSpPr>
          <p:cNvPr id="4" name="TextBox 3"/>
          <p:cNvSpPr txBox="1"/>
          <p:nvPr/>
        </p:nvSpPr>
        <p:spPr>
          <a:xfrm>
            <a:off x="3757948" y="5133052"/>
            <a:ext cx="1646191" cy="523220"/>
          </a:xfrm>
          <a:prstGeom prst="rect">
            <a:avLst/>
          </a:prstGeom>
          <a:noFill/>
        </p:spPr>
        <p:txBody>
          <a:bodyPr wrap="square" rtlCol="0">
            <a:spAutoFit/>
          </a:bodyPr>
          <a:lstStyle/>
          <a:p>
            <a:r>
              <a:rPr lang="en-GB" sz="2800" b="1" dirty="0" smtClean="0">
                <a:solidFill>
                  <a:srgbClr val="9C2441"/>
                </a:solidFill>
              </a:rPr>
              <a:t>Policy</a:t>
            </a:r>
            <a:r>
              <a:rPr lang="en-GB" dirty="0" smtClean="0"/>
              <a:t> </a:t>
            </a:r>
            <a:endParaRPr lang="en-GB" dirty="0"/>
          </a:p>
        </p:txBody>
      </p:sp>
    </p:spTree>
    <p:extLst>
      <p:ext uri="{BB962C8B-B14F-4D97-AF65-F5344CB8AC3E}">
        <p14:creationId xmlns:p14="http://schemas.microsoft.com/office/powerpoint/2010/main" val="16915765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1000"/>
                                        <p:tgtEl>
                                          <p:spTgt spid="29"/>
                                        </p:tgtEl>
                                      </p:cBhvr>
                                    </p:animEffect>
                                    <p:anim calcmode="lin" valueType="num">
                                      <p:cBhvr>
                                        <p:cTn id="13" dur="1000" fill="hold"/>
                                        <p:tgtEl>
                                          <p:spTgt spid="29"/>
                                        </p:tgtEl>
                                        <p:attrNameLst>
                                          <p:attrName>ppt_x</p:attrName>
                                        </p:attrNameLst>
                                      </p:cBhvr>
                                      <p:tavLst>
                                        <p:tav tm="0">
                                          <p:val>
                                            <p:strVal val="#ppt_x"/>
                                          </p:val>
                                        </p:tav>
                                        <p:tav tm="100000">
                                          <p:val>
                                            <p:strVal val="#ppt_x"/>
                                          </p:val>
                                        </p:tav>
                                      </p:tavLst>
                                    </p:anim>
                                    <p:anim calcmode="lin" valueType="num">
                                      <p:cBhvr>
                                        <p:cTn id="14"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4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smtClean="0">
                <a:solidFill>
                  <a:srgbClr val="9C2441"/>
                </a:solidFill>
              </a:rPr>
              <a:t>Key Messages</a:t>
            </a:r>
            <a:endParaRPr lang="en-GB" dirty="0">
              <a:solidFill>
                <a:srgbClr val="9C2441"/>
              </a:solidFill>
            </a:endParaRPr>
          </a:p>
        </p:txBody>
      </p:sp>
      <p:sp>
        <p:nvSpPr>
          <p:cNvPr id="3" name="Content Placeholder 2"/>
          <p:cNvSpPr>
            <a:spLocks noGrp="1"/>
          </p:cNvSpPr>
          <p:nvPr>
            <p:ph idx="1"/>
          </p:nvPr>
        </p:nvSpPr>
        <p:spPr>
          <a:xfrm>
            <a:off x="323528" y="2060848"/>
            <a:ext cx="8712968" cy="4248472"/>
          </a:xfrm>
        </p:spPr>
        <p:txBody>
          <a:bodyPr>
            <a:normAutofit lnSpcReduction="10000"/>
          </a:bodyPr>
          <a:lstStyle/>
          <a:p>
            <a:pPr marL="0" indent="0">
              <a:buNone/>
            </a:pPr>
            <a:r>
              <a:rPr lang="en-GB" sz="2800" dirty="0" smtClean="0"/>
              <a:t>Recognise </a:t>
            </a:r>
            <a:r>
              <a:rPr lang="en-GB" sz="2800" b="1" dirty="0" smtClean="0">
                <a:solidFill>
                  <a:srgbClr val="9C2441"/>
                </a:solidFill>
              </a:rPr>
              <a:t>early stage</a:t>
            </a:r>
            <a:r>
              <a:rPr lang="en-GB" sz="2800" dirty="0" smtClean="0"/>
              <a:t> in separation/dispute requiring: </a:t>
            </a:r>
            <a:endParaRPr lang="en-GB" sz="2800" dirty="0"/>
          </a:p>
          <a:p>
            <a:pPr marL="0" indent="0">
              <a:buNone/>
            </a:pPr>
            <a:endParaRPr lang="en-GB" sz="1800" dirty="0"/>
          </a:p>
          <a:p>
            <a:r>
              <a:rPr lang="en-GB" sz="2800" b="1" dirty="0" smtClean="0">
                <a:solidFill>
                  <a:srgbClr val="A71D3E"/>
                </a:solidFill>
              </a:rPr>
              <a:t>Flexible delivery </a:t>
            </a:r>
            <a:r>
              <a:rPr lang="en-GB" sz="2800" dirty="0" smtClean="0"/>
              <a:t>of skilled legal information </a:t>
            </a:r>
          </a:p>
          <a:p>
            <a:r>
              <a:rPr lang="en-GB" sz="2800" b="1" dirty="0" smtClean="0">
                <a:solidFill>
                  <a:srgbClr val="A71D3E"/>
                </a:solidFill>
              </a:rPr>
              <a:t>Extensive support </a:t>
            </a:r>
            <a:r>
              <a:rPr lang="en-GB" sz="2800" b="1" dirty="0" smtClean="0"/>
              <a:t>‘</a:t>
            </a:r>
            <a:r>
              <a:rPr lang="en-GB" sz="2800" dirty="0" smtClean="0"/>
              <a:t>unpick’ problems blocking resolution </a:t>
            </a:r>
          </a:p>
          <a:p>
            <a:r>
              <a:rPr lang="en-GB" sz="2800" b="1" dirty="0" smtClean="0">
                <a:solidFill>
                  <a:srgbClr val="A71D3E"/>
                </a:solidFill>
              </a:rPr>
              <a:t>A ‘neutral </a:t>
            </a:r>
            <a:r>
              <a:rPr lang="en-GB" sz="2800" b="1" dirty="0">
                <a:solidFill>
                  <a:srgbClr val="A71D3E"/>
                </a:solidFill>
              </a:rPr>
              <a:t>voice</a:t>
            </a:r>
            <a:r>
              <a:rPr lang="en-GB" sz="2800" b="1" dirty="0" smtClean="0">
                <a:solidFill>
                  <a:srgbClr val="A71D3E"/>
                </a:solidFill>
              </a:rPr>
              <a:t>’ </a:t>
            </a:r>
            <a:r>
              <a:rPr lang="en-GB" sz="2800" dirty="0" smtClean="0"/>
              <a:t>to guide both parents </a:t>
            </a:r>
          </a:p>
          <a:p>
            <a:r>
              <a:rPr lang="en-GB" sz="2800" b="1" dirty="0" smtClean="0">
                <a:solidFill>
                  <a:srgbClr val="A71D3E"/>
                </a:solidFill>
              </a:rPr>
              <a:t>Time </a:t>
            </a:r>
            <a:r>
              <a:rPr lang="en-GB" sz="2800" dirty="0" smtClean="0"/>
              <a:t>to reflect and help stabilise relationships </a:t>
            </a:r>
          </a:p>
          <a:p>
            <a:r>
              <a:rPr lang="en-GB" sz="2800" b="1" dirty="0">
                <a:solidFill>
                  <a:srgbClr val="A71D3E"/>
                </a:solidFill>
              </a:rPr>
              <a:t>P</a:t>
            </a:r>
            <a:r>
              <a:rPr lang="en-GB" sz="2800" b="1" dirty="0" smtClean="0">
                <a:solidFill>
                  <a:srgbClr val="A71D3E"/>
                </a:solidFill>
              </a:rPr>
              <a:t>reparation</a:t>
            </a:r>
            <a:r>
              <a:rPr lang="en-GB" sz="2800" dirty="0" smtClean="0"/>
              <a:t> for formal mediation</a:t>
            </a:r>
          </a:p>
          <a:p>
            <a:endParaRPr lang="en-GB" sz="2800" dirty="0"/>
          </a:p>
          <a:p>
            <a:pPr marL="0" indent="0">
              <a:buNone/>
            </a:pPr>
            <a:r>
              <a:rPr lang="en-GB" sz="2800" dirty="0" smtClean="0"/>
              <a:t>BUT raises some </a:t>
            </a:r>
            <a:r>
              <a:rPr lang="en-GB" sz="2800" dirty="0" err="1" smtClean="0"/>
              <a:t>BiG</a:t>
            </a:r>
            <a:r>
              <a:rPr lang="en-GB" sz="2800" dirty="0" smtClean="0"/>
              <a:t> questions for practice</a:t>
            </a:r>
            <a:endParaRPr lang="en-GB" sz="2800" dirty="0"/>
          </a:p>
          <a:p>
            <a:pPr marL="0" indent="0">
              <a:buNone/>
            </a:pPr>
            <a:endParaRPr lang="en-GB" sz="2400" dirty="0" smtClean="0"/>
          </a:p>
        </p:txBody>
      </p:sp>
      <p:pic>
        <p:nvPicPr>
          <p:cNvPr id="1031" name="Picture 7" descr="C:\Users\user\AppData\Local\Microsoft\Windows\Temporary Internet Files\Content.IE5\IVF5CI5F\scales-of-justice[1].jpg"/>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580112" y="476672"/>
            <a:ext cx="2736304" cy="1412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8515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b="1" dirty="0" err="1" smtClean="0">
                <a:solidFill>
                  <a:srgbClr val="9C2441"/>
                </a:solidFill>
              </a:rPr>
              <a:t>BiG</a:t>
            </a:r>
            <a:r>
              <a:rPr lang="en-GB" b="1" dirty="0" smtClean="0">
                <a:solidFill>
                  <a:srgbClr val="9C2441"/>
                </a:solidFill>
              </a:rPr>
              <a:t> questions for practice </a:t>
            </a:r>
            <a:endParaRPr lang="en-GB" dirty="0">
              <a:solidFill>
                <a:srgbClr val="9C2441"/>
              </a:solidFill>
            </a:endParaRPr>
          </a:p>
        </p:txBody>
      </p:sp>
      <p:sp>
        <p:nvSpPr>
          <p:cNvPr id="3" name="Content Placeholder 2"/>
          <p:cNvSpPr>
            <a:spLocks noGrp="1"/>
          </p:cNvSpPr>
          <p:nvPr>
            <p:ph idx="1"/>
          </p:nvPr>
        </p:nvSpPr>
        <p:spPr>
          <a:xfrm>
            <a:off x="431032" y="1412776"/>
            <a:ext cx="8712968" cy="4752528"/>
          </a:xfrm>
        </p:spPr>
        <p:txBody>
          <a:bodyPr>
            <a:noAutofit/>
          </a:bodyPr>
          <a:lstStyle/>
          <a:p>
            <a:pPr marL="0" indent="0">
              <a:buNone/>
            </a:pPr>
            <a:r>
              <a:rPr lang="en-GB" sz="2800" dirty="0" smtClean="0"/>
              <a:t>Evidence from Family Matters Guides show:</a:t>
            </a:r>
          </a:p>
          <a:p>
            <a:r>
              <a:rPr lang="en-GB" sz="2800" dirty="0" smtClean="0"/>
              <a:t>Value combine legal-mediation skills in one person</a:t>
            </a:r>
          </a:p>
          <a:p>
            <a:r>
              <a:rPr lang="en-GB" sz="2800" dirty="0" smtClean="0"/>
              <a:t>But what is best way to help both parents collaborate?</a:t>
            </a:r>
          </a:p>
          <a:p>
            <a:r>
              <a:rPr lang="en-GB" sz="2800" dirty="0"/>
              <a:t>N</a:t>
            </a:r>
            <a:r>
              <a:rPr lang="en-GB" sz="2800" dirty="0" smtClean="0"/>
              <a:t>eed understand professional perspective too and processes of:</a:t>
            </a:r>
          </a:p>
          <a:p>
            <a:pPr lvl="1"/>
            <a:r>
              <a:rPr lang="en-GB" sz="2400" b="1" dirty="0" smtClean="0">
                <a:solidFill>
                  <a:srgbClr val="9C2441"/>
                </a:solidFill>
              </a:rPr>
              <a:t>Transition</a:t>
            </a:r>
            <a:r>
              <a:rPr lang="en-GB" sz="2400" dirty="0" smtClean="0"/>
              <a:t> into a new role /collaborative practice</a:t>
            </a:r>
          </a:p>
          <a:p>
            <a:pPr lvl="1"/>
            <a:r>
              <a:rPr lang="en-GB" sz="2400" b="1" dirty="0" smtClean="0">
                <a:solidFill>
                  <a:srgbClr val="9C2441"/>
                </a:solidFill>
              </a:rPr>
              <a:t>Neutralising</a:t>
            </a:r>
            <a:r>
              <a:rPr lang="en-GB" sz="2400" dirty="0" smtClean="0"/>
              <a:t> information for both parents to use</a:t>
            </a:r>
          </a:p>
          <a:p>
            <a:pPr lvl="1"/>
            <a:r>
              <a:rPr lang="en-GB" sz="2400" b="1" dirty="0" smtClean="0">
                <a:solidFill>
                  <a:srgbClr val="9C2441"/>
                </a:solidFill>
              </a:rPr>
              <a:t>Suppression </a:t>
            </a:r>
            <a:r>
              <a:rPr lang="en-GB" sz="2400" dirty="0" smtClean="0"/>
              <a:t>of traditional professional identities </a:t>
            </a:r>
          </a:p>
          <a:p>
            <a:pPr lvl="1"/>
            <a:endParaRPr lang="en-GB" sz="1100" dirty="0" smtClean="0"/>
          </a:p>
          <a:p>
            <a:pPr marL="514350" indent="-457200"/>
            <a:r>
              <a:rPr lang="en-GB" sz="2800" dirty="0" smtClean="0"/>
              <a:t>How can we adapt professional practice to work with both parents collaboratively?</a:t>
            </a:r>
          </a:p>
        </p:txBody>
      </p:sp>
    </p:spTree>
    <p:extLst>
      <p:ext uri="{BB962C8B-B14F-4D97-AF65-F5344CB8AC3E}">
        <p14:creationId xmlns:p14="http://schemas.microsoft.com/office/powerpoint/2010/main" val="26993862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340768"/>
            <a:ext cx="8064896" cy="3312368"/>
          </a:xfrm>
        </p:spPr>
        <p:txBody>
          <a:bodyPr>
            <a:noAutofit/>
          </a:bodyPr>
          <a:lstStyle/>
          <a:p>
            <a:r>
              <a:rPr lang="en-GB" sz="2400" b="1" dirty="0">
                <a:latin typeface="+mn-lt"/>
              </a:rPr>
              <a:t>Full Report Available from Resolution Website:</a:t>
            </a:r>
            <a:br>
              <a:rPr lang="en-GB" sz="2400" b="1" dirty="0">
                <a:latin typeface="+mn-lt"/>
              </a:rPr>
            </a:br>
            <a:r>
              <a:rPr lang="en-GB" sz="2400" b="1" dirty="0" smtClean="0">
                <a:latin typeface="+mn-lt"/>
              </a:rPr>
              <a:t>http</a:t>
            </a:r>
            <a:r>
              <a:rPr lang="en-GB" sz="2400" b="1" dirty="0">
                <a:latin typeface="+mn-lt"/>
              </a:rPr>
              <a:t>://www.resolution.org.uk/</a:t>
            </a:r>
            <a:r>
              <a:rPr lang="en-GB" sz="2400" b="1" dirty="0" smtClean="0">
                <a:latin typeface="+mn-lt"/>
              </a:rPr>
              <a:t/>
            </a:r>
            <a:br>
              <a:rPr lang="en-GB" sz="2400" b="1" dirty="0" smtClean="0">
                <a:latin typeface="+mn-lt"/>
              </a:rPr>
            </a:br>
            <a:r>
              <a:rPr lang="en-GB" sz="2400" b="1" dirty="0">
                <a:latin typeface="+mn-lt"/>
              </a:rPr>
              <a:t/>
            </a:r>
            <a:br>
              <a:rPr lang="en-GB" sz="2400" b="1" dirty="0">
                <a:latin typeface="+mn-lt"/>
              </a:rPr>
            </a:br>
            <a:r>
              <a:rPr lang="en-GB" sz="2400" b="1" i="1" dirty="0">
                <a:solidFill>
                  <a:srgbClr val="9C2441"/>
                </a:solidFill>
                <a:latin typeface="+mn-lt"/>
              </a:rPr>
              <a:t>Guiding parents though separation: Family matters – an innovative support service from Resolution  </a:t>
            </a:r>
            <a:br>
              <a:rPr lang="en-GB" sz="2400" b="1" i="1" dirty="0">
                <a:solidFill>
                  <a:srgbClr val="9C2441"/>
                </a:solidFill>
                <a:latin typeface="+mn-lt"/>
              </a:rPr>
            </a:br>
            <a:r>
              <a:rPr lang="en-GB" sz="2400" dirty="0">
                <a:latin typeface="+mn-lt"/>
              </a:rPr>
              <a:t/>
            </a:r>
            <a:br>
              <a:rPr lang="en-GB" sz="2400" dirty="0">
                <a:latin typeface="+mn-lt"/>
              </a:rPr>
            </a:br>
            <a:r>
              <a:rPr lang="en-GB" sz="1800" dirty="0" smtClean="0">
                <a:latin typeface="+mn-lt"/>
              </a:rPr>
              <a:t>Christine </a:t>
            </a:r>
            <a:r>
              <a:rPr lang="en-GB" sz="1800" dirty="0" smtClean="0">
                <a:latin typeface="+mn-lt"/>
              </a:rPr>
              <a:t>Skinner – University of York </a:t>
            </a:r>
            <a:br>
              <a:rPr lang="en-GB" sz="1800" dirty="0" smtClean="0">
                <a:latin typeface="+mn-lt"/>
              </a:rPr>
            </a:br>
            <a:r>
              <a:rPr lang="en-GB" sz="1800" dirty="0" smtClean="0">
                <a:latin typeface="+mn-lt"/>
              </a:rPr>
              <a:t>Ida Forster – Family Matters </a:t>
            </a:r>
            <a:endParaRPr lang="en-GB" sz="1800" dirty="0">
              <a:latin typeface="+mn-lt"/>
            </a:endParaRPr>
          </a:p>
        </p:txBody>
      </p:sp>
      <p:sp>
        <p:nvSpPr>
          <p:cNvPr id="3" name="Subtitle 2"/>
          <p:cNvSpPr>
            <a:spLocks noGrp="1"/>
          </p:cNvSpPr>
          <p:nvPr>
            <p:ph type="subTitle" idx="1"/>
          </p:nvPr>
        </p:nvSpPr>
        <p:spPr>
          <a:xfrm>
            <a:off x="1155576" y="5733256"/>
            <a:ext cx="6400800" cy="720080"/>
          </a:xfrm>
        </p:spPr>
        <p:txBody>
          <a:bodyPr>
            <a:normAutofit fontScale="25000" lnSpcReduction="20000"/>
          </a:bodyPr>
          <a:lstStyle/>
          <a:p>
            <a:r>
              <a:rPr lang="en-GB" sz="6400" b="1" dirty="0" smtClean="0">
                <a:solidFill>
                  <a:srgbClr val="9C2441"/>
                </a:solidFill>
              </a:rPr>
              <a:t>Presentation given at the ESRC </a:t>
            </a:r>
            <a:r>
              <a:rPr lang="en-GB" sz="6400" b="1" dirty="0" smtClean="0">
                <a:solidFill>
                  <a:srgbClr val="9C2441"/>
                </a:solidFill>
              </a:rPr>
              <a:t>International Research Seminar Series: Child Maintenance: International Perspectives and Policy challenges. Seminar 6: </a:t>
            </a:r>
            <a:r>
              <a:rPr lang="en-GB" sz="6400" b="1" cap="small" dirty="0">
                <a:solidFill>
                  <a:srgbClr val="9C2441"/>
                </a:solidFill>
              </a:rPr>
              <a:t>divorce and separation: new models of professional practice to support </a:t>
            </a:r>
            <a:r>
              <a:rPr lang="en-GB" sz="6400" b="1" cap="small" dirty="0" smtClean="0">
                <a:solidFill>
                  <a:srgbClr val="9C2441"/>
                </a:solidFill>
              </a:rPr>
              <a:t>parents. The Nuffield foundation London 7</a:t>
            </a:r>
            <a:r>
              <a:rPr lang="en-GB" sz="6400" b="1" cap="small" baseline="30000" dirty="0" smtClean="0">
                <a:solidFill>
                  <a:srgbClr val="9C2441"/>
                </a:solidFill>
              </a:rPr>
              <a:t>th</a:t>
            </a:r>
            <a:r>
              <a:rPr lang="en-GB" sz="6400" b="1" cap="small" dirty="0" smtClean="0">
                <a:solidFill>
                  <a:srgbClr val="9C2441"/>
                </a:solidFill>
              </a:rPr>
              <a:t> December 2015</a:t>
            </a:r>
            <a:endParaRPr lang="en-GB" sz="6400" b="1" dirty="0">
              <a:solidFill>
                <a:srgbClr val="9C2441"/>
              </a:solidFill>
            </a:endParaRPr>
          </a:p>
          <a:p>
            <a:endParaRPr lang="en-GB" sz="4800" dirty="0"/>
          </a:p>
        </p:txBody>
      </p:sp>
      <p:pic>
        <p:nvPicPr>
          <p:cNvPr id="6" name="Picture 5" descr="\\userfs\cbes100\w2k\current documents\child support\ESRC seminar\award\webpage and advert\Uni of York v.eps black.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0032" y="4688507"/>
            <a:ext cx="2880320" cy="618952"/>
          </a:xfrm>
          <a:prstGeom prst="rect">
            <a:avLst/>
          </a:prstGeom>
          <a:noFill/>
          <a:ln>
            <a:noFill/>
          </a:ln>
        </p:spPr>
      </p:pic>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1475656" y="4653136"/>
            <a:ext cx="2626518" cy="706294"/>
          </a:xfrm>
          <a:prstGeom prst="rect">
            <a:avLst/>
          </a:prstGeom>
          <a:noFill/>
        </p:spPr>
      </p:pic>
    </p:spTree>
    <p:extLst>
      <p:ext uri="{BB962C8B-B14F-4D97-AF65-F5344CB8AC3E}">
        <p14:creationId xmlns:p14="http://schemas.microsoft.com/office/powerpoint/2010/main" val="1529248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lnSpcReduction="10000"/>
          </a:bodyPr>
          <a:lstStyle/>
          <a:p>
            <a:r>
              <a:rPr lang="en-GB" dirty="0" smtClean="0"/>
              <a:t>Help low-income separated parents to collaborate in best interests </a:t>
            </a:r>
            <a:r>
              <a:rPr lang="en-GB" dirty="0"/>
              <a:t>of </a:t>
            </a:r>
            <a:r>
              <a:rPr lang="en-GB" dirty="0" smtClean="0"/>
              <a:t>their children</a:t>
            </a:r>
          </a:p>
          <a:p>
            <a:endParaRPr lang="en-GB" dirty="0" smtClean="0"/>
          </a:p>
          <a:p>
            <a:r>
              <a:rPr lang="en-GB" dirty="0" smtClean="0"/>
              <a:t>Guides combined </a:t>
            </a:r>
            <a:r>
              <a:rPr lang="en-GB" dirty="0"/>
              <a:t>their legal </a:t>
            </a:r>
            <a:r>
              <a:rPr lang="en-GB" dirty="0" smtClean="0"/>
              <a:t>knowledge and mediator conflict </a:t>
            </a:r>
            <a:r>
              <a:rPr lang="en-GB" dirty="0"/>
              <a:t>resolution skills to:</a:t>
            </a:r>
          </a:p>
          <a:p>
            <a:pPr lvl="1"/>
            <a:r>
              <a:rPr lang="en-GB" dirty="0" smtClean="0"/>
              <a:t>work </a:t>
            </a:r>
            <a:r>
              <a:rPr lang="en-GB" dirty="0"/>
              <a:t>with </a:t>
            </a:r>
            <a:r>
              <a:rPr lang="en-GB" dirty="0" smtClean="0"/>
              <a:t>parents as </a:t>
            </a:r>
            <a:r>
              <a:rPr lang="en-GB" dirty="0"/>
              <a:t>couples or as individuals</a:t>
            </a:r>
          </a:p>
          <a:p>
            <a:pPr lvl="1"/>
            <a:r>
              <a:rPr lang="en-GB" dirty="0" smtClean="0"/>
              <a:t>provide </a:t>
            </a:r>
            <a:r>
              <a:rPr lang="en-GB" dirty="0"/>
              <a:t>legal information (not legal advice)</a:t>
            </a:r>
          </a:p>
          <a:p>
            <a:pPr lvl="1"/>
            <a:r>
              <a:rPr lang="en-GB" dirty="0" smtClean="0"/>
              <a:t>guide </a:t>
            </a:r>
            <a:r>
              <a:rPr lang="en-GB" dirty="0"/>
              <a:t>parents to reach their own agreements</a:t>
            </a:r>
          </a:p>
          <a:p>
            <a:pPr lvl="1"/>
            <a:r>
              <a:rPr lang="en-GB" dirty="0" smtClean="0"/>
              <a:t>deal </a:t>
            </a:r>
            <a:r>
              <a:rPr lang="en-GB" dirty="0"/>
              <a:t>with parents’ legal, emotional and practical difficulties in a holistic way</a:t>
            </a:r>
          </a:p>
        </p:txBody>
      </p:sp>
      <p:sp>
        <p:nvSpPr>
          <p:cNvPr id="4" name="Title 1"/>
          <p:cNvSpPr>
            <a:spLocks noGrp="1"/>
          </p:cNvSpPr>
          <p:nvPr>
            <p:ph type="title"/>
          </p:nvPr>
        </p:nvSpPr>
        <p:spPr/>
        <p:txBody>
          <a:bodyPr>
            <a:normAutofit/>
          </a:bodyPr>
          <a:lstStyle/>
          <a:p>
            <a:pPr algn="l"/>
            <a:r>
              <a:rPr lang="en-GB" sz="3200" b="1" dirty="0" smtClean="0">
                <a:solidFill>
                  <a:srgbClr val="9C2441"/>
                </a:solidFill>
              </a:rPr>
              <a:t>Aims - Family Matters</a:t>
            </a:r>
            <a:endParaRPr lang="en-GB" sz="3200" b="1" dirty="0">
              <a:solidFill>
                <a:srgbClr val="9C2441"/>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602565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2116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3568" y="1628801"/>
            <a:ext cx="8064896" cy="4536504"/>
          </a:xfrm>
          <a:noFill/>
        </p:spPr>
        <p:txBody>
          <a:bodyPr tIns="0">
            <a:normAutofit fontScale="90000"/>
          </a:bodyPr>
          <a:lstStyle/>
          <a:p>
            <a:pPr algn="l"/>
            <a:r>
              <a:rPr lang="en-GB" sz="2800" dirty="0"/>
              <a:t/>
            </a:r>
            <a:br>
              <a:rPr lang="en-GB" sz="2800" dirty="0"/>
            </a:br>
            <a:r>
              <a:rPr lang="en-GB" sz="2800" dirty="0" smtClean="0"/>
              <a:t/>
            </a:r>
            <a:br>
              <a:rPr lang="en-GB" sz="2800" dirty="0" smtClean="0"/>
            </a:br>
            <a:r>
              <a:rPr lang="en-GB" sz="2800" dirty="0"/>
              <a:t/>
            </a:r>
            <a:br>
              <a:rPr lang="en-GB" sz="2800" dirty="0"/>
            </a:br>
            <a:r>
              <a:rPr lang="en-GB" sz="2800" dirty="0" smtClean="0"/>
              <a:t/>
            </a:r>
            <a:br>
              <a:rPr lang="en-GB" sz="2800" dirty="0" smtClean="0"/>
            </a:br>
            <a:r>
              <a:rPr lang="en-GB" sz="2800" dirty="0"/>
              <a:t/>
            </a:r>
            <a:br>
              <a:rPr lang="en-GB" sz="2800" dirty="0"/>
            </a:br>
            <a:r>
              <a:rPr lang="en-GB" sz="2800" dirty="0" smtClean="0"/>
              <a:t>Over the 30 months of DWP funding:</a:t>
            </a:r>
            <a:br>
              <a:rPr lang="en-GB" sz="2800" dirty="0" smtClean="0"/>
            </a:br>
            <a:r>
              <a:rPr lang="en-GB" sz="2800" dirty="0" smtClean="0"/>
              <a:t>Number of parents seen by Guides	</a:t>
            </a:r>
            <a:r>
              <a:rPr lang="en-GB" sz="2800" b="1" dirty="0" smtClean="0"/>
              <a:t>	</a:t>
            </a:r>
            <a:r>
              <a:rPr lang="en-GB" sz="2400" b="1" dirty="0" smtClean="0">
                <a:solidFill>
                  <a:srgbClr val="9C2441"/>
                </a:solidFill>
                <a:cs typeface="Times New Roman" charset="0"/>
              </a:rPr>
              <a:t>1570</a:t>
            </a:r>
            <a:r>
              <a:rPr lang="en-GB" sz="2400" b="1" dirty="0" smtClean="0">
                <a:solidFill>
                  <a:schemeClr val="folHlink"/>
                </a:solidFill>
                <a:cs typeface="Times New Roman" charset="0"/>
              </a:rPr>
              <a:t> </a:t>
            </a:r>
            <a:r>
              <a:rPr lang="en-GB" sz="2800" b="1" dirty="0"/>
              <a:t/>
            </a:r>
            <a:br>
              <a:rPr lang="en-GB" sz="2800" b="1" dirty="0"/>
            </a:br>
            <a:r>
              <a:rPr lang="en-GB" sz="2800" b="1" dirty="0" smtClean="0"/>
              <a:t>		</a:t>
            </a:r>
            <a:r>
              <a:rPr lang="en-GB" sz="2800" dirty="0" smtClean="0"/>
              <a:t>Women			55%</a:t>
            </a:r>
            <a:br>
              <a:rPr lang="en-GB" sz="2800" dirty="0" smtClean="0"/>
            </a:br>
            <a:r>
              <a:rPr lang="en-GB" sz="2800" dirty="0" smtClean="0"/>
              <a:t>		Men				45%</a:t>
            </a:r>
            <a:r>
              <a:rPr lang="en-GB" sz="2800" b="1" dirty="0" smtClean="0"/>
              <a:t/>
            </a:r>
            <a:br>
              <a:rPr lang="en-GB" sz="2800" b="1" dirty="0" smtClean="0"/>
            </a:br>
            <a:r>
              <a:rPr lang="en-GB" sz="2800" dirty="0" smtClean="0"/>
              <a:t>Of those declared ethnicity:</a:t>
            </a:r>
            <a:br>
              <a:rPr lang="en-GB" sz="2800" dirty="0" smtClean="0"/>
            </a:br>
            <a:r>
              <a:rPr lang="en-GB" sz="2800" dirty="0"/>
              <a:t>	</a:t>
            </a:r>
            <a:r>
              <a:rPr lang="en-GB" sz="2800" dirty="0" smtClean="0"/>
              <a:t>	White British 			75% </a:t>
            </a:r>
            <a:br>
              <a:rPr lang="en-GB" sz="2800" dirty="0" smtClean="0"/>
            </a:br>
            <a:r>
              <a:rPr lang="en-GB" sz="2800" dirty="0" smtClean="0"/>
              <a:t>		Other ethnic groups 		25%</a:t>
            </a:r>
            <a:r>
              <a:rPr lang="en-GB" sz="2800" b="1" dirty="0" smtClean="0"/>
              <a:t/>
            </a:r>
            <a:br>
              <a:rPr lang="en-GB" sz="2800" b="1" dirty="0" smtClean="0"/>
            </a:br>
            <a:r>
              <a:rPr lang="en-GB" sz="2700" dirty="0" smtClean="0"/>
              <a:t>Attended joint session/ </a:t>
            </a:r>
            <a:br>
              <a:rPr lang="en-GB" sz="2700" dirty="0" smtClean="0"/>
            </a:br>
            <a:r>
              <a:rPr lang="en-GB" sz="2700" dirty="0" smtClean="0"/>
              <a:t>referred to mediation		 		21%</a:t>
            </a:r>
            <a:br>
              <a:rPr lang="en-GB" sz="2700" dirty="0" smtClean="0"/>
            </a:br>
            <a:r>
              <a:rPr lang="en-GB" sz="2700" dirty="0"/>
              <a:t/>
            </a:r>
            <a:br>
              <a:rPr lang="en-GB" sz="2700" dirty="0"/>
            </a:br>
            <a:r>
              <a:rPr lang="en-GB" sz="2700" dirty="0"/>
              <a:t/>
            </a:r>
            <a:br>
              <a:rPr lang="en-GB" sz="2700" dirty="0"/>
            </a:br>
            <a:r>
              <a:rPr lang="en-GB" sz="2400" dirty="0" smtClean="0"/>
              <a:t/>
            </a:r>
            <a:br>
              <a:rPr lang="en-GB" sz="2400" dirty="0" smtClean="0"/>
            </a:br>
            <a:r>
              <a:rPr lang="en-GB" sz="2400" dirty="0" smtClean="0"/>
              <a:t/>
            </a:r>
            <a:br>
              <a:rPr lang="en-GB" sz="2400" dirty="0" smtClean="0"/>
            </a:br>
            <a:r>
              <a:rPr lang="en-GB" sz="2400" dirty="0" smtClean="0"/>
              <a:t/>
            </a:r>
            <a:br>
              <a:rPr lang="en-GB" sz="2400" dirty="0" smtClean="0"/>
            </a:br>
            <a:endParaRPr lang="en-GB" sz="2400" dirty="0" smtClean="0"/>
          </a:p>
        </p:txBody>
      </p:sp>
      <p:sp>
        <p:nvSpPr>
          <p:cNvPr id="3077" name="Text Box 6"/>
          <p:cNvSpPr txBox="1">
            <a:spLocks noChangeArrowheads="1"/>
          </p:cNvSpPr>
          <p:nvPr/>
        </p:nvSpPr>
        <p:spPr bwMode="auto">
          <a:xfrm>
            <a:off x="755576" y="692696"/>
            <a:ext cx="774948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eaLnBrk="1" hangingPunct="1"/>
            <a:r>
              <a:rPr lang="en-GB" b="1" dirty="0" smtClean="0">
                <a:solidFill>
                  <a:srgbClr val="9C2441"/>
                </a:solidFill>
                <a:latin typeface="+mj-lt"/>
                <a:cs typeface="Times New Roman" charset="0"/>
              </a:rPr>
              <a:t>Basic Management Information</a:t>
            </a:r>
            <a:endParaRPr lang="en-GB" b="1" dirty="0">
              <a:solidFill>
                <a:srgbClr val="9C2441"/>
              </a:solidFill>
              <a:latin typeface="+mj-lt"/>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6165304"/>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1735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09832" y="1609512"/>
            <a:ext cx="8064896" cy="4536504"/>
          </a:xfrm>
          <a:noFill/>
        </p:spPr>
        <p:txBody>
          <a:bodyPr tIns="0">
            <a:normAutofit fontScale="90000"/>
          </a:bodyPr>
          <a:lstStyle/>
          <a:p>
            <a:pPr algn="l"/>
            <a:r>
              <a:rPr lang="en-GB" sz="2400" dirty="0" smtClean="0"/>
              <a:t/>
            </a:r>
            <a:br>
              <a:rPr lang="en-GB" sz="2400" dirty="0" smtClean="0"/>
            </a:br>
            <a:r>
              <a:rPr lang="en-GB" sz="2800" dirty="0"/>
              <a:t/>
            </a:r>
            <a:br>
              <a:rPr lang="en-GB" sz="2800" dirty="0"/>
            </a:br>
            <a:r>
              <a:rPr lang="en-GB" sz="2800" dirty="0" smtClean="0"/>
              <a:t/>
            </a:r>
            <a:br>
              <a:rPr lang="en-GB" sz="2800" dirty="0" smtClean="0"/>
            </a:br>
            <a:r>
              <a:rPr lang="en-GB" sz="2800" dirty="0"/>
              <a:t/>
            </a:r>
            <a:br>
              <a:rPr lang="en-GB" sz="2800" dirty="0"/>
            </a:br>
            <a:r>
              <a:rPr lang="en-GB" sz="2800" b="1" dirty="0"/>
              <a:t/>
            </a:r>
            <a:br>
              <a:rPr lang="en-GB" sz="2800" b="1" dirty="0"/>
            </a:br>
            <a:r>
              <a:rPr lang="en-GB" sz="2800" dirty="0" smtClean="0"/>
              <a:t>By </a:t>
            </a:r>
            <a:r>
              <a:rPr lang="en-GB" sz="2800" dirty="0"/>
              <a:t>e</a:t>
            </a:r>
            <a:r>
              <a:rPr lang="en-GB" sz="2800" dirty="0" smtClean="0"/>
              <a:t>nd of August 2015:</a:t>
            </a:r>
            <a:r>
              <a:rPr lang="en-GB" sz="2700" dirty="0" smtClean="0"/>
              <a:t/>
            </a:r>
            <a:br>
              <a:rPr lang="en-GB" sz="2700" dirty="0" smtClean="0"/>
            </a:br>
            <a:r>
              <a:rPr lang="en-GB" sz="2700" dirty="0"/>
              <a:t/>
            </a:r>
            <a:br>
              <a:rPr lang="en-GB" sz="2700" dirty="0"/>
            </a:br>
            <a:r>
              <a:rPr lang="en-GB" sz="2700" b="1" dirty="0" smtClean="0">
                <a:solidFill>
                  <a:srgbClr val="9C2441"/>
                </a:solidFill>
              </a:rPr>
              <a:t>Parents reported:</a:t>
            </a:r>
            <a:r>
              <a:rPr lang="en-GB" sz="2700" dirty="0" smtClean="0">
                <a:solidFill>
                  <a:srgbClr val="9C2441"/>
                </a:solidFill>
              </a:rPr>
              <a:t/>
            </a:r>
            <a:br>
              <a:rPr lang="en-GB" sz="2700" dirty="0" smtClean="0">
                <a:solidFill>
                  <a:srgbClr val="9C2441"/>
                </a:solidFill>
              </a:rPr>
            </a:br>
            <a:r>
              <a:rPr lang="en-GB" sz="2700" dirty="0" smtClean="0"/>
              <a:t>Information and support </a:t>
            </a:r>
            <a:r>
              <a:rPr lang="en-GB" sz="2700" dirty="0"/>
              <a:t>beneficial		96%</a:t>
            </a:r>
            <a:br>
              <a:rPr lang="en-GB" sz="2700" dirty="0"/>
            </a:br>
            <a:r>
              <a:rPr lang="en-GB" sz="2700" dirty="0"/>
              <a:t>Feel better informed				86%</a:t>
            </a:r>
            <a:br>
              <a:rPr lang="en-GB" sz="2700" dirty="0"/>
            </a:br>
            <a:r>
              <a:rPr lang="en-GB" sz="2700" dirty="0"/>
              <a:t>Improved access to information 		85%</a:t>
            </a:r>
            <a:br>
              <a:rPr lang="en-GB" sz="2700" dirty="0"/>
            </a:br>
            <a:r>
              <a:rPr lang="en-GB" sz="2700" dirty="0"/>
              <a:t>Feel able take action 				78%</a:t>
            </a:r>
            <a:br>
              <a:rPr lang="en-GB" sz="2700" dirty="0"/>
            </a:br>
            <a:r>
              <a:rPr lang="en-GB" sz="2700" dirty="0"/>
              <a:t>Understand benefits joint agreement	</a:t>
            </a:r>
            <a:r>
              <a:rPr lang="en-GB" sz="2700" dirty="0" smtClean="0"/>
              <a:t>76%</a:t>
            </a:r>
            <a:r>
              <a:rPr lang="en-GB" sz="2700" dirty="0"/>
              <a:t/>
            </a:r>
            <a:br>
              <a:rPr lang="en-GB" sz="2700" dirty="0"/>
            </a:br>
            <a:r>
              <a:rPr lang="en-GB" sz="2700" dirty="0"/>
              <a:t>Feel better about situation 			</a:t>
            </a:r>
            <a:r>
              <a:rPr lang="en-GB" sz="2700" dirty="0" smtClean="0"/>
              <a:t>69%</a:t>
            </a:r>
            <a:br>
              <a:rPr lang="en-GB" sz="2700" dirty="0" smtClean="0"/>
            </a:br>
            <a:r>
              <a:rPr lang="en-GB" sz="2700" dirty="0" smtClean="0"/>
              <a:t>Improved </a:t>
            </a:r>
            <a:r>
              <a:rPr lang="en-GB" sz="2700" dirty="0"/>
              <a:t>communication </a:t>
            </a:r>
            <a:r>
              <a:rPr lang="en-GB" sz="2700" dirty="0" smtClean="0"/>
              <a:t>with ex		44%</a:t>
            </a:r>
            <a:br>
              <a:rPr lang="en-GB" sz="2700" dirty="0" smtClean="0"/>
            </a:br>
            <a:r>
              <a:rPr lang="en-GB" sz="2700" dirty="0" smtClean="0"/>
              <a:t/>
            </a:r>
            <a:br>
              <a:rPr lang="en-GB" sz="2700" dirty="0" smtClean="0"/>
            </a:br>
            <a:r>
              <a:rPr lang="en-GB" sz="2700" dirty="0"/>
              <a:t/>
            </a:r>
            <a:br>
              <a:rPr lang="en-GB" sz="2700" dirty="0"/>
            </a:br>
            <a:r>
              <a:rPr lang="en-GB" sz="2700" dirty="0"/>
              <a:t/>
            </a:r>
            <a:br>
              <a:rPr lang="en-GB" sz="2700" dirty="0"/>
            </a:br>
            <a:r>
              <a:rPr lang="en-GB" sz="2400" dirty="0" smtClean="0"/>
              <a:t/>
            </a:r>
            <a:br>
              <a:rPr lang="en-GB" sz="2400" dirty="0" smtClean="0"/>
            </a:br>
            <a:r>
              <a:rPr lang="en-GB" sz="2400" dirty="0" smtClean="0"/>
              <a:t/>
            </a:r>
            <a:br>
              <a:rPr lang="en-GB" sz="2400" dirty="0" smtClean="0"/>
            </a:br>
            <a:r>
              <a:rPr lang="en-GB" sz="2400" dirty="0" smtClean="0"/>
              <a:t/>
            </a:r>
            <a:br>
              <a:rPr lang="en-GB" sz="2400" dirty="0" smtClean="0"/>
            </a:br>
            <a:endParaRPr lang="en-GB" sz="2400" dirty="0" smtClean="0"/>
          </a:p>
        </p:txBody>
      </p:sp>
      <p:sp>
        <p:nvSpPr>
          <p:cNvPr id="3077" name="Text Box 6"/>
          <p:cNvSpPr txBox="1">
            <a:spLocks noChangeArrowheads="1"/>
          </p:cNvSpPr>
          <p:nvPr/>
        </p:nvSpPr>
        <p:spPr bwMode="auto">
          <a:xfrm>
            <a:off x="755576" y="692696"/>
            <a:ext cx="774948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eaLnBrk="1" hangingPunct="1"/>
            <a:r>
              <a:rPr lang="en-GB" b="1" dirty="0" smtClean="0">
                <a:solidFill>
                  <a:srgbClr val="9C2441"/>
                </a:solidFill>
                <a:latin typeface="+mj-lt"/>
                <a:cs typeface="Times New Roman" charset="0"/>
              </a:rPr>
              <a:t>Basic Management Information</a:t>
            </a:r>
            <a:endParaRPr lang="en-GB" b="1" dirty="0">
              <a:solidFill>
                <a:srgbClr val="9C2441"/>
              </a:solidFill>
              <a:latin typeface="+mj-lt"/>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6165304"/>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9286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200" b="1" dirty="0" smtClean="0">
                <a:solidFill>
                  <a:srgbClr val="9C2441"/>
                </a:solidFill>
              </a:rPr>
              <a:t>DWP – Evaluation HSSF</a:t>
            </a:r>
            <a:endParaRPr lang="en-GB" sz="3200" b="1" dirty="0">
              <a:solidFill>
                <a:srgbClr val="9C2441"/>
              </a:solidFill>
            </a:endParaRPr>
          </a:p>
        </p:txBody>
      </p:sp>
      <p:sp>
        <p:nvSpPr>
          <p:cNvPr id="3" name="Content Placeholder 2"/>
          <p:cNvSpPr>
            <a:spLocks noGrp="1"/>
          </p:cNvSpPr>
          <p:nvPr>
            <p:ph idx="1"/>
          </p:nvPr>
        </p:nvSpPr>
        <p:spPr/>
        <p:txBody>
          <a:bodyPr/>
          <a:lstStyle/>
          <a:p>
            <a:r>
              <a:rPr lang="en-GB" dirty="0" smtClean="0"/>
              <a:t>Help and Support for Separated Families </a:t>
            </a:r>
          </a:p>
          <a:p>
            <a:r>
              <a:rPr lang="en-GB" dirty="0" smtClean="0"/>
              <a:t>All 17 projects evaluated by DWP</a:t>
            </a:r>
          </a:p>
          <a:p>
            <a:r>
              <a:rPr lang="en-GB" dirty="0" smtClean="0"/>
              <a:t>Cover a broad range of aspects including:</a:t>
            </a:r>
          </a:p>
          <a:p>
            <a:pPr lvl="1"/>
            <a:r>
              <a:rPr lang="en-GB" dirty="0" smtClean="0"/>
              <a:t>Case throughput</a:t>
            </a:r>
          </a:p>
          <a:p>
            <a:pPr lvl="1"/>
            <a:r>
              <a:rPr lang="en-GB" dirty="0"/>
              <a:t>P</a:t>
            </a:r>
            <a:r>
              <a:rPr lang="en-GB" dirty="0" smtClean="0"/>
              <a:t>arental perspectives </a:t>
            </a:r>
          </a:p>
          <a:p>
            <a:pPr lvl="1"/>
            <a:r>
              <a:rPr lang="en-GB" dirty="0" smtClean="0"/>
              <a:t>Collaborative parenting outcomes</a:t>
            </a:r>
          </a:p>
          <a:p>
            <a:pPr lvl="1"/>
            <a:r>
              <a:rPr lang="en-GB" dirty="0" smtClean="0"/>
              <a:t>Value for money</a:t>
            </a:r>
          </a:p>
          <a:p>
            <a:r>
              <a:rPr lang="en-GB" dirty="0" smtClean="0"/>
              <a:t>Report expected spring 2016</a:t>
            </a:r>
            <a:endParaRPr lang="en-GB" dirty="0"/>
          </a:p>
          <a:p>
            <a:pPr marL="457200" lvl="1" indent="0">
              <a:buNone/>
            </a:pPr>
            <a:endParaRPr lang="en-GB" dirty="0"/>
          </a:p>
        </p:txBody>
      </p:sp>
    </p:spTree>
    <p:extLst>
      <p:ext uri="{BB962C8B-B14F-4D97-AF65-F5344CB8AC3E}">
        <p14:creationId xmlns:p14="http://schemas.microsoft.com/office/powerpoint/2010/main" val="1763849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0" y="4653136"/>
            <a:ext cx="5526360" cy="1584152"/>
          </a:xfrm>
          <a:noFill/>
        </p:spPr>
        <p:txBody>
          <a:bodyPr tIns="0">
            <a:normAutofit fontScale="90000"/>
          </a:bodyPr>
          <a:lstStyle/>
          <a:p>
            <a:pPr algn="l"/>
            <a:r>
              <a:rPr lang="en-GB" sz="2400" dirty="0" smtClean="0"/>
              <a:t/>
            </a:r>
            <a:br>
              <a:rPr lang="en-GB" sz="2400" dirty="0" smtClean="0"/>
            </a:br>
            <a:r>
              <a:rPr lang="en-GB" sz="2400" dirty="0" smtClean="0"/>
              <a:t/>
            </a:r>
            <a:br>
              <a:rPr lang="en-GB" sz="2400" dirty="0" smtClean="0"/>
            </a:br>
            <a:r>
              <a:rPr lang="en-GB" sz="3100" dirty="0" smtClean="0"/>
              <a:t/>
            </a:r>
            <a:br>
              <a:rPr lang="en-GB" sz="3100" dirty="0" smtClean="0"/>
            </a:br>
            <a:r>
              <a:rPr lang="en-GB" sz="3100" dirty="0" smtClean="0"/>
              <a:t/>
            </a:r>
            <a:br>
              <a:rPr lang="en-GB" sz="3100" dirty="0" smtClean="0"/>
            </a:br>
            <a:endParaRPr lang="en-GB" sz="3100" dirty="0" smtClean="0"/>
          </a:p>
        </p:txBody>
      </p:sp>
      <p:sp>
        <p:nvSpPr>
          <p:cNvPr id="3077" name="Text Box 6"/>
          <p:cNvSpPr txBox="1">
            <a:spLocks noChangeArrowheads="1"/>
          </p:cNvSpPr>
          <p:nvPr/>
        </p:nvSpPr>
        <p:spPr bwMode="auto">
          <a:xfrm>
            <a:off x="721124" y="660171"/>
            <a:ext cx="73167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eaLnBrk="1" hangingPunct="1"/>
            <a:r>
              <a:rPr lang="en-GB" b="1" dirty="0" smtClean="0">
                <a:solidFill>
                  <a:srgbClr val="9C2441"/>
                </a:solidFill>
                <a:cs typeface="Times New Roman" charset="0"/>
              </a:rPr>
              <a:t>Independent Qualitative Research</a:t>
            </a:r>
            <a:endParaRPr lang="en-GB" b="1" dirty="0">
              <a:solidFill>
                <a:srgbClr val="9C2441"/>
              </a:solidFill>
              <a:cs typeface="Times New Roman" charset="0"/>
            </a:endParaRPr>
          </a:p>
        </p:txBody>
      </p:sp>
      <p:sp>
        <p:nvSpPr>
          <p:cNvPr id="2" name="Rectangle 1"/>
          <p:cNvSpPr/>
          <p:nvPr/>
        </p:nvSpPr>
        <p:spPr>
          <a:xfrm>
            <a:off x="671946" y="1628800"/>
            <a:ext cx="7527140" cy="4524315"/>
          </a:xfrm>
          <a:prstGeom prst="rect">
            <a:avLst/>
          </a:prstGeom>
        </p:spPr>
        <p:txBody>
          <a:bodyPr wrap="square">
            <a:spAutoFit/>
          </a:bodyPr>
          <a:lstStyle/>
          <a:p>
            <a:pPr marL="457200" indent="-457200">
              <a:buFont typeface="Arial" panose="020B0604020202020204" pitchFamily="34" charset="0"/>
              <a:buChar char="•"/>
            </a:pPr>
            <a:r>
              <a:rPr lang="en-GB" sz="2800" dirty="0"/>
              <a:t>S</a:t>
            </a:r>
            <a:r>
              <a:rPr lang="en-GB" sz="2800" dirty="0" smtClean="0"/>
              <a:t>tudy - Dr Skinner Department of Social Policy and Social Work @ University of York </a:t>
            </a:r>
          </a:p>
          <a:p>
            <a:pPr lvl="1"/>
            <a:endParaRPr lang="en-GB" dirty="0" smtClean="0"/>
          </a:p>
          <a:p>
            <a:pPr marL="457200" indent="-457200">
              <a:buFont typeface="Arial" panose="020B0604020202020204" pitchFamily="34" charset="0"/>
              <a:buChar char="•"/>
            </a:pPr>
            <a:r>
              <a:rPr lang="en-GB" sz="2800" dirty="0" smtClean="0"/>
              <a:t>Funded Economic &amp; Social Research Council – ‘co-production of knowledge’ project</a:t>
            </a:r>
          </a:p>
          <a:p>
            <a:endParaRPr lang="en-GB" dirty="0" smtClean="0"/>
          </a:p>
          <a:p>
            <a:pPr marL="457200" indent="-457200">
              <a:buFont typeface="Arial" panose="020B0604020202020204" pitchFamily="34" charset="0"/>
              <a:buChar char="•"/>
            </a:pPr>
            <a:r>
              <a:rPr lang="en-GB" sz="2800" dirty="0" smtClean="0"/>
              <a:t>Fund aims support partnership working between researchers and organisations to help improve impact of research for societal well-being</a:t>
            </a:r>
          </a:p>
          <a:p>
            <a:endParaRPr lang="en-GB" sz="2800" dirty="0" smtClean="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6106370"/>
            <a:ext cx="2302843" cy="5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6138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0" y="4653136"/>
            <a:ext cx="5526360" cy="1584152"/>
          </a:xfrm>
          <a:noFill/>
        </p:spPr>
        <p:txBody>
          <a:bodyPr tIns="0">
            <a:normAutofit fontScale="90000"/>
          </a:bodyPr>
          <a:lstStyle/>
          <a:p>
            <a:pPr algn="l"/>
            <a:r>
              <a:rPr lang="en-GB" sz="2400" dirty="0" smtClean="0"/>
              <a:t/>
            </a:r>
            <a:br>
              <a:rPr lang="en-GB" sz="2400" dirty="0" smtClean="0"/>
            </a:br>
            <a:r>
              <a:rPr lang="en-GB" sz="2400" dirty="0" smtClean="0"/>
              <a:t/>
            </a:r>
            <a:br>
              <a:rPr lang="en-GB" sz="2400" dirty="0" smtClean="0"/>
            </a:br>
            <a:r>
              <a:rPr lang="en-GB" sz="3100" dirty="0" smtClean="0"/>
              <a:t/>
            </a:r>
            <a:br>
              <a:rPr lang="en-GB" sz="3100" dirty="0" smtClean="0"/>
            </a:br>
            <a:r>
              <a:rPr lang="en-GB" sz="3100" dirty="0" smtClean="0"/>
              <a:t/>
            </a:r>
            <a:br>
              <a:rPr lang="en-GB" sz="3100" dirty="0" smtClean="0"/>
            </a:br>
            <a:endParaRPr lang="en-GB" sz="3100" dirty="0" smtClean="0"/>
          </a:p>
        </p:txBody>
      </p:sp>
      <p:sp>
        <p:nvSpPr>
          <p:cNvPr id="3077" name="Text Box 6"/>
          <p:cNvSpPr txBox="1">
            <a:spLocks noChangeArrowheads="1"/>
          </p:cNvSpPr>
          <p:nvPr/>
        </p:nvSpPr>
        <p:spPr bwMode="auto">
          <a:xfrm>
            <a:off x="796569" y="646172"/>
            <a:ext cx="73167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eaLnBrk="1" hangingPunct="1"/>
            <a:r>
              <a:rPr lang="en-GB" b="1" dirty="0" smtClean="0">
                <a:solidFill>
                  <a:srgbClr val="9C2441"/>
                </a:solidFill>
                <a:cs typeface="Times New Roman" charset="0"/>
              </a:rPr>
              <a:t>Qualitative Research Study</a:t>
            </a:r>
            <a:endParaRPr lang="en-GB" b="1" dirty="0">
              <a:solidFill>
                <a:srgbClr val="9C2441"/>
              </a:solidFill>
              <a:cs typeface="Times New Roman" charset="0"/>
            </a:endParaRPr>
          </a:p>
        </p:txBody>
      </p:sp>
      <p:sp>
        <p:nvSpPr>
          <p:cNvPr id="2" name="Rectangle 1"/>
          <p:cNvSpPr/>
          <p:nvPr/>
        </p:nvSpPr>
        <p:spPr>
          <a:xfrm>
            <a:off x="691393" y="1658204"/>
            <a:ext cx="7527140" cy="4185761"/>
          </a:xfrm>
          <a:prstGeom prst="rect">
            <a:avLst/>
          </a:prstGeom>
        </p:spPr>
        <p:txBody>
          <a:bodyPr wrap="square">
            <a:spAutoFit/>
          </a:bodyPr>
          <a:lstStyle/>
          <a:p>
            <a:r>
              <a:rPr lang="en-GB" sz="2800" dirty="0" smtClean="0"/>
              <a:t>Aim:</a:t>
            </a:r>
          </a:p>
          <a:p>
            <a:pPr marL="457200" indent="-457200">
              <a:buFont typeface="Arial" panose="020B0604020202020204" pitchFamily="34" charset="0"/>
              <a:buChar char="•"/>
            </a:pPr>
            <a:r>
              <a:rPr lang="en-GB" sz="2800" dirty="0" smtClean="0"/>
              <a:t>To explore Guides experiences. NB did not consider parents experiences.</a:t>
            </a:r>
          </a:p>
          <a:p>
            <a:endParaRPr lang="en-GB" sz="2800" dirty="0" smtClean="0"/>
          </a:p>
          <a:p>
            <a:r>
              <a:rPr lang="en-GB" sz="2800" dirty="0" smtClean="0"/>
              <a:t>Research Questions:</a:t>
            </a:r>
          </a:p>
          <a:p>
            <a:endParaRPr lang="en-GB" sz="1400" dirty="0" smtClean="0"/>
          </a:p>
          <a:p>
            <a:pPr marL="514350" indent="-514350">
              <a:buFont typeface="+mj-lt"/>
              <a:buAutoNum type="arabicPeriod"/>
            </a:pPr>
            <a:r>
              <a:rPr lang="en-GB" sz="2800" dirty="0" smtClean="0"/>
              <a:t>What was unique about the Guide role? </a:t>
            </a:r>
          </a:p>
          <a:p>
            <a:pPr marL="514350" indent="-514350">
              <a:buFont typeface="+mj-lt"/>
              <a:buAutoNum type="arabicPeriod"/>
            </a:pPr>
            <a:r>
              <a:rPr lang="en-GB" sz="2800" dirty="0" smtClean="0"/>
              <a:t>What challenges did Guides face in delivery?</a:t>
            </a:r>
          </a:p>
          <a:p>
            <a:pPr marL="514350" indent="-514350">
              <a:buFont typeface="+mj-lt"/>
              <a:buAutoNum type="arabicPeriod"/>
            </a:pPr>
            <a:r>
              <a:rPr lang="en-GB" sz="2800" dirty="0" smtClean="0"/>
              <a:t>What are the implications for professional practice?</a:t>
            </a: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6093296"/>
            <a:ext cx="2302843" cy="500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6898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0" y="4653136"/>
            <a:ext cx="5526360" cy="1584152"/>
          </a:xfrm>
          <a:noFill/>
        </p:spPr>
        <p:txBody>
          <a:bodyPr tIns="0">
            <a:normAutofit fontScale="90000"/>
          </a:bodyPr>
          <a:lstStyle/>
          <a:p>
            <a:pPr algn="l"/>
            <a:r>
              <a:rPr lang="en-GB" sz="2400" dirty="0" smtClean="0"/>
              <a:t/>
            </a:r>
            <a:br>
              <a:rPr lang="en-GB" sz="2400" dirty="0" smtClean="0"/>
            </a:br>
            <a:r>
              <a:rPr lang="en-GB" sz="2400" dirty="0" smtClean="0"/>
              <a:t/>
            </a:r>
            <a:br>
              <a:rPr lang="en-GB" sz="2400" dirty="0" smtClean="0"/>
            </a:br>
            <a:r>
              <a:rPr lang="en-GB" sz="3100" dirty="0" smtClean="0"/>
              <a:t/>
            </a:r>
            <a:br>
              <a:rPr lang="en-GB" sz="3100" dirty="0" smtClean="0"/>
            </a:br>
            <a:r>
              <a:rPr lang="en-GB" sz="3100" dirty="0" smtClean="0"/>
              <a:t/>
            </a:r>
            <a:br>
              <a:rPr lang="en-GB" sz="3100" dirty="0" smtClean="0"/>
            </a:br>
            <a:endParaRPr lang="en-GB" sz="3100" dirty="0" smtClean="0"/>
          </a:p>
        </p:txBody>
      </p:sp>
      <p:sp>
        <p:nvSpPr>
          <p:cNvPr id="3077" name="Text Box 6"/>
          <p:cNvSpPr txBox="1">
            <a:spLocks noChangeArrowheads="1"/>
          </p:cNvSpPr>
          <p:nvPr/>
        </p:nvSpPr>
        <p:spPr bwMode="auto">
          <a:xfrm>
            <a:off x="796569" y="646172"/>
            <a:ext cx="73167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eaLnBrk="1" hangingPunct="1"/>
            <a:r>
              <a:rPr lang="en-GB" b="1" dirty="0" smtClean="0">
                <a:solidFill>
                  <a:srgbClr val="9C2441"/>
                </a:solidFill>
                <a:cs typeface="Times New Roman" charset="0"/>
              </a:rPr>
              <a:t>Qualitative Research Study</a:t>
            </a:r>
            <a:endParaRPr lang="en-GB" b="1" dirty="0">
              <a:solidFill>
                <a:srgbClr val="9C2441"/>
              </a:solidFill>
              <a:cs typeface="Times New Roman" charset="0"/>
            </a:endParaRPr>
          </a:p>
        </p:txBody>
      </p:sp>
      <p:sp>
        <p:nvSpPr>
          <p:cNvPr id="2" name="Rectangle 1"/>
          <p:cNvSpPr/>
          <p:nvPr/>
        </p:nvSpPr>
        <p:spPr>
          <a:xfrm>
            <a:off x="748314" y="1700808"/>
            <a:ext cx="7527140" cy="3970318"/>
          </a:xfrm>
          <a:prstGeom prst="rect">
            <a:avLst/>
          </a:prstGeom>
        </p:spPr>
        <p:txBody>
          <a:bodyPr wrap="square">
            <a:spAutoFit/>
          </a:bodyPr>
          <a:lstStyle/>
          <a:p>
            <a:r>
              <a:rPr lang="en-GB" sz="2800" dirty="0" smtClean="0"/>
              <a:t>Methods:</a:t>
            </a:r>
          </a:p>
          <a:p>
            <a:endParaRPr lang="en-GB" sz="2800" dirty="0" smtClean="0"/>
          </a:p>
          <a:p>
            <a:pPr marL="457200" indent="-457200">
              <a:buFont typeface="Arial" panose="020B0604020202020204" pitchFamily="34" charset="0"/>
              <a:buChar char="•"/>
            </a:pPr>
            <a:r>
              <a:rPr lang="en-GB" sz="2800" dirty="0" smtClean="0"/>
              <a:t>Six Guides </a:t>
            </a:r>
            <a:r>
              <a:rPr lang="en-GB" sz="2800" dirty="0"/>
              <a:t>interviewed individually</a:t>
            </a:r>
          </a:p>
          <a:p>
            <a:pPr marL="457200" indent="-457200">
              <a:buFont typeface="Arial" panose="020B0604020202020204" pitchFamily="34" charset="0"/>
              <a:buChar char="•"/>
            </a:pPr>
            <a:r>
              <a:rPr lang="en-GB" sz="2800" dirty="0" smtClean="0"/>
              <a:t>One </a:t>
            </a:r>
            <a:r>
              <a:rPr lang="en-GB" sz="2800" dirty="0"/>
              <a:t>FM Project Manager</a:t>
            </a:r>
          </a:p>
          <a:p>
            <a:pPr marL="457200" indent="-457200">
              <a:buFont typeface="Arial" panose="020B0604020202020204" pitchFamily="34" charset="0"/>
              <a:buChar char="•"/>
            </a:pPr>
            <a:r>
              <a:rPr lang="en-GB" sz="2800" dirty="0"/>
              <a:t>One senior member of Resolution </a:t>
            </a:r>
            <a:r>
              <a:rPr lang="en-GB" sz="2800" dirty="0" smtClean="0"/>
              <a:t>Board</a:t>
            </a:r>
          </a:p>
          <a:p>
            <a:pPr marL="457200" indent="-457200">
              <a:buFont typeface="Arial" panose="020B0604020202020204" pitchFamily="34" charset="0"/>
              <a:buChar char="•"/>
            </a:pPr>
            <a:r>
              <a:rPr lang="en-GB" sz="2800" dirty="0" smtClean="0"/>
              <a:t>Four </a:t>
            </a:r>
            <a:r>
              <a:rPr lang="en-GB" sz="2800" dirty="0"/>
              <a:t>Guides interviewed together in Focus Group</a:t>
            </a:r>
          </a:p>
          <a:p>
            <a:pPr marL="514350" indent="-514350">
              <a:buFont typeface="+mj-lt"/>
              <a:buAutoNum type="arabicPeriod"/>
            </a:pPr>
            <a:endParaRPr lang="en-GB" sz="2800" dirty="0" smtClean="0"/>
          </a:p>
          <a:p>
            <a:r>
              <a:rPr lang="en-GB" sz="2800" dirty="0" smtClean="0"/>
              <a:t>Fieldwork between March–April 2015 </a:t>
            </a: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6093296"/>
            <a:ext cx="2302843" cy="500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111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855</TotalTime>
  <Words>2003</Words>
  <Application>Microsoft Office PowerPoint</Application>
  <PresentationFormat>On-screen Show (4:3)</PresentationFormat>
  <Paragraphs>232</Paragraphs>
  <Slides>26</Slides>
  <Notes>8</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Introduction</vt:lpstr>
      <vt:lpstr>Aims - Family Matters</vt:lpstr>
      <vt:lpstr>     Over the 30 months of DWP funding: Number of parents seen by Guides  1570    Women   55%   Men    45% Of those declared ethnicity:   White British    75%    Other ethnic groups   25% Attended joint session/  referred to mediation     21%      </vt:lpstr>
      <vt:lpstr>     By end of August 2015:  Parents reported: Information and support beneficial  96% Feel better informed    86% Improved access to information   85% Feel able take action     78% Understand benefits joint agreement 76% Feel better about situation    69% Improved communication with ex  44%       </vt:lpstr>
      <vt:lpstr>DWP – Evaluation HSSF</vt:lpstr>
      <vt:lpstr>    </vt:lpstr>
      <vt:lpstr>    </vt:lpstr>
      <vt:lpstr>    </vt:lpstr>
      <vt:lpstr>Findings - Guides enjoyed </vt:lpstr>
      <vt:lpstr>Findings – Guides felt role unique</vt:lpstr>
      <vt:lpstr>Findings – Impartiality </vt:lpstr>
      <vt:lpstr>Findings - Combining skills as lawyers and mediators</vt:lpstr>
      <vt:lpstr>Findings – ‘Extending’ a mediator role</vt:lpstr>
      <vt:lpstr>Findings – Mediation Ready</vt:lpstr>
      <vt:lpstr>Findings – Mediation Ready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Messages</vt:lpstr>
      <vt:lpstr>BiG questions for practice </vt:lpstr>
      <vt:lpstr>Full Report Available from Resolution Website: http://www.resolution.org.uk/  Guiding parents though separation: Family matters – an innovative support service from Resolution    Christine Skinner – University of York  Ida Forster – Family Matters </vt:lpstr>
    </vt:vector>
  </TitlesOfParts>
  <Company>The University of York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Skinner</dc:creator>
  <cp:lastModifiedBy>user</cp:lastModifiedBy>
  <cp:revision>69</cp:revision>
  <cp:lastPrinted>2015-12-06T09:11:47Z</cp:lastPrinted>
  <dcterms:created xsi:type="dcterms:W3CDTF">2015-12-01T09:55:07Z</dcterms:created>
  <dcterms:modified xsi:type="dcterms:W3CDTF">2015-12-14T16:45:47Z</dcterms:modified>
</cp:coreProperties>
</file>