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0" r:id="rId5"/>
    <p:sldId id="261" r:id="rId6"/>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103" d="100"/>
          <a:sy n="103" d="100"/>
        </p:scale>
        <p:origin x="-2976" y="352"/>
      </p:cViewPr>
      <p:guideLst>
        <p:guide orient="horz" pos="587"/>
        <p:guide pos="49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arcus:Desktop:changes%20over%20time%20U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42236020054305"/>
          <c:y val="0.0536400683187981"/>
          <c:w val="0.821244151132266"/>
          <c:h val="0.841775768919495"/>
        </c:manualLayout>
      </c:layout>
      <c:lineChart>
        <c:grouping val="standard"/>
        <c:varyColors val="0"/>
        <c:ser>
          <c:idx val="0"/>
          <c:order val="0"/>
          <c:tx>
            <c:strRef>
              <c:f>'decades compared'!$C$1</c:f>
              <c:strCache>
                <c:ptCount val="1"/>
                <c:pt idx="0">
                  <c:v>Pooled RR</c:v>
                </c:pt>
              </c:strCache>
            </c:strRef>
          </c:tx>
          <c:spPr>
            <a:ln>
              <a:solidFill>
                <a:srgbClr val="008000"/>
              </a:solidFill>
            </a:ln>
          </c:spPr>
          <c:marker>
            <c:spPr>
              <a:ln>
                <a:solidFill>
                  <a:srgbClr val="008000"/>
                </a:solidFill>
              </a:ln>
            </c:spPr>
          </c:marker>
          <c:errBars>
            <c:errDir val="y"/>
            <c:errBarType val="both"/>
            <c:errValType val="cust"/>
            <c:noEndCap val="0"/>
            <c:plus>
              <c:numRef>
                <c:f>'decades compared'!$E$2:$E$6</c:f>
                <c:numCache>
                  <c:formatCode>General</c:formatCode>
                  <c:ptCount val="5"/>
                  <c:pt idx="0">
                    <c:v>1.06</c:v>
                  </c:pt>
                  <c:pt idx="1">
                    <c:v>9.05</c:v>
                  </c:pt>
                  <c:pt idx="2">
                    <c:v>1.46</c:v>
                  </c:pt>
                  <c:pt idx="3">
                    <c:v>1.91</c:v>
                  </c:pt>
                  <c:pt idx="4">
                    <c:v>1.42</c:v>
                  </c:pt>
                </c:numCache>
              </c:numRef>
            </c:plus>
            <c:minus>
              <c:numRef>
                <c:f>'decades compared'!$D$2:$D$6</c:f>
                <c:numCache>
                  <c:formatCode>General</c:formatCode>
                  <c:ptCount val="5"/>
                  <c:pt idx="0">
                    <c:v>0.71</c:v>
                  </c:pt>
                  <c:pt idx="1">
                    <c:v>0.9</c:v>
                  </c:pt>
                  <c:pt idx="2">
                    <c:v>1.01</c:v>
                  </c:pt>
                  <c:pt idx="3">
                    <c:v>1.43</c:v>
                  </c:pt>
                  <c:pt idx="4">
                    <c:v>1.14</c:v>
                  </c:pt>
                </c:numCache>
              </c:numRef>
            </c:minus>
          </c:errBars>
          <c:cat>
            <c:strRef>
              <c:f>'decades compared'!$B$2:$B$6</c:f>
              <c:strCache>
                <c:ptCount val="5"/>
                <c:pt idx="0">
                  <c:v>1950s</c:v>
                </c:pt>
                <c:pt idx="1">
                  <c:v>1960s</c:v>
                </c:pt>
                <c:pt idx="2">
                  <c:v>1970s</c:v>
                </c:pt>
                <c:pt idx="3">
                  <c:v>1980s</c:v>
                </c:pt>
                <c:pt idx="4">
                  <c:v>1990s</c:v>
                </c:pt>
              </c:strCache>
            </c:strRef>
          </c:cat>
          <c:val>
            <c:numRef>
              <c:f>'decades compared'!$C$2:$C$6</c:f>
              <c:numCache>
                <c:formatCode>General</c:formatCode>
                <c:ptCount val="5"/>
                <c:pt idx="0">
                  <c:v>0.87</c:v>
                </c:pt>
                <c:pt idx="1">
                  <c:v>2.86</c:v>
                </c:pt>
                <c:pt idx="2">
                  <c:v>1.22</c:v>
                </c:pt>
                <c:pt idx="3">
                  <c:v>1.65</c:v>
                </c:pt>
                <c:pt idx="4">
                  <c:v>1.28</c:v>
                </c:pt>
              </c:numCache>
            </c:numRef>
          </c:val>
          <c:smooth val="0"/>
        </c:ser>
        <c:dLbls>
          <c:showLegendKey val="0"/>
          <c:showVal val="0"/>
          <c:showCatName val="0"/>
          <c:showSerName val="0"/>
          <c:showPercent val="0"/>
          <c:showBubbleSize val="0"/>
        </c:dLbls>
        <c:marker val="1"/>
        <c:smooth val="0"/>
        <c:axId val="-2074207160"/>
        <c:axId val="-2074203816"/>
      </c:lineChart>
      <c:catAx>
        <c:axId val="-2074207160"/>
        <c:scaling>
          <c:orientation val="minMax"/>
        </c:scaling>
        <c:delete val="0"/>
        <c:axPos val="b"/>
        <c:majorTickMark val="out"/>
        <c:minorTickMark val="none"/>
        <c:tickLblPos val="nextTo"/>
        <c:spPr>
          <a:ln>
            <a:solidFill>
              <a:srgbClr val="000000"/>
            </a:solidFill>
          </a:ln>
        </c:spPr>
        <c:crossAx val="-2074203816"/>
        <c:crosses val="autoZero"/>
        <c:auto val="1"/>
        <c:lblAlgn val="ctr"/>
        <c:lblOffset val="100"/>
        <c:noMultiLvlLbl val="0"/>
      </c:catAx>
      <c:valAx>
        <c:axId val="-2074203816"/>
        <c:scaling>
          <c:orientation val="minMax"/>
        </c:scaling>
        <c:delete val="0"/>
        <c:axPos val="l"/>
        <c:majorGridlines/>
        <c:title>
          <c:tx>
            <c:rich>
              <a:bodyPr rot="-5400000" vert="horz"/>
              <a:lstStyle/>
              <a:p>
                <a:pPr>
                  <a:defRPr/>
                </a:pPr>
                <a:r>
                  <a:rPr lang="en-US"/>
                  <a:t>RR (95%CIs)</a:t>
                </a:r>
              </a:p>
            </c:rich>
          </c:tx>
          <c:layout/>
          <c:overlay val="0"/>
        </c:title>
        <c:numFmt formatCode="General" sourceLinked="1"/>
        <c:majorTickMark val="out"/>
        <c:minorTickMark val="none"/>
        <c:tickLblPos val="nextTo"/>
        <c:spPr>
          <a:ln>
            <a:solidFill>
              <a:schemeClr val="tx1"/>
            </a:solidFill>
          </a:ln>
        </c:spPr>
        <c:crossAx val="-2074207160"/>
        <c:crosses val="autoZero"/>
        <c:crossBetween val="between"/>
        <c:majorUnit val="1.0"/>
      </c:valAx>
    </c:plotArea>
    <c:legend>
      <c:legendPos val="r"/>
      <c:layout>
        <c:manualLayout>
          <c:xMode val="edge"/>
          <c:yMode val="edge"/>
          <c:x val="0.652839585453444"/>
          <c:y val="0.182114692277877"/>
          <c:w val="0.251763235479769"/>
          <c:h val="0.082865295850481"/>
        </c:manualLayout>
      </c:layout>
      <c:overlay val="0"/>
    </c:legend>
    <c:plotVisOnly val="1"/>
    <c:dispBlanksAs val="gap"/>
    <c:showDLblsOverMax val="0"/>
  </c:chart>
  <c:txPr>
    <a:bodyPr/>
    <a:lstStyle/>
    <a:p>
      <a:pPr>
        <a:defRPr sz="1100">
          <a:latin typeface="Cambria"/>
          <a:cs typeface="Cambria"/>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GB"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58FEA0A2-95C5-1F44-829A-7EA5A8465A67}" type="datetimeFigureOut">
              <a:rPr lang="en-US" smtClean="0"/>
              <a:t>15/06/16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399030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8FEA0A2-95C5-1F44-829A-7EA5A8465A67}" type="datetimeFigureOut">
              <a:rPr lang="en-US" smtClean="0"/>
              <a:t>15/06/16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148544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8FEA0A2-95C5-1F44-829A-7EA5A8465A67}" type="datetimeFigureOut">
              <a:rPr lang="en-US" smtClean="0"/>
              <a:t>15/06/16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141963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8FEA0A2-95C5-1F44-829A-7EA5A8465A67}" type="datetimeFigureOut">
              <a:rPr lang="en-US" smtClean="0"/>
              <a:t>15/06/16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174631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8FEA0A2-95C5-1F44-829A-7EA5A8465A67}" type="datetimeFigureOut">
              <a:rPr lang="en-US" smtClean="0"/>
              <a:t>15/06/16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239776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58FEA0A2-95C5-1F44-829A-7EA5A8465A67}" type="datetimeFigureOut">
              <a:rPr lang="en-US" smtClean="0"/>
              <a:t>15/06/16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3030742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8FEA0A2-95C5-1F44-829A-7EA5A8465A67}" type="datetimeFigureOut">
              <a:rPr lang="en-US" smtClean="0"/>
              <a:t>15/06/16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246215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58FEA0A2-95C5-1F44-829A-7EA5A8465A67}" type="datetimeFigureOut">
              <a:rPr lang="en-US" smtClean="0"/>
              <a:t>15/06/16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324809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EA0A2-95C5-1F44-829A-7EA5A8465A67}" type="datetimeFigureOut">
              <a:rPr lang="en-US" smtClean="0"/>
              <a:t>15/06/16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348358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8FEA0A2-95C5-1F44-829A-7EA5A8465A67}" type="datetimeFigureOut">
              <a:rPr lang="en-US" smtClean="0"/>
              <a:t>15/06/16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193562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8FEA0A2-95C5-1F44-829A-7EA5A8465A67}" type="datetimeFigureOut">
              <a:rPr lang="en-US" smtClean="0"/>
              <a:t>15/06/16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8EC2F-F354-504F-A4DA-AEEC0474E012}" type="slidenum">
              <a:rPr lang="en-US" smtClean="0"/>
              <a:t>‹#›</a:t>
            </a:fld>
            <a:endParaRPr lang="en-US"/>
          </a:p>
        </p:txBody>
      </p:sp>
    </p:spTree>
    <p:extLst>
      <p:ext uri="{BB962C8B-B14F-4D97-AF65-F5344CB8AC3E}">
        <p14:creationId xmlns:p14="http://schemas.microsoft.com/office/powerpoint/2010/main" val="37745036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8FEA0A2-95C5-1F44-829A-7EA5A8465A67}" type="datetimeFigureOut">
              <a:rPr lang="en-US" smtClean="0"/>
              <a:t>15/06/16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2A8EC2F-F354-504F-A4DA-AEEC0474E012}" type="slidenum">
              <a:rPr lang="en-US" smtClean="0"/>
              <a:t>‹#›</a:t>
            </a:fld>
            <a:endParaRPr lang="en-US"/>
          </a:p>
        </p:txBody>
      </p:sp>
    </p:spTree>
    <p:extLst>
      <p:ext uri="{BB962C8B-B14F-4D97-AF65-F5344CB8AC3E}">
        <p14:creationId xmlns:p14="http://schemas.microsoft.com/office/powerpoint/2010/main" val="1810964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 Id="rId3"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0575" y="6092486"/>
            <a:ext cx="5146293" cy="307777"/>
          </a:xfrm>
          <a:prstGeom prst="rect">
            <a:avLst/>
          </a:prstGeom>
        </p:spPr>
        <p:txBody>
          <a:bodyPr wrap="square">
            <a:spAutoFit/>
          </a:bodyPr>
          <a:lstStyle/>
          <a:p>
            <a:r>
              <a:rPr lang="en-US" sz="1400" dirty="0">
                <a:latin typeface="Cambria"/>
                <a:cs typeface="Cambria"/>
              </a:rPr>
              <a:t>Figure 1. Consort diagram of manuscripts selected in this report.</a:t>
            </a:r>
            <a:endParaRPr lang="en-GB" sz="1400" dirty="0">
              <a:latin typeface="Cambria"/>
              <a:cs typeface="Cambria"/>
            </a:endParaRPr>
          </a:p>
        </p:txBody>
      </p:sp>
      <p:sp>
        <p:nvSpPr>
          <p:cNvPr id="6" name="Text Box 4"/>
          <p:cNvSpPr txBox="1">
            <a:spLocks noChangeArrowheads="1"/>
          </p:cNvSpPr>
          <p:nvPr/>
        </p:nvSpPr>
        <p:spPr bwMode="auto">
          <a:xfrm>
            <a:off x="789940" y="287761"/>
            <a:ext cx="4449553" cy="1054991"/>
          </a:xfrm>
          <a:prstGeom prst="rect">
            <a:avLst/>
          </a:prstGeom>
          <a:solidFill>
            <a:srgbClr val="FFFFFF"/>
          </a:solidFill>
          <a:ln w="9525">
            <a:solidFill>
              <a:schemeClr val="tx1">
                <a:lumMod val="100000"/>
                <a:lumOff val="0"/>
              </a:schemeClr>
            </a:solidFill>
            <a:miter lim="800000"/>
            <a:headEnd/>
            <a:tailEnd/>
          </a:ln>
        </p:spPr>
        <p:txBody>
          <a:bodyPr rot="0" vert="horz" wrap="square" lIns="91440" tIns="45720" rIns="91440" bIns="45720" anchor="ctr" anchorCtr="0" upright="1">
            <a:noAutofit/>
          </a:bodyPr>
          <a:lstStyle/>
          <a:p>
            <a:pPr>
              <a:spcAft>
                <a:spcPts val="0"/>
              </a:spcAft>
            </a:pPr>
            <a:r>
              <a:rPr lang="en-US" sz="1200" kern="1200">
                <a:solidFill>
                  <a:srgbClr val="000000"/>
                </a:solidFill>
                <a:effectLst/>
                <a:latin typeface="Cambria"/>
                <a:ea typeface="MS Mincho"/>
                <a:cs typeface="Cambria"/>
              </a:rPr>
              <a:t>Abstracts assessed for eligibility (N=2,844). </a:t>
            </a:r>
            <a:endParaRPr lang="en-GB" sz="1000">
              <a:effectLst/>
              <a:latin typeface="Times"/>
              <a:ea typeface="ＭＳ 明朝"/>
              <a:cs typeface="Times New Roman"/>
            </a:endParaRPr>
          </a:p>
          <a:p>
            <a:pPr>
              <a:spcAft>
                <a:spcPts val="0"/>
              </a:spcAft>
            </a:pPr>
            <a:r>
              <a:rPr lang="en-US" sz="1200" kern="1200">
                <a:solidFill>
                  <a:srgbClr val="000000"/>
                </a:solidFill>
                <a:effectLst/>
                <a:latin typeface="Cambria"/>
                <a:ea typeface="MS Mincho"/>
                <a:cs typeface="Cambria"/>
              </a:rPr>
              <a:t>Identified using strings for </a:t>
            </a:r>
            <a:r>
              <a:rPr lang="en-US" sz="1200" kern="1200">
                <a:solidFill>
                  <a:srgbClr val="000000"/>
                </a:solidFill>
                <a:effectLst/>
                <a:latin typeface="Cambria"/>
                <a:ea typeface="ＭＳ 明朝"/>
                <a:cs typeface="Cambria"/>
              </a:rPr>
              <a:t>Occupation, Work, Industry, Employment, Personnel, Bladder, Cancer, Carcinogens, Transitional cell, Urothelial, Tumour, Cohort, Case control, Incidence, Morbidity, Epidemiology</a:t>
            </a:r>
            <a:endParaRPr lang="en-GB" sz="1000">
              <a:effectLst/>
              <a:latin typeface="Times"/>
              <a:ea typeface="ＭＳ 明朝"/>
              <a:cs typeface="Times New Roman"/>
            </a:endParaRPr>
          </a:p>
        </p:txBody>
      </p:sp>
      <p:cxnSp>
        <p:nvCxnSpPr>
          <p:cNvPr id="7" name="Line 10"/>
          <p:cNvCxnSpPr/>
          <p:nvPr/>
        </p:nvCxnSpPr>
        <p:spPr bwMode="auto">
          <a:xfrm>
            <a:off x="2251477" y="1343930"/>
            <a:ext cx="0" cy="5754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Text Box 12"/>
          <p:cNvSpPr txBox="1">
            <a:spLocks noChangeArrowheads="1"/>
          </p:cNvSpPr>
          <p:nvPr/>
        </p:nvSpPr>
        <p:spPr bwMode="auto">
          <a:xfrm>
            <a:off x="789940" y="1920097"/>
            <a:ext cx="3278446" cy="368591"/>
          </a:xfrm>
          <a:prstGeom prst="rect">
            <a:avLst/>
          </a:prstGeom>
          <a:solidFill>
            <a:srgbClr val="FFFFFF"/>
          </a:solidFill>
          <a:ln w="9525">
            <a:solidFill>
              <a:schemeClr val="tx1">
                <a:lumMod val="100000"/>
                <a:lumOff val="0"/>
              </a:schemeClr>
            </a:solidFill>
            <a:miter lim="800000"/>
            <a:headEnd/>
            <a:tailEnd/>
          </a:ln>
        </p:spPr>
        <p:txBody>
          <a:bodyPr rot="0" vert="horz" wrap="square" lIns="91440" tIns="45720" rIns="91440" bIns="45720" anchor="ctr" anchorCtr="0" upright="1">
            <a:noAutofit/>
          </a:bodyPr>
          <a:lstStyle/>
          <a:p>
            <a:pPr>
              <a:spcAft>
                <a:spcPts val="0"/>
              </a:spcAft>
            </a:pPr>
            <a:r>
              <a:rPr lang="en-US" sz="1200" kern="1200">
                <a:solidFill>
                  <a:srgbClr val="000000"/>
                </a:solidFill>
                <a:effectLst/>
                <a:latin typeface="Cambria"/>
                <a:ea typeface="MS Mincho"/>
                <a:cs typeface="Cambria"/>
              </a:rPr>
              <a:t>Manuscripts assessed for analysis (n=697)</a:t>
            </a:r>
            <a:endParaRPr lang="en-GB" sz="1000">
              <a:effectLst/>
              <a:latin typeface="Times"/>
              <a:ea typeface="ＭＳ 明朝"/>
              <a:cs typeface="Times New Roman"/>
            </a:endParaRPr>
          </a:p>
        </p:txBody>
      </p:sp>
      <p:cxnSp>
        <p:nvCxnSpPr>
          <p:cNvPr id="9" name="Line 13"/>
          <p:cNvCxnSpPr/>
          <p:nvPr/>
        </p:nvCxnSpPr>
        <p:spPr bwMode="auto">
          <a:xfrm>
            <a:off x="2251477" y="2289365"/>
            <a:ext cx="0" cy="143999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0" name="Text Box 14"/>
          <p:cNvSpPr txBox="1">
            <a:spLocks noChangeArrowheads="1"/>
          </p:cNvSpPr>
          <p:nvPr/>
        </p:nvSpPr>
        <p:spPr bwMode="auto">
          <a:xfrm>
            <a:off x="789940" y="3732624"/>
            <a:ext cx="3278446" cy="361658"/>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spcAft>
                <a:spcPts val="0"/>
              </a:spcAft>
            </a:pPr>
            <a:r>
              <a:rPr lang="en-US" sz="1200" kern="1200">
                <a:solidFill>
                  <a:srgbClr val="000000"/>
                </a:solidFill>
                <a:effectLst/>
                <a:latin typeface="Cambria"/>
                <a:ea typeface="MS Mincho"/>
                <a:cs typeface="Cambria"/>
              </a:rPr>
              <a:t>Reports used in systematic review (n=</a:t>
            </a:r>
            <a:r>
              <a:rPr lang="en-US" sz="1200" kern="1200">
                <a:solidFill>
                  <a:srgbClr val="000000"/>
                </a:solidFill>
                <a:effectLst/>
                <a:latin typeface="Cambria"/>
                <a:ea typeface="ＭＳ 明朝"/>
                <a:cs typeface="Times New Roman"/>
              </a:rPr>
              <a:t>263</a:t>
            </a:r>
            <a:r>
              <a:rPr lang="en-US" sz="1200" kern="1200">
                <a:solidFill>
                  <a:srgbClr val="000000"/>
                </a:solidFill>
                <a:effectLst/>
                <a:latin typeface="Cambria"/>
                <a:ea typeface="MS Mincho"/>
                <a:cs typeface="Cambria"/>
              </a:rPr>
              <a:t>)</a:t>
            </a:r>
            <a:endParaRPr lang="en-GB" sz="1000">
              <a:effectLst/>
              <a:latin typeface="Times"/>
              <a:ea typeface="ＭＳ 明朝"/>
              <a:cs typeface="Times New Roman"/>
            </a:endParaRPr>
          </a:p>
        </p:txBody>
      </p:sp>
      <p:cxnSp>
        <p:nvCxnSpPr>
          <p:cNvPr id="11" name="Line 15"/>
          <p:cNvCxnSpPr/>
          <p:nvPr/>
        </p:nvCxnSpPr>
        <p:spPr bwMode="auto">
          <a:xfrm flipV="1">
            <a:off x="2262305" y="1596135"/>
            <a:ext cx="325320" cy="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7"/>
          <p:cNvCxnSpPr/>
          <p:nvPr/>
        </p:nvCxnSpPr>
        <p:spPr bwMode="auto">
          <a:xfrm>
            <a:off x="2262305" y="2929807"/>
            <a:ext cx="3253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3" name="Text Box 20"/>
          <p:cNvSpPr txBox="1">
            <a:spLocks noChangeArrowheads="1"/>
          </p:cNvSpPr>
          <p:nvPr/>
        </p:nvSpPr>
        <p:spPr bwMode="auto">
          <a:xfrm>
            <a:off x="2615128" y="2336399"/>
            <a:ext cx="3452932" cy="1188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200" kern="1200" dirty="0">
                <a:solidFill>
                  <a:srgbClr val="000000"/>
                </a:solidFill>
                <a:effectLst/>
                <a:latin typeface="Cambria"/>
                <a:ea typeface="MS Mincho"/>
                <a:cs typeface="Cambria"/>
              </a:rPr>
              <a:t>Excluded (n=434):</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Not original data (duplications and </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reviews) [n=117]</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Reporting limitations [n= 225]</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Different focus [n=66]</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Not available [n=26]</a:t>
            </a:r>
            <a:endParaRPr lang="en-GB" sz="1000" dirty="0">
              <a:effectLst/>
              <a:latin typeface="Times"/>
              <a:ea typeface="ＭＳ 明朝"/>
              <a:cs typeface="Times New Roman"/>
            </a:endParaRPr>
          </a:p>
        </p:txBody>
      </p:sp>
      <p:sp>
        <p:nvSpPr>
          <p:cNvPr id="14" name="Text Box 18"/>
          <p:cNvSpPr txBox="1">
            <a:spLocks noChangeArrowheads="1"/>
          </p:cNvSpPr>
          <p:nvPr/>
        </p:nvSpPr>
        <p:spPr bwMode="auto">
          <a:xfrm>
            <a:off x="2587625" y="1459677"/>
            <a:ext cx="3453001" cy="25232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200" kern="1200" dirty="0">
                <a:solidFill>
                  <a:srgbClr val="000000"/>
                </a:solidFill>
                <a:effectLst/>
                <a:latin typeface="Cambria"/>
                <a:ea typeface="ＭＳ 明朝"/>
                <a:cs typeface="Cambria"/>
              </a:rPr>
              <a:t>Excluded (n=2,147): Not BC or Occupation</a:t>
            </a:r>
            <a:endParaRPr lang="en-GB" sz="1000" dirty="0">
              <a:effectLst/>
              <a:latin typeface="Times"/>
              <a:ea typeface="ＭＳ 明朝"/>
              <a:cs typeface="Times New Roman"/>
            </a:endParaRPr>
          </a:p>
        </p:txBody>
      </p:sp>
      <p:sp>
        <p:nvSpPr>
          <p:cNvPr id="15" name="Text Box 14"/>
          <p:cNvSpPr txBox="1">
            <a:spLocks noChangeArrowheads="1"/>
          </p:cNvSpPr>
          <p:nvPr/>
        </p:nvSpPr>
        <p:spPr bwMode="auto">
          <a:xfrm>
            <a:off x="789940" y="4864853"/>
            <a:ext cx="3278446" cy="331670"/>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spcAft>
                <a:spcPts val="0"/>
              </a:spcAft>
            </a:pPr>
            <a:r>
              <a:rPr lang="en-US" sz="1200" kern="1200" dirty="0">
                <a:solidFill>
                  <a:srgbClr val="000000"/>
                </a:solidFill>
                <a:effectLst/>
                <a:latin typeface="Cambria"/>
                <a:ea typeface="MS Mincho"/>
                <a:cs typeface="Cambria"/>
              </a:rPr>
              <a:t>Reports used in meta-analysis (n=</a:t>
            </a:r>
            <a:r>
              <a:rPr lang="en-US" sz="1200" kern="1200" dirty="0">
                <a:solidFill>
                  <a:srgbClr val="000000"/>
                </a:solidFill>
                <a:effectLst/>
                <a:latin typeface="Cambria"/>
                <a:ea typeface="ＭＳ 明朝"/>
                <a:cs typeface="Times New Roman"/>
              </a:rPr>
              <a:t>25)</a:t>
            </a:r>
            <a:endParaRPr lang="en-GB" sz="1000" dirty="0">
              <a:effectLst/>
              <a:latin typeface="Times"/>
              <a:ea typeface="ＭＳ 明朝"/>
              <a:cs typeface="Times New Roman"/>
            </a:endParaRPr>
          </a:p>
        </p:txBody>
      </p:sp>
      <p:cxnSp>
        <p:nvCxnSpPr>
          <p:cNvPr id="16" name="Line 10"/>
          <p:cNvCxnSpPr/>
          <p:nvPr/>
        </p:nvCxnSpPr>
        <p:spPr bwMode="auto">
          <a:xfrm>
            <a:off x="2262305" y="4102664"/>
            <a:ext cx="0" cy="75547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17"/>
          <p:cNvCxnSpPr/>
          <p:nvPr/>
        </p:nvCxnSpPr>
        <p:spPr bwMode="auto">
          <a:xfrm>
            <a:off x="2268825" y="4426996"/>
            <a:ext cx="3253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Text Box 19"/>
          <p:cNvSpPr txBox="1">
            <a:spLocks noChangeArrowheads="1"/>
          </p:cNvSpPr>
          <p:nvPr/>
        </p:nvSpPr>
        <p:spPr bwMode="auto">
          <a:xfrm>
            <a:off x="2587387" y="4161226"/>
            <a:ext cx="3456595" cy="602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200" kern="1200" dirty="0">
                <a:solidFill>
                  <a:srgbClr val="000000"/>
                </a:solidFill>
                <a:effectLst/>
                <a:latin typeface="Cambria"/>
                <a:ea typeface="MS Mincho"/>
                <a:cs typeface="Cambria"/>
              </a:rPr>
              <a:t>Insufficient data to calculate risk [n=46]</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Not from UK [n=190]</a:t>
            </a:r>
            <a:endParaRPr lang="en-GB" sz="1000" dirty="0">
              <a:effectLst/>
              <a:latin typeface="Times"/>
              <a:ea typeface="ＭＳ 明朝"/>
              <a:cs typeface="Times New Roman"/>
            </a:endParaRPr>
          </a:p>
          <a:p>
            <a:pPr>
              <a:spcAft>
                <a:spcPts val="0"/>
              </a:spcAft>
            </a:pPr>
            <a:r>
              <a:rPr lang="en-US" sz="1200" kern="1200" dirty="0">
                <a:solidFill>
                  <a:srgbClr val="000000"/>
                </a:solidFill>
                <a:effectLst/>
                <a:latin typeface="Cambria"/>
                <a:ea typeface="MS Mincho"/>
                <a:cs typeface="Cambria"/>
              </a:rPr>
              <a:t>Duplicate [n=2]</a:t>
            </a:r>
            <a:endParaRPr lang="en-GB" sz="1000" dirty="0">
              <a:effectLst/>
              <a:latin typeface="Times"/>
              <a:ea typeface="ＭＳ 明朝"/>
              <a:cs typeface="Times New Roman"/>
            </a:endParaRPr>
          </a:p>
        </p:txBody>
      </p:sp>
    </p:spTree>
    <p:extLst>
      <p:ext uri="{BB962C8B-B14F-4D97-AF65-F5344CB8AC3E}">
        <p14:creationId xmlns:p14="http://schemas.microsoft.com/office/powerpoint/2010/main" val="31434082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gure 2 Pooled RR_UK Incidence.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8360"/>
            <a:ext cx="6858000" cy="6202017"/>
          </a:xfrm>
          <a:prstGeom prst="rect">
            <a:avLst/>
          </a:prstGeom>
        </p:spPr>
      </p:pic>
      <p:sp>
        <p:nvSpPr>
          <p:cNvPr id="3" name="TextBox 2"/>
          <p:cNvSpPr txBox="1"/>
          <p:nvPr/>
        </p:nvSpPr>
        <p:spPr>
          <a:xfrm>
            <a:off x="282270" y="6870377"/>
            <a:ext cx="6244142" cy="738664"/>
          </a:xfrm>
          <a:prstGeom prst="rect">
            <a:avLst/>
          </a:prstGeom>
          <a:noFill/>
        </p:spPr>
        <p:txBody>
          <a:bodyPr wrap="square" rtlCol="0">
            <a:spAutoFit/>
          </a:bodyPr>
          <a:lstStyle/>
          <a:p>
            <a:r>
              <a:rPr lang="en-US" sz="1400" dirty="0">
                <a:latin typeface="Cambria"/>
                <a:cs typeface="Cambria"/>
              </a:rPr>
              <a:t>Figure 2. </a:t>
            </a:r>
            <a:r>
              <a:rPr lang="en-GB" sz="1400" dirty="0">
                <a:latin typeface="Cambria"/>
                <a:cs typeface="Cambria"/>
              </a:rPr>
              <a:t>A Forest plot of the pooled relative risks of new bladder cancer diagnosis (incidence) in British workers 1930 to 2010.</a:t>
            </a:r>
          </a:p>
          <a:p>
            <a:endParaRPr lang="en-US" sz="1400" dirty="0">
              <a:latin typeface="Cambria"/>
              <a:cs typeface="Cambria"/>
            </a:endParaRPr>
          </a:p>
        </p:txBody>
      </p:sp>
      <p:sp>
        <p:nvSpPr>
          <p:cNvPr id="4" name="TextBox 3"/>
          <p:cNvSpPr txBox="1"/>
          <p:nvPr/>
        </p:nvSpPr>
        <p:spPr>
          <a:xfrm>
            <a:off x="1809012" y="6411713"/>
            <a:ext cx="428322" cy="307777"/>
          </a:xfrm>
          <a:prstGeom prst="rect">
            <a:avLst/>
          </a:prstGeom>
          <a:solidFill>
            <a:srgbClr val="FFFFFF"/>
          </a:solidFill>
        </p:spPr>
        <p:txBody>
          <a:bodyPr wrap="none" rtlCol="0">
            <a:spAutoFit/>
          </a:bodyPr>
          <a:lstStyle/>
          <a:p>
            <a:r>
              <a:rPr lang="en-US" sz="1400" dirty="0" smtClean="0">
                <a:latin typeface="Cambria"/>
                <a:cs typeface="Cambria"/>
              </a:rPr>
              <a:t>0.4</a:t>
            </a:r>
            <a:endParaRPr lang="en-US" sz="1400" dirty="0">
              <a:latin typeface="Cambria"/>
              <a:cs typeface="Cambria"/>
            </a:endParaRPr>
          </a:p>
        </p:txBody>
      </p:sp>
      <p:sp>
        <p:nvSpPr>
          <p:cNvPr id="5" name="TextBox 4"/>
          <p:cNvSpPr txBox="1"/>
          <p:nvPr/>
        </p:nvSpPr>
        <p:spPr>
          <a:xfrm>
            <a:off x="3404955" y="6411713"/>
            <a:ext cx="420307" cy="307777"/>
          </a:xfrm>
          <a:prstGeom prst="rect">
            <a:avLst/>
          </a:prstGeom>
          <a:solidFill>
            <a:srgbClr val="FFFFFF"/>
          </a:solidFill>
        </p:spPr>
        <p:txBody>
          <a:bodyPr wrap="none" rtlCol="0">
            <a:spAutoFit/>
          </a:bodyPr>
          <a:lstStyle/>
          <a:p>
            <a:r>
              <a:rPr lang="en-US" sz="1400" dirty="0" smtClean="0">
                <a:latin typeface="Cambria"/>
                <a:cs typeface="Cambria"/>
              </a:rPr>
              <a:t>1.0</a:t>
            </a:r>
            <a:endParaRPr lang="en-US" sz="1400" dirty="0">
              <a:latin typeface="Cambria"/>
              <a:cs typeface="Cambria"/>
            </a:endParaRPr>
          </a:p>
        </p:txBody>
      </p:sp>
      <p:sp>
        <p:nvSpPr>
          <p:cNvPr id="6" name="TextBox 5"/>
          <p:cNvSpPr txBox="1"/>
          <p:nvPr/>
        </p:nvSpPr>
        <p:spPr>
          <a:xfrm>
            <a:off x="4946080" y="6411713"/>
            <a:ext cx="519719" cy="307777"/>
          </a:xfrm>
          <a:prstGeom prst="rect">
            <a:avLst/>
          </a:prstGeom>
          <a:solidFill>
            <a:srgbClr val="FFFFFF"/>
          </a:solidFill>
        </p:spPr>
        <p:txBody>
          <a:bodyPr wrap="none" rtlCol="0">
            <a:spAutoFit/>
          </a:bodyPr>
          <a:lstStyle/>
          <a:p>
            <a:r>
              <a:rPr lang="en-US" sz="1400" dirty="0" smtClean="0">
                <a:latin typeface="Cambria"/>
                <a:cs typeface="Cambria"/>
              </a:rPr>
              <a:t>24.0</a:t>
            </a:r>
            <a:endParaRPr lang="en-US" sz="1400" dirty="0">
              <a:latin typeface="Cambria"/>
              <a:cs typeface="Cambria"/>
            </a:endParaRPr>
          </a:p>
        </p:txBody>
      </p:sp>
    </p:spTree>
    <p:extLst>
      <p:ext uri="{BB962C8B-B14F-4D97-AF65-F5344CB8AC3E}">
        <p14:creationId xmlns:p14="http://schemas.microsoft.com/office/powerpoint/2010/main" val="331919720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gure 3 Pooled RR_UK_mortality.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74537"/>
            <a:ext cx="6858000" cy="5851242"/>
          </a:xfrm>
          <a:prstGeom prst="rect">
            <a:avLst/>
          </a:prstGeom>
        </p:spPr>
      </p:pic>
      <p:sp>
        <p:nvSpPr>
          <p:cNvPr id="3" name="TextBox 2"/>
          <p:cNvSpPr txBox="1"/>
          <p:nvPr/>
        </p:nvSpPr>
        <p:spPr>
          <a:xfrm>
            <a:off x="239937" y="6525779"/>
            <a:ext cx="6461392" cy="738664"/>
          </a:xfrm>
          <a:prstGeom prst="rect">
            <a:avLst/>
          </a:prstGeom>
          <a:noFill/>
        </p:spPr>
        <p:txBody>
          <a:bodyPr wrap="square" rtlCol="0">
            <a:spAutoFit/>
          </a:bodyPr>
          <a:lstStyle/>
          <a:p>
            <a:r>
              <a:rPr lang="en-US" sz="1400" dirty="0">
                <a:latin typeface="Cambria"/>
                <a:cs typeface="Cambria"/>
              </a:rPr>
              <a:t>Figure 3. A Forest plot of the pooled relative risks of bladder cancer disease specific mortality (DSM) in British workers 1930 to 2010.</a:t>
            </a:r>
            <a:endParaRPr lang="en-GB" sz="1400" dirty="0">
              <a:latin typeface="Cambria"/>
              <a:cs typeface="Cambria"/>
            </a:endParaRPr>
          </a:p>
          <a:p>
            <a:endParaRPr lang="en-US" sz="1400" dirty="0">
              <a:latin typeface="Cambria"/>
              <a:cs typeface="Cambria"/>
            </a:endParaRPr>
          </a:p>
        </p:txBody>
      </p:sp>
      <p:sp>
        <p:nvSpPr>
          <p:cNvPr id="4" name="TextBox 3"/>
          <p:cNvSpPr txBox="1"/>
          <p:nvPr/>
        </p:nvSpPr>
        <p:spPr>
          <a:xfrm>
            <a:off x="1863828" y="6073644"/>
            <a:ext cx="519719" cy="307777"/>
          </a:xfrm>
          <a:prstGeom prst="rect">
            <a:avLst/>
          </a:prstGeom>
          <a:solidFill>
            <a:srgbClr val="FFFFFF"/>
          </a:solidFill>
        </p:spPr>
        <p:txBody>
          <a:bodyPr wrap="none" rtlCol="0">
            <a:spAutoFit/>
          </a:bodyPr>
          <a:lstStyle/>
          <a:p>
            <a:r>
              <a:rPr lang="en-US" sz="1400" dirty="0" smtClean="0">
                <a:latin typeface="Cambria"/>
                <a:cs typeface="Cambria"/>
              </a:rPr>
              <a:t>0.23</a:t>
            </a:r>
            <a:endParaRPr lang="en-US" sz="1400" dirty="0">
              <a:latin typeface="Cambria"/>
              <a:cs typeface="Cambria"/>
            </a:endParaRPr>
          </a:p>
        </p:txBody>
      </p:sp>
      <p:sp>
        <p:nvSpPr>
          <p:cNvPr id="5" name="TextBox 4"/>
          <p:cNvSpPr txBox="1"/>
          <p:nvPr/>
        </p:nvSpPr>
        <p:spPr>
          <a:xfrm>
            <a:off x="3505451" y="6073644"/>
            <a:ext cx="420307" cy="307777"/>
          </a:xfrm>
          <a:prstGeom prst="rect">
            <a:avLst/>
          </a:prstGeom>
          <a:solidFill>
            <a:srgbClr val="FFFFFF"/>
          </a:solidFill>
        </p:spPr>
        <p:txBody>
          <a:bodyPr wrap="none" rtlCol="0">
            <a:spAutoFit/>
          </a:bodyPr>
          <a:lstStyle/>
          <a:p>
            <a:r>
              <a:rPr lang="en-US" sz="1400" dirty="0" smtClean="0">
                <a:latin typeface="Cambria"/>
                <a:cs typeface="Cambria"/>
              </a:rPr>
              <a:t>1.0</a:t>
            </a:r>
            <a:endParaRPr lang="en-US" sz="1400" dirty="0">
              <a:latin typeface="Cambria"/>
              <a:cs typeface="Cambria"/>
            </a:endParaRPr>
          </a:p>
        </p:txBody>
      </p:sp>
      <p:sp>
        <p:nvSpPr>
          <p:cNvPr id="6" name="TextBox 5"/>
          <p:cNvSpPr txBox="1"/>
          <p:nvPr/>
        </p:nvSpPr>
        <p:spPr>
          <a:xfrm>
            <a:off x="5101392" y="6073644"/>
            <a:ext cx="420307" cy="307777"/>
          </a:xfrm>
          <a:prstGeom prst="rect">
            <a:avLst/>
          </a:prstGeom>
          <a:solidFill>
            <a:srgbClr val="FFFFFF"/>
          </a:solidFill>
        </p:spPr>
        <p:txBody>
          <a:bodyPr wrap="none" rtlCol="0">
            <a:spAutoFit/>
          </a:bodyPr>
          <a:lstStyle/>
          <a:p>
            <a:r>
              <a:rPr lang="en-US" sz="1400" dirty="0" smtClean="0">
                <a:latin typeface="Cambria"/>
                <a:cs typeface="Cambria"/>
              </a:rPr>
              <a:t>4.3</a:t>
            </a:r>
            <a:endParaRPr lang="en-US" sz="1400" dirty="0">
              <a:latin typeface="Cambria"/>
              <a:cs typeface="Cambria"/>
            </a:endParaRPr>
          </a:p>
        </p:txBody>
      </p:sp>
    </p:spTree>
    <p:extLst>
      <p:ext uri="{BB962C8B-B14F-4D97-AF65-F5344CB8AC3E}">
        <p14:creationId xmlns:p14="http://schemas.microsoft.com/office/powerpoint/2010/main" val="41611140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897" y="7746468"/>
            <a:ext cx="6002841" cy="1015663"/>
          </a:xfrm>
          <a:prstGeom prst="rect">
            <a:avLst/>
          </a:prstGeom>
          <a:noFill/>
        </p:spPr>
        <p:txBody>
          <a:bodyPr wrap="square" rtlCol="0">
            <a:spAutoFit/>
          </a:bodyPr>
          <a:lstStyle/>
          <a:p>
            <a:r>
              <a:rPr lang="en-US" sz="1200" dirty="0" smtClean="0">
                <a:latin typeface="Cambria"/>
                <a:cs typeface="Cambria"/>
              </a:rPr>
              <a:t>Figure </a:t>
            </a:r>
            <a:r>
              <a:rPr lang="en-US" sz="1200" dirty="0">
                <a:latin typeface="Cambria"/>
                <a:cs typeface="Cambria"/>
              </a:rPr>
              <a:t>4. Regional trends in </a:t>
            </a:r>
            <a:r>
              <a:rPr lang="en-US" sz="1200" dirty="0" smtClean="0">
                <a:latin typeface="Cambria"/>
                <a:cs typeface="Cambria"/>
              </a:rPr>
              <a:t>standardized mortality </a:t>
            </a:r>
            <a:r>
              <a:rPr lang="en-US" sz="1200" dirty="0">
                <a:latin typeface="Cambria"/>
                <a:cs typeface="Cambria"/>
              </a:rPr>
              <a:t>from bladder cancer from </a:t>
            </a:r>
            <a:r>
              <a:rPr lang="en-US" sz="1200" dirty="0" smtClean="0">
                <a:latin typeface="Cambria"/>
                <a:cs typeface="Cambria"/>
              </a:rPr>
              <a:t>1974 </a:t>
            </a:r>
            <a:r>
              <a:rPr lang="en-US" sz="1200" dirty="0">
                <a:latin typeface="Cambria"/>
                <a:cs typeface="Cambria"/>
              </a:rPr>
              <a:t>to 2014 in (a). Males and (b). </a:t>
            </a:r>
            <a:r>
              <a:rPr lang="en-US" sz="1200" dirty="0" smtClean="0">
                <a:latin typeface="Cambria"/>
                <a:cs typeface="Cambria"/>
              </a:rPr>
              <a:t>Females. Rates are presented relative to those in South East (lowest). Data were collated in standard regions from 1974 to 1980, then in GOR from 1981-2014</a:t>
            </a:r>
            <a:endParaRPr lang="en-GB" sz="1200" dirty="0">
              <a:latin typeface="Cambria"/>
              <a:cs typeface="Cambria"/>
            </a:endParaRPr>
          </a:p>
          <a:p>
            <a:endParaRPr lang="en-US" sz="1200" b="1" dirty="0">
              <a:latin typeface="Cambria"/>
              <a:cs typeface="Cambria"/>
            </a:endParaRPr>
          </a:p>
        </p:txBody>
      </p:sp>
      <p:pic>
        <p:nvPicPr>
          <p:cNvPr id="7" name="Picture 6"/>
          <p:cNvPicPr>
            <a:picLocks noChangeAspect="1"/>
          </p:cNvPicPr>
          <p:nvPr/>
        </p:nvPicPr>
        <p:blipFill>
          <a:blip r:embed="rId2"/>
          <a:stretch>
            <a:fillRect/>
          </a:stretch>
        </p:blipFill>
        <p:spPr>
          <a:xfrm>
            <a:off x="667333" y="498777"/>
            <a:ext cx="5664733" cy="3528652"/>
          </a:xfrm>
          <a:prstGeom prst="rect">
            <a:avLst/>
          </a:prstGeom>
        </p:spPr>
      </p:pic>
      <p:pic>
        <p:nvPicPr>
          <p:cNvPr id="8" name="Picture 7"/>
          <p:cNvPicPr>
            <a:picLocks noChangeAspect="1"/>
          </p:cNvPicPr>
          <p:nvPr/>
        </p:nvPicPr>
        <p:blipFill>
          <a:blip r:embed="rId3"/>
          <a:stretch>
            <a:fillRect/>
          </a:stretch>
        </p:blipFill>
        <p:spPr>
          <a:xfrm>
            <a:off x="598720" y="4180985"/>
            <a:ext cx="5741702" cy="3364529"/>
          </a:xfrm>
          <a:prstGeom prst="rect">
            <a:avLst/>
          </a:prstGeom>
        </p:spPr>
      </p:pic>
      <p:sp>
        <p:nvSpPr>
          <p:cNvPr id="9" name="TextBox 8"/>
          <p:cNvSpPr txBox="1"/>
          <p:nvPr/>
        </p:nvSpPr>
        <p:spPr>
          <a:xfrm>
            <a:off x="481897" y="220894"/>
            <a:ext cx="1879654" cy="307777"/>
          </a:xfrm>
          <a:prstGeom prst="rect">
            <a:avLst/>
          </a:prstGeom>
          <a:noFill/>
        </p:spPr>
        <p:txBody>
          <a:bodyPr wrap="none" rtlCol="0">
            <a:spAutoFit/>
          </a:bodyPr>
          <a:lstStyle/>
          <a:p>
            <a:r>
              <a:rPr lang="en-US" sz="1400" dirty="0" smtClean="0">
                <a:latin typeface="Cambria"/>
                <a:cs typeface="Cambria"/>
              </a:rPr>
              <a:t>(a). Mortality in males</a:t>
            </a:r>
            <a:endParaRPr lang="en-US" sz="1400" dirty="0">
              <a:latin typeface="Cambria"/>
              <a:cs typeface="Cambria"/>
            </a:endParaRPr>
          </a:p>
        </p:txBody>
      </p:sp>
      <p:sp>
        <p:nvSpPr>
          <p:cNvPr id="10" name="TextBox 9"/>
          <p:cNvSpPr txBox="1"/>
          <p:nvPr/>
        </p:nvSpPr>
        <p:spPr>
          <a:xfrm>
            <a:off x="481897" y="3900427"/>
            <a:ext cx="2032189" cy="307777"/>
          </a:xfrm>
          <a:prstGeom prst="rect">
            <a:avLst/>
          </a:prstGeom>
          <a:noFill/>
        </p:spPr>
        <p:txBody>
          <a:bodyPr wrap="none" rtlCol="0">
            <a:spAutoFit/>
          </a:bodyPr>
          <a:lstStyle/>
          <a:p>
            <a:r>
              <a:rPr lang="en-US" sz="1400" dirty="0" smtClean="0">
                <a:latin typeface="Cambria"/>
                <a:cs typeface="Cambria"/>
              </a:rPr>
              <a:t>(b). Mortality in females</a:t>
            </a:r>
            <a:endParaRPr lang="en-US" sz="1400" dirty="0">
              <a:latin typeface="Cambria"/>
              <a:cs typeface="Cambria"/>
            </a:endParaRPr>
          </a:p>
        </p:txBody>
      </p:sp>
      <p:grpSp>
        <p:nvGrpSpPr>
          <p:cNvPr id="20" name="Group 19"/>
          <p:cNvGrpSpPr/>
          <p:nvPr/>
        </p:nvGrpSpPr>
        <p:grpSpPr>
          <a:xfrm rot="20187294">
            <a:off x="2096136" y="3319925"/>
            <a:ext cx="120457" cy="118802"/>
            <a:chOff x="2769213" y="3796344"/>
            <a:chExt cx="120457" cy="118802"/>
          </a:xfrm>
          <a:effectLst/>
        </p:grpSpPr>
        <p:cxnSp>
          <p:nvCxnSpPr>
            <p:cNvPr id="21" name="Straight Connector 20"/>
            <p:cNvCxnSpPr/>
            <p:nvPr/>
          </p:nvCxnSpPr>
          <p:spPr>
            <a:xfrm flipV="1">
              <a:off x="2769213" y="3799129"/>
              <a:ext cx="77148" cy="108108"/>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2799173" y="3796344"/>
              <a:ext cx="77148" cy="108108"/>
            </a:xfrm>
            <a:prstGeom prst="line">
              <a:avLst/>
            </a:prstGeom>
            <a:ln w="381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2812522" y="3807038"/>
              <a:ext cx="77148" cy="108108"/>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4" name="Group 23"/>
          <p:cNvGrpSpPr/>
          <p:nvPr/>
        </p:nvGrpSpPr>
        <p:grpSpPr>
          <a:xfrm rot="20187294">
            <a:off x="2087612" y="6864636"/>
            <a:ext cx="120457" cy="118802"/>
            <a:chOff x="2769213" y="3796344"/>
            <a:chExt cx="120457" cy="118802"/>
          </a:xfrm>
          <a:effectLst/>
        </p:grpSpPr>
        <p:cxnSp>
          <p:nvCxnSpPr>
            <p:cNvPr id="25" name="Straight Connector 24"/>
            <p:cNvCxnSpPr/>
            <p:nvPr/>
          </p:nvCxnSpPr>
          <p:spPr>
            <a:xfrm flipV="1">
              <a:off x="2769213" y="3799129"/>
              <a:ext cx="77148" cy="108108"/>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2799173" y="3796344"/>
              <a:ext cx="77148" cy="108108"/>
            </a:xfrm>
            <a:prstGeom prst="line">
              <a:avLst/>
            </a:prstGeom>
            <a:ln w="381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2812522" y="3807038"/>
              <a:ext cx="77148" cy="108108"/>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712905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0576" y="4910642"/>
            <a:ext cx="5361590" cy="830997"/>
          </a:xfrm>
          <a:prstGeom prst="rect">
            <a:avLst/>
          </a:prstGeom>
          <a:noFill/>
        </p:spPr>
        <p:txBody>
          <a:bodyPr wrap="square" rtlCol="0">
            <a:spAutoFit/>
          </a:bodyPr>
          <a:lstStyle/>
          <a:p>
            <a:r>
              <a:rPr lang="en-US" sz="1200" dirty="0" smtClean="0">
                <a:latin typeface="Cambria"/>
                <a:cs typeface="Cambria"/>
              </a:rPr>
              <a:t>Figure 5. </a:t>
            </a:r>
            <a:r>
              <a:rPr lang="en-GB" sz="1200" dirty="0" smtClean="0">
                <a:latin typeface="Cambria"/>
                <a:cs typeface="Cambria"/>
              </a:rPr>
              <a:t>Trend in overall risk of occupational bladder cancer over the decades between 1950 and 1990. Graph shows the pooler RR for all occupations by decade with error bars representing the 95% confidence intervals.</a:t>
            </a:r>
            <a:endParaRPr lang="en-GB" sz="1200" dirty="0">
              <a:latin typeface="Cambria"/>
              <a:cs typeface="Cambria"/>
            </a:endParaRPr>
          </a:p>
          <a:p>
            <a:endParaRPr lang="en-US" sz="1200" b="1" dirty="0">
              <a:latin typeface="Cambria"/>
              <a:cs typeface="Cambria"/>
            </a:endParaRPr>
          </a:p>
        </p:txBody>
      </p:sp>
      <p:graphicFrame>
        <p:nvGraphicFramePr>
          <p:cNvPr id="3" name="Chart 2"/>
          <p:cNvGraphicFramePr>
            <a:graphicFrameLocks/>
          </p:cNvGraphicFramePr>
          <p:nvPr>
            <p:extLst>
              <p:ext uri="{D42A27DB-BD31-4B8C-83A1-F6EECF244321}">
                <p14:modId xmlns:p14="http://schemas.microsoft.com/office/powerpoint/2010/main" val="2848608814"/>
              </p:ext>
            </p:extLst>
          </p:nvPr>
        </p:nvGraphicFramePr>
        <p:xfrm>
          <a:off x="990892" y="1099589"/>
          <a:ext cx="4927022" cy="30779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7979486"/>
      </p:ext>
    </p:extLst>
  </p:cSld>
  <p:clrMapOvr>
    <a:masterClrMapping/>
  </p:clrMapOvr>
</p:sld>
</file>

<file path=ppt/theme/theme1.xml><?xml version="1.0" encoding="utf-8"?>
<a:theme xmlns:a="http://schemas.openxmlformats.org/drawingml/2006/main" name="EU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EU 2015.thmx</Template>
  <TotalTime>7364</TotalTime>
  <Words>342</Words>
  <Application>Microsoft Macintosh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EU 2015</vt:lpstr>
      <vt:lpstr>PowerPoint Presentation</vt:lpstr>
      <vt:lpstr>PowerPoint Presentation</vt:lpstr>
      <vt:lpstr>PowerPoint Presentation</vt:lpstr>
      <vt:lpstr>PowerPoint Presentation</vt:lpstr>
      <vt:lpstr>PowerPoint Presentation</vt:lpstr>
    </vt:vector>
  </TitlesOfParts>
  <Company>university of sheffield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catto</dc:creator>
  <cp:lastModifiedBy>james catto</cp:lastModifiedBy>
  <cp:revision>19</cp:revision>
  <dcterms:created xsi:type="dcterms:W3CDTF">2016-04-27T10:20:44Z</dcterms:created>
  <dcterms:modified xsi:type="dcterms:W3CDTF">2016-06-15T16:43:53Z</dcterms:modified>
</cp:coreProperties>
</file>