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80" r:id="rId3"/>
    <p:sldId id="283" r:id="rId4"/>
    <p:sldId id="282" r:id="rId5"/>
    <p:sldId id="269" r:id="rId6"/>
    <p:sldId id="270" r:id="rId7"/>
    <p:sldId id="272" r:id="rId8"/>
    <p:sldId id="275" r:id="rId9"/>
    <p:sldId id="274" r:id="rId10"/>
    <p:sldId id="277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" userDrawn="1">
          <p15:clr>
            <a:srgbClr val="A4A3A4"/>
          </p15:clr>
        </p15:guide>
        <p15:guide id="2" pos="1376">
          <p15:clr>
            <a:srgbClr val="A4A3A4"/>
          </p15:clr>
        </p15:guide>
        <p15:guide id="3" orient="horz" pos="555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>
        <p:scale>
          <a:sx n="80" d="100"/>
          <a:sy n="80" d="100"/>
        </p:scale>
        <p:origin x="1868" y="-104"/>
      </p:cViewPr>
      <p:guideLst>
        <p:guide orient="horz" pos="521"/>
        <p:guide pos="1376"/>
        <p:guide orient="horz" pos="555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los\Brasil\Citoxicidad%20cepas%20Cea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los\Doctorado\Resultados\Pasant&#237;a\Resultados\Histopatologia%2048h%20Resultad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los\Doctorado\Resultados\Pasant&#237;a\Resultados\Histopatologia%2048h%20Resultad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los\Doctorado\Resultados\Pasant&#237;a\Resultados\Histopatologia%2048h%20Resultad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los\Doctorado\Resultados\Pasant&#237;a\Resultados\Histopatologia%2048h%20Resultad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los%20Agosto%202012\Pasant&#237;a\Resultados\MPO%2048%20horas%20-%20C&#225;lculos%20FINALES%20-%20Julio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7574113501476"/>
          <c:y val="3.0048967163196456E-2"/>
          <c:w val="0.84322357031393869"/>
          <c:h val="0.902574156154108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Hoja1!$D$38:$D$42</c:f>
                <c:numCache>
                  <c:formatCode>General</c:formatCode>
                  <c:ptCount val="5"/>
                  <c:pt idx="0">
                    <c:v>0.5</c:v>
                  </c:pt>
                  <c:pt idx="1">
                    <c:v>0.13</c:v>
                  </c:pt>
                  <c:pt idx="2">
                    <c:v>0.70000000000000018</c:v>
                  </c:pt>
                  <c:pt idx="3">
                    <c:v>0.92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Hoja1!$B$38:$B$40</c:f>
              <c:numCache>
                <c:formatCode>General</c:formatCode>
                <c:ptCount val="3"/>
              </c:numCache>
            </c:numRef>
          </c:cat>
          <c:val>
            <c:numRef>
              <c:f>Hoja1!$C$38:$C$40</c:f>
              <c:numCache>
                <c:formatCode>General</c:formatCode>
                <c:ptCount val="3"/>
                <c:pt idx="0">
                  <c:v>10.6</c:v>
                </c:pt>
                <c:pt idx="1">
                  <c:v>5.5</c:v>
                </c:pt>
                <c:pt idx="2">
                  <c:v>1.55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915376"/>
        <c:axId val="1536922448"/>
      </c:barChart>
      <c:catAx>
        <c:axId val="153691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6922448"/>
        <c:crosses val="autoZero"/>
        <c:auto val="1"/>
        <c:lblAlgn val="ctr"/>
        <c:lblOffset val="100"/>
        <c:noMultiLvlLbl val="0"/>
      </c:catAx>
      <c:valAx>
        <c:axId val="1536922448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s-CR"/>
          </a:p>
        </c:txPr>
        <c:crossAx val="1536915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Plan3!$B$10:$G$10</c:f>
                <c:numCache>
                  <c:formatCode>General</c:formatCode>
                  <c:ptCount val="6"/>
                  <c:pt idx="0">
                    <c:v>1</c:v>
                  </c:pt>
                  <c:pt idx="1">
                    <c:v>0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</c:numCache>
              </c:numRef>
            </c:plus>
            <c:minus>
              <c:numRef>
                <c:f>Plan3!$B$11:$G$11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2</c:v>
                  </c:pt>
                  <c:pt idx="5">
                    <c:v>0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cat>
            <c:numRef>
              <c:f>Plan3!$B$3:$G$3</c:f>
              <c:numCache>
                <c:formatCode>General</c:formatCode>
                <c:ptCount val="6"/>
              </c:numCache>
            </c:numRef>
          </c:cat>
          <c:val>
            <c:numRef>
              <c:f>Plan3!$B$4:$G$4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919184"/>
        <c:axId val="1536908848"/>
      </c:lineChart>
      <c:catAx>
        <c:axId val="15369191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08848"/>
        <c:crosses val="autoZero"/>
        <c:auto val="1"/>
        <c:lblAlgn val="ctr"/>
        <c:lblOffset val="100"/>
        <c:noMultiLvlLbl val="0"/>
      </c:catAx>
      <c:valAx>
        <c:axId val="1536908848"/>
        <c:scaling>
          <c:orientation val="minMax"/>
          <c:max val="3"/>
        </c:scaling>
        <c:delete val="0"/>
        <c:axPos val="l"/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9184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Plan3!$H$22:$M$22</c:f>
                <c:numCache>
                  <c:formatCode>General</c:formatCode>
                  <c:ptCount val="6"/>
                  <c:pt idx="0">
                    <c:v>1</c:v>
                  </c:pt>
                  <c:pt idx="1">
                    <c:v>0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0</c:v>
                  </c:pt>
                </c:numCache>
              </c:numRef>
            </c:plus>
            <c:minus>
              <c:numRef>
                <c:f>Plan3!$H$23:$M$23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0</c:v>
                  </c:pt>
                  <c:pt idx="5">
                    <c:v>1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cat>
            <c:numRef>
              <c:f>Plan3!$B$3:$G$3</c:f>
              <c:numCache>
                <c:formatCode>General</c:formatCode>
                <c:ptCount val="6"/>
              </c:numCache>
            </c:numRef>
          </c:cat>
          <c:val>
            <c:numRef>
              <c:f>Plan3!$B$5:$G$5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919728"/>
        <c:axId val="1536920272"/>
      </c:lineChart>
      <c:catAx>
        <c:axId val="153691972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20272"/>
        <c:crosses val="autoZero"/>
        <c:auto val="1"/>
        <c:lblAlgn val="ctr"/>
        <c:lblOffset val="100"/>
        <c:noMultiLvlLbl val="0"/>
      </c:catAx>
      <c:valAx>
        <c:axId val="1536920272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97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Plan3!$I$38:$N$38</c:f>
                <c:numCache>
                  <c:formatCode>General</c:formatCode>
                  <c:ptCount val="6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Plan3!$I$39:$N$39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</c:v>
                  </c:pt>
                  <c:pt idx="3">
                    <c:v>1</c:v>
                  </c:pt>
                  <c:pt idx="4">
                    <c:v>2</c:v>
                  </c:pt>
                  <c:pt idx="5">
                    <c:v>1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cat>
            <c:numRef>
              <c:f>Plan3!$B$3:$G$3</c:f>
              <c:numCache>
                <c:formatCode>General</c:formatCode>
                <c:ptCount val="6"/>
              </c:numCache>
            </c:numRef>
          </c:cat>
          <c:val>
            <c:numRef>
              <c:f>Plan3!$B$6:$G$6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911024"/>
        <c:axId val="1536912656"/>
      </c:lineChart>
      <c:catAx>
        <c:axId val="153691102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2656"/>
        <c:crosses val="autoZero"/>
        <c:auto val="1"/>
        <c:lblAlgn val="ctr"/>
        <c:lblOffset val="100"/>
        <c:noMultiLvlLbl val="0"/>
      </c:catAx>
      <c:valAx>
        <c:axId val="1536912656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102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Plan3!$I$49:$N$49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</c:numCache>
              </c:numRef>
            </c:plus>
            <c:minus>
              <c:numRef>
                <c:f>Plan3!$I$50:$N$50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</c:v>
                  </c:pt>
                  <c:pt idx="4">
                    <c:v>0</c:v>
                  </c:pt>
                  <c:pt idx="5">
                    <c:v>1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cat>
            <c:numRef>
              <c:f>Plan3!$B$3:$G$3</c:f>
              <c:numCache>
                <c:formatCode>General</c:formatCode>
                <c:ptCount val="6"/>
              </c:numCache>
            </c:numRef>
          </c:cat>
          <c:val>
            <c:numRef>
              <c:f>Plan3!$B$7:$G$7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913200"/>
        <c:axId val="1536911568"/>
      </c:lineChart>
      <c:catAx>
        <c:axId val="153691320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1568"/>
        <c:crosses val="autoZero"/>
        <c:auto val="1"/>
        <c:lblAlgn val="ctr"/>
        <c:lblOffset val="100"/>
        <c:noMultiLvlLbl val="0"/>
      </c:catAx>
      <c:valAx>
        <c:axId val="1536911568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R"/>
          </a:p>
        </c:txPr>
        <c:crossAx val="153691320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5696304164435"/>
          <c:y val="6.8675185720015366E-2"/>
          <c:w val="0.65497753801270564"/>
          <c:h val="0.6910448711213917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490784"/>
        <c:axId val="1386483168"/>
      </c:barChart>
      <c:catAx>
        <c:axId val="13864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R"/>
          </a:p>
        </c:txPr>
        <c:crossAx val="1386483168"/>
        <c:crosses val="autoZero"/>
        <c:auto val="1"/>
        <c:lblAlgn val="ctr"/>
        <c:lblOffset val="100"/>
        <c:noMultiLvlLbl val="0"/>
      </c:catAx>
      <c:valAx>
        <c:axId val="1386483168"/>
        <c:scaling>
          <c:orientation val="minMax"/>
          <c:max val="5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400" b="0" dirty="0">
                    <a:latin typeface="Arial" pitchFamily="34" charset="0"/>
                    <a:cs typeface="Arial" pitchFamily="34" charset="0"/>
                  </a:rPr>
                  <a:t>MPO</a:t>
                </a:r>
                <a:r>
                  <a:rPr lang="pt-BR" sz="1400" b="0" baseline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400" b="0" baseline="0" dirty="0" err="1">
                    <a:latin typeface="Arial" pitchFamily="34" charset="0"/>
                    <a:cs typeface="Arial" pitchFamily="34" charset="0"/>
                  </a:rPr>
                  <a:t>activity</a:t>
                </a:r>
                <a:r>
                  <a:rPr lang="pt-BR" sz="1400" b="0" baseline="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pt-BR" sz="1400" b="0" baseline="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defRPr sz="1200"/>
                </a:pPr>
                <a:r>
                  <a:rPr lang="pt-BR" sz="1400" b="0" baseline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pt-BR" sz="1400" b="0" baseline="0" dirty="0">
                    <a:latin typeface="Arial" pitchFamily="34" charset="0"/>
                    <a:cs typeface="Arial" pitchFamily="34" charset="0"/>
                  </a:rPr>
                  <a:t>U/ </a:t>
                </a:r>
                <a:r>
                  <a:rPr lang="pt-BR" sz="1400" b="0" baseline="0" dirty="0" err="1" smtClean="0">
                    <a:latin typeface="Arial" pitchFamily="34" charset="0"/>
                    <a:cs typeface="Arial" pitchFamily="34" charset="0"/>
                  </a:rPr>
                  <a:t>mg</a:t>
                </a:r>
                <a:r>
                  <a:rPr lang="pt-BR" sz="14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400" b="0" baseline="0" dirty="0" err="1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pt-BR" sz="1400" b="0" baseline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400" b="0" baseline="0" dirty="0" err="1">
                    <a:latin typeface="Arial" pitchFamily="34" charset="0"/>
                    <a:cs typeface="Arial" pitchFamily="34" charset="0"/>
                  </a:rPr>
                  <a:t>tissue</a:t>
                </a:r>
                <a:r>
                  <a:rPr lang="pt-BR" sz="1400" b="0" baseline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pt-BR" sz="14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5.4469519778002178E-2"/>
              <c:y val="8.8109547776459851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38649078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C7938-EDE0-4650-B302-02054CA253A1}" type="datetimeFigureOut">
              <a:rPr lang="es-CR" smtClean="0"/>
              <a:pPr/>
              <a:t>13/02/2016</a:t>
            </a:fld>
            <a:endParaRPr lang="es-C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F8A7-8DD1-4862-B627-758311D828DE}" type="slidenum">
              <a:rPr lang="es-CR" smtClean="0"/>
              <a:pPr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1238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F8A7-8DD1-4862-B627-758311D828DE}" type="slidenum">
              <a:rPr lang="es-CR" smtClean="0"/>
              <a:pPr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191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2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7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1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3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3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F15E-8327-4F4B-B15C-0E21EEB4CEFF}" type="datetimeFigureOut">
              <a:rPr lang="en-US" smtClean="0"/>
              <a:pPr/>
              <a:t>2/13/2016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34FD-64B7-44D3-A01A-291FCCBF0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0 CuadroTexto"/>
          <p:cNvSpPr txBox="1"/>
          <p:nvPr/>
        </p:nvSpPr>
        <p:spPr>
          <a:xfrm>
            <a:off x="4013472" y="1508743"/>
            <a:ext cx="2649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023             NAP4          ICC-01</a:t>
            </a: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023             NAP4          ICC-05</a:t>
            </a:r>
          </a:p>
          <a:p>
            <a:endParaRPr lang="es-CR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023             NAP4          ICC-14</a:t>
            </a:r>
            <a:endParaRPr lang="es-CR" sz="1300" dirty="0">
              <a:latin typeface="Arial" pitchFamily="34" charset="0"/>
              <a:cs typeface="Arial" pitchFamily="34" charset="0"/>
            </a:endParaRP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                NEW TYPE   ICC-45</a:t>
            </a:r>
          </a:p>
          <a:p>
            <a:endParaRPr lang="es-C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4045277" y="80366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SmaI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Pattern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4 CuadroTexto"/>
          <p:cNvSpPr txBox="1"/>
          <p:nvPr/>
        </p:nvSpPr>
        <p:spPr>
          <a:xfrm>
            <a:off x="4884139" y="803662"/>
            <a:ext cx="51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NAP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5 CuadroTexto"/>
          <p:cNvSpPr txBox="1"/>
          <p:nvPr/>
        </p:nvSpPr>
        <p:spPr>
          <a:xfrm>
            <a:off x="291606" y="881062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% Similarity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4 CuadroTexto"/>
          <p:cNvSpPr txBox="1"/>
          <p:nvPr/>
        </p:nvSpPr>
        <p:spPr>
          <a:xfrm>
            <a:off x="5879377" y="94760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Strain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16 CuadroTexto"/>
          <p:cNvSpPr txBox="1"/>
          <p:nvPr/>
        </p:nvSpPr>
        <p:spPr>
          <a:xfrm>
            <a:off x="156214" y="485943"/>
            <a:ext cx="45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A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16 CuadroTexto"/>
          <p:cNvSpPr txBox="1"/>
          <p:nvPr/>
        </p:nvSpPr>
        <p:spPr>
          <a:xfrm>
            <a:off x="132571" y="329127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B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4 CuadroTexto"/>
          <p:cNvSpPr txBox="1"/>
          <p:nvPr/>
        </p:nvSpPr>
        <p:spPr>
          <a:xfrm>
            <a:off x="291606" y="77188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8" y="4153925"/>
            <a:ext cx="3880309" cy="1942676"/>
          </a:xfrm>
          <a:prstGeom prst="rect">
            <a:avLst/>
          </a:prstGeom>
        </p:spPr>
      </p:pic>
      <p:sp>
        <p:nvSpPr>
          <p:cNvPr id="15" name="15 CuadroTexto"/>
          <p:cNvSpPr txBox="1"/>
          <p:nvPr/>
        </p:nvSpPr>
        <p:spPr>
          <a:xfrm>
            <a:off x="659155" y="3984068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% Similarity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30 CuadroTexto"/>
          <p:cNvSpPr txBox="1"/>
          <p:nvPr/>
        </p:nvSpPr>
        <p:spPr>
          <a:xfrm>
            <a:off x="4847224" y="4506830"/>
            <a:ext cx="2649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014/020           </a:t>
            </a:r>
            <a:r>
              <a:rPr lang="es-C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R" sz="1300" dirty="0" smtClean="0">
                <a:latin typeface="Arial" pitchFamily="34" charset="0"/>
                <a:cs typeface="Arial" pitchFamily="34" charset="0"/>
              </a:rPr>
              <a:t>ICC-01</a:t>
            </a:r>
          </a:p>
          <a:p>
            <a:endParaRPr lang="es-CR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014/020            ICC-05</a:t>
            </a:r>
          </a:p>
          <a:p>
            <a:endParaRPr lang="es-CR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014/020            ICC-14</a:t>
            </a:r>
            <a:endParaRPr lang="es-CR" sz="1300" dirty="0">
              <a:latin typeface="Arial" pitchFamily="34" charset="0"/>
              <a:cs typeface="Arial" pitchFamily="34" charset="0"/>
            </a:endParaRP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r>
              <a:rPr lang="es-CR" sz="1300" dirty="0" smtClean="0">
                <a:latin typeface="Arial" pitchFamily="34" charset="0"/>
                <a:cs typeface="Arial" pitchFamily="34" charset="0"/>
              </a:rPr>
              <a:t>NEW TYPE       ICC-45</a:t>
            </a:r>
          </a:p>
          <a:p>
            <a:endParaRPr lang="es-C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3" y="1129270"/>
            <a:ext cx="3790950" cy="1895475"/>
          </a:xfrm>
          <a:prstGeom prst="rect">
            <a:avLst/>
          </a:prstGeom>
        </p:spPr>
      </p:pic>
      <p:sp>
        <p:nvSpPr>
          <p:cNvPr id="17" name="14 CuadroTexto"/>
          <p:cNvSpPr txBox="1"/>
          <p:nvPr/>
        </p:nvSpPr>
        <p:spPr>
          <a:xfrm>
            <a:off x="4958897" y="4030234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Ribotype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4 CuadroTexto"/>
          <p:cNvSpPr txBox="1"/>
          <p:nvPr/>
        </p:nvSpPr>
        <p:spPr>
          <a:xfrm>
            <a:off x="6077777" y="403023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Strain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8550" y="521728"/>
            <a:ext cx="417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310803" y="537117"/>
            <a:ext cx="4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Arial" pitchFamily="34" charset="0"/>
                <a:cs typeface="Arial" pitchFamily="34" charset="0"/>
              </a:rPr>
              <a:t>B</a:t>
            </a:r>
            <a:endParaRPr lang="es-C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48" y="3778616"/>
            <a:ext cx="4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Arial" pitchFamily="34" charset="0"/>
                <a:cs typeface="Arial" pitchFamily="34" charset="0"/>
              </a:rPr>
              <a:t>C</a:t>
            </a:r>
            <a:endParaRPr lang="es-C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92368" y="3778616"/>
            <a:ext cx="4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0" name="19 CuadroTexto"/>
          <p:cNvSpPr txBox="1"/>
          <p:nvPr/>
        </p:nvSpPr>
        <p:spPr>
          <a:xfrm rot="18494442">
            <a:off x="530242" y="652657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18494442">
            <a:off x="741407" y="663030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rot="18494442">
            <a:off x="1248922" y="6586116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18494442">
            <a:off x="1578101" y="6644110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 rot="18494442">
            <a:off x="2226511" y="659823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18494442">
            <a:off x="2646537" y="658444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 rot="18494442">
            <a:off x="3915538" y="3039693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 rot="18494442">
            <a:off x="4058461" y="314341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 rot="18494442">
            <a:off x="4565977" y="3112877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 rot="18494442">
            <a:off x="4867860" y="318451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 rot="18494442">
            <a:off x="5567318" y="305551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 rot="18494442">
            <a:off x="5963593" y="306902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5 Grupo"/>
          <p:cNvGrpSpPr/>
          <p:nvPr/>
        </p:nvGrpSpPr>
        <p:grpSpPr>
          <a:xfrm>
            <a:off x="4189425" y="6250570"/>
            <a:ext cx="2418286" cy="1002197"/>
            <a:chOff x="728517" y="2926700"/>
            <a:chExt cx="2418286" cy="1002197"/>
          </a:xfrm>
        </p:grpSpPr>
        <p:sp>
          <p:nvSpPr>
            <p:cNvPr id="38" name="37 CuadroTexto"/>
            <p:cNvSpPr txBox="1"/>
            <p:nvPr/>
          </p:nvSpPr>
          <p:spPr>
            <a:xfrm rot="18494442">
              <a:off x="609735" y="3101787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PBS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 rot="18494442">
              <a:off x="725367" y="3246453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BHI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broth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 rot="18494442">
              <a:off x="1246531" y="3215916"/>
              <a:ext cx="850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Tox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 rot="18494442">
              <a:off x="1575710" y="3273910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NAP1/027</a:t>
              </a:r>
              <a:endParaRPr lang="es-CR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 rot="18494442">
              <a:off x="2261520" y="3144910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NAP4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 rot="18494442">
              <a:off x="2616850" y="318571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ICC-45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4 Grupo"/>
          <p:cNvGrpSpPr/>
          <p:nvPr/>
        </p:nvGrpSpPr>
        <p:grpSpPr>
          <a:xfrm>
            <a:off x="-29622" y="1005981"/>
            <a:ext cx="3440034" cy="2765597"/>
            <a:chOff x="3417966" y="4344614"/>
            <a:chExt cx="3440034" cy="2765597"/>
          </a:xfrm>
        </p:grpSpPr>
        <p:graphicFrame>
          <p:nvGraphicFramePr>
            <p:cNvPr id="13" name="1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1069347"/>
                </p:ext>
              </p:extLst>
            </p:nvPr>
          </p:nvGraphicFramePr>
          <p:xfrm>
            <a:off x="3417966" y="4344614"/>
            <a:ext cx="3440034" cy="2607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25 CuadroTexto"/>
            <p:cNvSpPr txBox="1"/>
            <p:nvPr/>
          </p:nvSpPr>
          <p:spPr>
            <a:xfrm rot="18494442">
              <a:off x="3943041" y="6296752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PBS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 rot="18494442">
              <a:off x="4031376" y="642776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BHI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broth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 rot="18494442">
              <a:off x="4569892" y="6410878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Tpx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 rot="18494442">
              <a:off x="4949953" y="6455224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NAP1/027</a:t>
              </a:r>
              <a:endParaRPr lang="es-CR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 rot="18494442">
              <a:off x="5586489" y="6423000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NAP4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 rot="18494442">
              <a:off x="5963797" y="6367026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ICC-45</a:t>
              </a:r>
              <a:endParaRPr lang="es-C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87" y="990390"/>
            <a:ext cx="2829067" cy="19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55 CuadroTexto"/>
          <p:cNvSpPr txBox="1"/>
          <p:nvPr/>
        </p:nvSpPr>
        <p:spPr>
          <a:xfrm rot="16200000">
            <a:off x="-635449" y="1741340"/>
            <a:ext cx="185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 smtClean="0">
                <a:latin typeface="Arial" pitchFamily="34" charset="0"/>
                <a:cs typeface="Arial" pitchFamily="34" charset="0"/>
              </a:rPr>
              <a:t>MPO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activity</a:t>
            </a:r>
            <a:endParaRPr lang="es-C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 (U/mg of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tissue</a:t>
            </a:r>
            <a:r>
              <a:rPr lang="es-CR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CR" dirty="0" smtClean="0"/>
              <a:t> </a:t>
            </a:r>
            <a:endParaRPr lang="es-C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7713" y="1023583"/>
            <a:ext cx="2954282" cy="19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CuadroTexto"/>
          <p:cNvSpPr txBox="1"/>
          <p:nvPr/>
        </p:nvSpPr>
        <p:spPr>
          <a:xfrm rot="16200000">
            <a:off x="2654587" y="1786691"/>
            <a:ext cx="196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MDA</a:t>
            </a:r>
          </a:p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nmol</a:t>
            </a:r>
            <a:r>
              <a:rPr lang="es-CR" sz="1400" dirty="0" smtClean="0">
                <a:latin typeface="Arial" pitchFamily="34" charset="0"/>
                <a:cs typeface="Arial" pitchFamily="34" charset="0"/>
              </a:rPr>
              <a:t>/g of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tissue</a:t>
            </a:r>
            <a:r>
              <a:rPr lang="es-CR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CR" sz="1400" dirty="0" smtClean="0"/>
              <a:t> </a:t>
            </a:r>
            <a:endParaRPr lang="es-CR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852" y="4299044"/>
            <a:ext cx="3077624" cy="21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57 CuadroTexto"/>
          <p:cNvSpPr txBox="1"/>
          <p:nvPr/>
        </p:nvSpPr>
        <p:spPr>
          <a:xfrm rot="16200000">
            <a:off x="-722166" y="5187258"/>
            <a:ext cx="196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GSH</a:t>
            </a:r>
          </a:p>
          <a:p>
            <a:pPr algn="ctr"/>
            <a:r>
              <a:rPr lang="es-CR" sz="1400" dirty="0" smtClean="0">
                <a:latin typeface="Arial" pitchFamily="34" charset="0"/>
                <a:cs typeface="Arial" pitchFamily="34" charset="0"/>
              </a:rPr>
              <a:t> (µg/mg of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tissue</a:t>
            </a:r>
            <a:r>
              <a:rPr lang="es-CR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CR" sz="1400" dirty="0" smtClean="0"/>
              <a:t> </a:t>
            </a:r>
            <a:endParaRPr lang="es-CR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151" y="4421875"/>
            <a:ext cx="2902849" cy="19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58 CuadroTexto"/>
          <p:cNvSpPr txBox="1"/>
          <p:nvPr/>
        </p:nvSpPr>
        <p:spPr>
          <a:xfrm rot="16200000">
            <a:off x="2773936" y="5216828"/>
            <a:ext cx="196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Tissue</a:t>
            </a:r>
            <a:r>
              <a:rPr lang="es-C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R" sz="1400" dirty="0" err="1" smtClean="0">
                <a:latin typeface="Arial" pitchFamily="34" charset="0"/>
                <a:cs typeface="Arial" pitchFamily="34" charset="0"/>
              </a:rPr>
              <a:t>nitrite</a:t>
            </a:r>
            <a:r>
              <a:rPr lang="es-CR" sz="1400" dirty="0" smtClean="0">
                <a:latin typeface="Arial" pitchFamily="34" charset="0"/>
                <a:cs typeface="Arial" pitchFamily="34" charset="0"/>
              </a:rPr>
              <a:t>            (µM)</a:t>
            </a:r>
            <a:r>
              <a:rPr lang="es-CR" sz="1400" dirty="0" smtClean="0"/>
              <a:t> </a:t>
            </a:r>
            <a:endParaRPr lang="es-C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2955" y="8256896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645" y="2693770"/>
            <a:ext cx="5004476" cy="3243734"/>
          </a:xfrm>
          <a:prstGeom prst="rect">
            <a:avLst/>
          </a:prstGeom>
        </p:spPr>
      </p:pic>
      <p:sp>
        <p:nvSpPr>
          <p:cNvPr id="39" name="16 CuadroTexto"/>
          <p:cNvSpPr txBox="1"/>
          <p:nvPr/>
        </p:nvSpPr>
        <p:spPr>
          <a:xfrm>
            <a:off x="163758" y="419398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21071782">
            <a:off x="1628666" y="2296726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CR5756_ST01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12168" y="2967789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CD630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2847708">
            <a:off x="454585" y="2124541"/>
            <a:ext cx="159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R20291_ST01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9085825">
            <a:off x="354837" y="2956346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CR_ST67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20437494">
            <a:off x="-52493" y="2981236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ICC45_ST41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3762" y="2752382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CR_ST154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17452" y="4224765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CR_ST252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520201" y="5807040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NAP9_M68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19688131">
            <a:off x="5520202" y="4508957"/>
            <a:ext cx="314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NAP7/078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4 CuadroTexto"/>
          <p:cNvSpPr txBox="1"/>
          <p:nvPr/>
        </p:nvSpPr>
        <p:spPr>
          <a:xfrm>
            <a:off x="114740" y="779041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/>
          <p:cNvSpPr txBox="1"/>
          <p:nvPr/>
        </p:nvSpPr>
        <p:spPr>
          <a:xfrm>
            <a:off x="566486" y="7119978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lopez\Pictures\2013-10-08\DSC_0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73" t="38892" r="19870" b="17137"/>
          <a:stretch/>
        </p:blipFill>
        <p:spPr bwMode="auto">
          <a:xfrm>
            <a:off x="993197" y="2450342"/>
            <a:ext cx="2044700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4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89" y="2450342"/>
            <a:ext cx="2026208" cy="192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6 CuadroTexto"/>
          <p:cNvSpPr txBox="1"/>
          <p:nvPr/>
        </p:nvSpPr>
        <p:spPr>
          <a:xfrm>
            <a:off x="941589" y="2009303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6 CuadroTexto"/>
          <p:cNvSpPr txBox="1"/>
          <p:nvPr/>
        </p:nvSpPr>
        <p:spPr>
          <a:xfrm>
            <a:off x="3089505" y="203400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4 CuadroTexto"/>
          <p:cNvSpPr txBox="1"/>
          <p:nvPr/>
        </p:nvSpPr>
        <p:spPr>
          <a:xfrm>
            <a:off x="224926" y="776656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7410" y="293809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09786" y="294756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90827" y="294439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588617" y="294439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010207" y="294343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516277" y="294637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023312" y="293262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512822" y="293359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1.600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020822" y="2949496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1.800</a:t>
            </a:r>
            <a:endParaRPr lang="es-C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545942" y="2948531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2.000</a:t>
            </a:r>
            <a:endParaRPr lang="es-C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410102" y="294121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2.367</a:t>
            </a:r>
            <a:endParaRPr lang="es-C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-82722" y="3177491"/>
            <a:ext cx="12362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R20291NAP1/027</a:t>
            </a:r>
            <a:endParaRPr lang="es-CR" sz="11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-80406" y="3430689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NAP1/027_FQR1</a:t>
            </a:r>
            <a:endParaRPr lang="es-CR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-23225" y="3855293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NAP1/027_ST01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190" y="4081418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CR5809_ST252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64188" y="4745619"/>
            <a:ext cx="901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TcdB</a:t>
            </a:r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_8864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03297" y="4288044"/>
            <a:ext cx="110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CR2811_ST41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95479" y="4545741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TcdB</a:t>
            </a:r>
            <a:r>
              <a:rPr lang="es-C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_1470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912503" y="266585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 </a:t>
            </a:r>
            <a:r>
              <a:rPr lang="es-C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TcdB  </a:t>
            </a:r>
            <a:r>
              <a:rPr lang="es-C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endParaRPr lang="es-C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24926" y="2932944"/>
            <a:ext cx="96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 </a:t>
            </a:r>
            <a:r>
              <a:rPr lang="es-C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069" y="3139155"/>
            <a:ext cx="5789930" cy="2371745"/>
          </a:xfrm>
          <a:prstGeom prst="rect">
            <a:avLst/>
          </a:prstGeom>
        </p:spPr>
      </p:pic>
      <p:sp>
        <p:nvSpPr>
          <p:cNvPr id="39" name="31 CuadroTexto"/>
          <p:cNvSpPr txBox="1"/>
          <p:nvPr/>
        </p:nvSpPr>
        <p:spPr>
          <a:xfrm>
            <a:off x="-88358" y="3657354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NAP1/027_FQR2</a:t>
            </a:r>
            <a:endParaRPr lang="es-C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36 CuadroTexto"/>
          <p:cNvSpPr txBox="1"/>
          <p:nvPr/>
        </p:nvSpPr>
        <p:spPr>
          <a:xfrm>
            <a:off x="162004" y="496322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ICC-45_ST41</a:t>
            </a:r>
            <a:endParaRPr lang="es-CR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36 CuadroTexto"/>
          <p:cNvSpPr txBox="1"/>
          <p:nvPr/>
        </p:nvSpPr>
        <p:spPr>
          <a:xfrm>
            <a:off x="89479" y="51784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CR5757_ST67</a:t>
            </a:r>
            <a:endParaRPr lang="es-CR" sz="1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7956" y="4343756"/>
            <a:ext cx="1593777" cy="10454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9"/>
          <p:cNvSpPr/>
          <p:nvPr/>
        </p:nvSpPr>
        <p:spPr>
          <a:xfrm>
            <a:off x="3051204" y="4343755"/>
            <a:ext cx="3806795" cy="1045497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003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02983" y="2641441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*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1800282" y="1185105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*</a:t>
            </a:r>
            <a:endParaRPr lang="es-CR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 rot="16200000">
            <a:off x="-355302" y="2459929"/>
            <a:ext cx="2484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s-CR" sz="1600" dirty="0" smtClean="0">
                <a:latin typeface="Arial" pitchFamily="34" charset="0"/>
                <a:cs typeface="Arial" pitchFamily="34" charset="0"/>
              </a:rPr>
              <a:t>CPE</a:t>
            </a:r>
            <a:r>
              <a:rPr lang="es-CR" sz="1600" baseline="-25000" dirty="0" smtClean="0">
                <a:latin typeface="Arial" pitchFamily="34" charset="0"/>
                <a:cs typeface="Arial" pitchFamily="34" charset="0"/>
              </a:rPr>
              <a:t>50%</a:t>
            </a:r>
            <a:r>
              <a:rPr lang="es-C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R" sz="1600" dirty="0">
                <a:latin typeface="Arial" pitchFamily="34" charset="0"/>
                <a:cs typeface="Arial" pitchFamily="34" charset="0"/>
              </a:rPr>
              <a:t>(1/Log dilution)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6682" y="7032879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437688" y="7080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15 Gráfico"/>
          <p:cNvGraphicFramePr/>
          <p:nvPr>
            <p:extLst>
              <p:ext uri="{D42A27DB-BD31-4B8C-83A1-F6EECF244321}">
                <p14:modId xmlns:p14="http://schemas.microsoft.com/office/powerpoint/2010/main" val="40641330"/>
              </p:ext>
            </p:extLst>
          </p:nvPr>
        </p:nvGraphicFramePr>
        <p:xfrm>
          <a:off x="1071748" y="1169720"/>
          <a:ext cx="3607130" cy="34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 rot="18494442">
            <a:off x="1223396" y="4705637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8494442">
            <a:off x="2408310" y="4644284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8494442">
            <a:off x="3439796" y="459678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1615033" y="3174342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TcdA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625079" y="3689542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TcdB</a:t>
            </a:r>
            <a:endParaRPr lang="es-C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 rot="18214402">
            <a:off x="3237287" y="2556110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 smtClean="0">
                <a:latin typeface="Arial" pitchFamily="34" charset="0"/>
                <a:cs typeface="Arial" pitchFamily="34" charset="0"/>
              </a:rPr>
              <a:t>NAP4</a:t>
            </a:r>
            <a:endParaRPr lang="es-C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 rot="18214402">
            <a:off x="2529835" y="2427105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NAP1/027</a:t>
            </a:r>
            <a:endParaRPr lang="es-C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6618" y="5577425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1511490" y="2032510"/>
            <a:ext cx="55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18214402">
            <a:off x="3726209" y="2578970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 smtClean="0">
                <a:latin typeface="Arial" pitchFamily="34" charset="0"/>
                <a:cs typeface="Arial" pitchFamily="34" charset="0"/>
              </a:rPr>
              <a:t>ICC-45</a:t>
            </a:r>
            <a:endParaRPr lang="es-C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173413"/>
            <a:ext cx="19145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654" y="1217992"/>
            <a:ext cx="4133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 rot="18494442">
            <a:off x="1464352" y="394913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Saline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18494442">
            <a:off x="1846489" y="402253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8494442">
            <a:off x="2535077" y="4022302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8494442">
            <a:off x="3073887" y="407569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8494442">
            <a:off x="3910302" y="3952884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18494442">
            <a:off x="4469231" y="396178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5911" y="5568287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 rot="16200000">
            <a:off x="-282826" y="2190516"/>
            <a:ext cx="248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s-CR" sz="1600" dirty="0" err="1" smtClean="0">
                <a:latin typeface="Arial" pitchFamily="34" charset="0"/>
                <a:cs typeface="Arial" pitchFamily="34" charset="0"/>
              </a:rPr>
              <a:t>Weight</a:t>
            </a:r>
            <a:r>
              <a:rPr lang="es-CR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CR" sz="1600" dirty="0" err="1" smtClean="0">
                <a:latin typeface="Arial" pitchFamily="34" charset="0"/>
                <a:cs typeface="Arial" pitchFamily="34" charset="0"/>
              </a:rPr>
              <a:t>ileal</a:t>
            </a:r>
            <a:r>
              <a:rPr lang="es-C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R" sz="1600" dirty="0" err="1" smtClean="0">
                <a:latin typeface="Arial" pitchFamily="34" charset="0"/>
                <a:cs typeface="Arial" pitchFamily="34" charset="0"/>
              </a:rPr>
              <a:t>loop</a:t>
            </a:r>
            <a:r>
              <a:rPr lang="es-C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R" sz="1600" dirty="0" err="1" smtClean="0">
                <a:latin typeface="Arial" pitchFamily="34" charset="0"/>
                <a:cs typeface="Arial" pitchFamily="34" charset="0"/>
              </a:rPr>
              <a:t>length</a:t>
            </a:r>
            <a:endParaRPr lang="es-CR" sz="16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s-CR" sz="1600" dirty="0" smtClean="0">
                <a:latin typeface="Arial" pitchFamily="34" charset="0"/>
                <a:cs typeface="Arial" pitchFamily="34" charset="0"/>
              </a:rPr>
              <a:t>(mg/cm</a:t>
            </a:r>
            <a:r>
              <a:rPr lang="es-C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s-C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CuadroTexto"/>
          <p:cNvSpPr txBox="1"/>
          <p:nvPr/>
        </p:nvSpPr>
        <p:spPr>
          <a:xfrm>
            <a:off x="429170" y="21298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3706907" y="28350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515606" y="29334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3681886" y="29743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2044155" y="549922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E. </a:t>
            </a:r>
            <a:endParaRPr lang="es-C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9170" y="8386206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6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" y="823376"/>
            <a:ext cx="2700762" cy="204233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51" y="832520"/>
            <a:ext cx="2682472" cy="202404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6" y="3471213"/>
            <a:ext cx="2682472" cy="203014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21" y="3465116"/>
            <a:ext cx="2700762" cy="204233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55" y="6116002"/>
            <a:ext cx="2688569" cy="2030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4307" y="283501"/>
            <a:ext cx="87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ICC-45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166284" y="283501"/>
            <a:ext cx="117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NAP1/027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54667" y="3011685"/>
            <a:ext cx="149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NAP4/014-20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32846" y="3011685"/>
            <a:ext cx="174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s-C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toxigenic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345713" y="5577464"/>
            <a:ext cx="174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17"/>
          <p:cNvGrpSpPr>
            <a:grpSpLocks/>
          </p:cNvGrpSpPr>
          <p:nvPr/>
        </p:nvGrpSpPr>
        <p:grpSpPr bwMode="auto">
          <a:xfrm>
            <a:off x="-1" y="272756"/>
            <a:ext cx="6243507" cy="5750008"/>
            <a:chOff x="99018" y="-291978"/>
            <a:chExt cx="7195571" cy="5723810"/>
          </a:xfrm>
        </p:grpSpPr>
        <p:sp>
          <p:nvSpPr>
            <p:cNvPr id="3" name="CaixaDeTexto 11"/>
            <p:cNvSpPr txBox="1">
              <a:spLocks noChangeArrowheads="1"/>
            </p:cNvSpPr>
            <p:nvPr/>
          </p:nvSpPr>
          <p:spPr bwMode="auto">
            <a:xfrm>
              <a:off x="1240006" y="3558816"/>
              <a:ext cx="2088233" cy="52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1400" dirty="0" err="1"/>
                <a:t>Neutrophil</a:t>
              </a:r>
              <a:r>
                <a:rPr lang="pt-BR" sz="1400" dirty="0"/>
                <a:t> </a:t>
              </a:r>
              <a:endParaRPr lang="pt-BR" sz="1400" dirty="0" smtClean="0"/>
            </a:p>
            <a:p>
              <a:pPr algn="ctr" eaLnBrk="1" hangingPunct="1"/>
              <a:r>
                <a:rPr lang="pt-BR" sz="1400" dirty="0" err="1" smtClean="0"/>
                <a:t>infiltration</a:t>
              </a:r>
              <a:endParaRPr lang="pt-BR" sz="1400" dirty="0"/>
            </a:p>
          </p:txBody>
        </p:sp>
        <p:sp>
          <p:nvSpPr>
            <p:cNvPr id="4" name="CaixaDeTexto 12"/>
            <p:cNvSpPr txBox="1">
              <a:spLocks noChangeArrowheads="1"/>
            </p:cNvSpPr>
            <p:nvPr/>
          </p:nvSpPr>
          <p:spPr bwMode="auto">
            <a:xfrm>
              <a:off x="5160935" y="-110719"/>
              <a:ext cx="2088232" cy="3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1400" dirty="0"/>
                <a:t>Edema</a:t>
              </a:r>
            </a:p>
          </p:txBody>
        </p:sp>
        <p:sp>
          <p:nvSpPr>
            <p:cNvPr id="5" name="CaixaDeTexto 13"/>
            <p:cNvSpPr txBox="1">
              <a:spLocks noChangeArrowheads="1"/>
            </p:cNvSpPr>
            <p:nvPr/>
          </p:nvSpPr>
          <p:spPr bwMode="auto">
            <a:xfrm>
              <a:off x="1059573" y="-291978"/>
              <a:ext cx="2088233" cy="52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1400" dirty="0" err="1"/>
                <a:t>Epithelial</a:t>
              </a:r>
              <a:r>
                <a:rPr lang="pt-BR" sz="1400" dirty="0"/>
                <a:t> </a:t>
              </a:r>
              <a:endParaRPr lang="pt-BR" sz="1400" dirty="0" smtClean="0"/>
            </a:p>
            <a:p>
              <a:pPr algn="ctr" eaLnBrk="1" hangingPunct="1"/>
              <a:r>
                <a:rPr lang="pt-BR" sz="1400" dirty="0" err="1" smtClean="0"/>
                <a:t>damage</a:t>
              </a:r>
              <a:endParaRPr lang="pt-BR" sz="1400" dirty="0"/>
            </a:p>
          </p:txBody>
        </p:sp>
        <p:sp>
          <p:nvSpPr>
            <p:cNvPr id="6" name="CaixaDeTexto 14"/>
            <p:cNvSpPr txBox="1">
              <a:spLocks noChangeArrowheads="1"/>
            </p:cNvSpPr>
            <p:nvPr/>
          </p:nvSpPr>
          <p:spPr bwMode="auto">
            <a:xfrm>
              <a:off x="5206357" y="3543158"/>
              <a:ext cx="2088232" cy="3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R" sz="1400" dirty="0" err="1" smtClean="0"/>
                <a:t>Hemorrhage</a:t>
              </a:r>
              <a:endParaRPr lang="pt-BR" sz="1400" dirty="0"/>
            </a:p>
          </p:txBody>
        </p:sp>
        <p:sp>
          <p:nvSpPr>
            <p:cNvPr id="7" name="CaixaDeTexto 15"/>
            <p:cNvSpPr txBox="1">
              <a:spLocks noChangeArrowheads="1"/>
            </p:cNvSpPr>
            <p:nvPr/>
          </p:nvSpPr>
          <p:spPr bwMode="auto">
            <a:xfrm rot="16200000">
              <a:off x="-640881" y="1154342"/>
              <a:ext cx="2078597" cy="3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400" dirty="0" err="1" smtClean="0"/>
                <a:t>Histopathological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score</a:t>
              </a:r>
              <a:endParaRPr lang="pt-BR" sz="1400" dirty="0"/>
            </a:p>
          </p:txBody>
        </p:sp>
        <p:sp>
          <p:nvSpPr>
            <p:cNvPr id="25" name="CaixaDeTexto 15"/>
            <p:cNvSpPr txBox="1">
              <a:spLocks noChangeArrowheads="1"/>
            </p:cNvSpPr>
            <p:nvPr/>
          </p:nvSpPr>
          <p:spPr bwMode="auto">
            <a:xfrm rot="16200000">
              <a:off x="3949558" y="4975157"/>
              <a:ext cx="558640" cy="3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400" dirty="0" smtClean="0"/>
                <a:t>HS</a:t>
              </a:r>
              <a:endParaRPr lang="pt-BR" sz="1400" dirty="0"/>
            </a:p>
          </p:txBody>
        </p:sp>
        <p:sp>
          <p:nvSpPr>
            <p:cNvPr id="26" name="CaixaDeTexto 15"/>
            <p:cNvSpPr txBox="1">
              <a:spLocks noChangeArrowheads="1"/>
            </p:cNvSpPr>
            <p:nvPr/>
          </p:nvSpPr>
          <p:spPr bwMode="auto">
            <a:xfrm rot="16200000">
              <a:off x="-2947" y="4959670"/>
              <a:ext cx="558640" cy="3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400" dirty="0" smtClean="0"/>
                <a:t>HS</a:t>
              </a:r>
              <a:endParaRPr lang="pt-BR" sz="1400" dirty="0"/>
            </a:p>
          </p:txBody>
        </p:sp>
        <p:sp>
          <p:nvSpPr>
            <p:cNvPr id="27" name="CaixaDeTexto 15"/>
            <p:cNvSpPr txBox="1">
              <a:spLocks noChangeArrowheads="1"/>
            </p:cNvSpPr>
            <p:nvPr/>
          </p:nvSpPr>
          <p:spPr bwMode="auto">
            <a:xfrm rot="16200000">
              <a:off x="3915004" y="1217524"/>
              <a:ext cx="558640" cy="3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400" dirty="0" smtClean="0"/>
                <a:t>HS</a:t>
              </a:r>
              <a:endParaRPr lang="pt-BR" sz="1400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142875" y="2157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443590" y="2217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45163" y="399001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436377" y="399363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 rot="18494442">
            <a:off x="505096" y="693958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 rot="18494442">
            <a:off x="678492" y="705695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 rot="18494442">
            <a:off x="1281701" y="6909616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 rot="18494442">
            <a:off x="1620083" y="6988876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 rot="18494442">
            <a:off x="2246526" y="693874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 rot="18494442">
            <a:off x="2678531" y="7009860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 rot="18494442">
            <a:off x="3847263" y="6943129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 rot="18494442">
            <a:off x="4020659" y="706049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 rot="18494442">
            <a:off x="4569277" y="6967750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 rot="18494442">
            <a:off x="4948602" y="7033364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 rot="18494442">
            <a:off x="5588693" y="694229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8494442">
            <a:off x="6020698" y="7013404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8494442">
            <a:off x="3803835" y="312514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 rot="18494442">
            <a:off x="3922639" y="328345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 rot="18494442">
            <a:off x="4525846" y="3272595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 rot="18494442">
            <a:off x="4973412" y="332455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 rot="18494442">
            <a:off x="5613503" y="319254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 rot="18494442">
            <a:off x="6045509" y="3263655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 rot="18494442">
            <a:off x="508113" y="314534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 rot="18494442">
            <a:off x="657441" y="3276365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BHI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 rot="18494442">
            <a:off x="1230126" y="3265507"/>
            <a:ext cx="85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 rot="18494442">
            <a:off x="1582156" y="330382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NAP1/027</a:t>
            </a:r>
            <a:endParaRPr lang="es-CR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 rot="18494442">
            <a:off x="2235894" y="318545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ICC-45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 rot="18494442">
            <a:off x="2667901" y="325656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NAP4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978997" y="4729307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432848" y="474103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972299" y="979597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5421126" y="976248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082559" y="1025461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1630764" y="1020703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6" name="65 Gráfico"/>
          <p:cNvGraphicFramePr>
            <a:graphicFrameLocks/>
          </p:cNvGraphicFramePr>
          <p:nvPr/>
        </p:nvGraphicFramePr>
        <p:xfrm>
          <a:off x="367069" y="834362"/>
          <a:ext cx="3072168" cy="22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66 Gráfico"/>
          <p:cNvGraphicFramePr>
            <a:graphicFrameLocks/>
          </p:cNvGraphicFramePr>
          <p:nvPr/>
        </p:nvGraphicFramePr>
        <p:xfrm>
          <a:off x="3654187" y="791571"/>
          <a:ext cx="3203813" cy="232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" name="67 Gráfico"/>
          <p:cNvGraphicFramePr>
            <a:graphicFrameLocks/>
          </p:cNvGraphicFramePr>
          <p:nvPr/>
        </p:nvGraphicFramePr>
        <p:xfrm>
          <a:off x="296839" y="4763068"/>
          <a:ext cx="3196988" cy="203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68 Gráfico"/>
          <p:cNvGraphicFramePr>
            <a:graphicFrameLocks/>
          </p:cNvGraphicFramePr>
          <p:nvPr/>
        </p:nvGraphicFramePr>
        <p:xfrm>
          <a:off x="3695132" y="4565175"/>
          <a:ext cx="3162868" cy="225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69 CuadroTexto"/>
          <p:cNvSpPr txBox="1"/>
          <p:nvPr/>
        </p:nvSpPr>
        <p:spPr>
          <a:xfrm>
            <a:off x="2053953" y="736213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489672" y="69097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5440872" y="711193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879876" y="713468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058502" y="4657671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524800" y="465994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5447695" y="4484801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900346" y="448707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272955" y="8256896"/>
            <a:ext cx="186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7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262</Words>
  <Application>Microsoft Office PowerPoint</Application>
  <PresentationFormat>Presentación en pantalla (4:3)</PresentationFormat>
  <Paragraphs>191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Caterina</dc:creator>
  <cp:lastModifiedBy>carlos.quesada</cp:lastModifiedBy>
  <cp:revision>200</cp:revision>
  <dcterms:created xsi:type="dcterms:W3CDTF">2013-08-06T03:11:09Z</dcterms:created>
  <dcterms:modified xsi:type="dcterms:W3CDTF">2016-02-13T23:57:23Z</dcterms:modified>
</cp:coreProperties>
</file>