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6E38"/>
    <a:srgbClr val="129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-216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1E5A-3148-4CA5-A521-1CCEF557DC32}" type="datetimeFigureOut">
              <a:rPr lang="en-GB" smtClean="0"/>
              <a:t>08/07/16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84C2-B776-4EAB-9E6B-783850675F9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1626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1E5A-3148-4CA5-A521-1CCEF557DC32}" type="datetimeFigureOut">
              <a:rPr lang="en-GB" smtClean="0"/>
              <a:t>08/07/16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84C2-B776-4EAB-9E6B-783850675F9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3021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1E5A-3148-4CA5-A521-1CCEF557DC32}" type="datetimeFigureOut">
              <a:rPr lang="en-GB" smtClean="0"/>
              <a:t>08/07/16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84C2-B776-4EAB-9E6B-783850675F9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3837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1E5A-3148-4CA5-A521-1CCEF557DC32}" type="datetimeFigureOut">
              <a:rPr lang="en-GB" smtClean="0"/>
              <a:t>08/07/16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84C2-B776-4EAB-9E6B-783850675F9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313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1E5A-3148-4CA5-A521-1CCEF557DC32}" type="datetimeFigureOut">
              <a:rPr lang="en-GB" smtClean="0"/>
              <a:t>08/07/16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84C2-B776-4EAB-9E6B-783850675F9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2112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1E5A-3148-4CA5-A521-1CCEF557DC32}" type="datetimeFigureOut">
              <a:rPr lang="en-GB" smtClean="0"/>
              <a:t>08/07/16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84C2-B776-4EAB-9E6B-783850675F9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364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1E5A-3148-4CA5-A521-1CCEF557DC32}" type="datetimeFigureOut">
              <a:rPr lang="en-GB" smtClean="0"/>
              <a:t>08/07/16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84C2-B776-4EAB-9E6B-783850675F9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777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1E5A-3148-4CA5-A521-1CCEF557DC32}" type="datetimeFigureOut">
              <a:rPr lang="en-GB" smtClean="0"/>
              <a:t>08/07/16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84C2-B776-4EAB-9E6B-783850675F9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028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1E5A-3148-4CA5-A521-1CCEF557DC32}" type="datetimeFigureOut">
              <a:rPr lang="en-GB" smtClean="0"/>
              <a:t>08/07/16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84C2-B776-4EAB-9E6B-783850675F9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445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1E5A-3148-4CA5-A521-1CCEF557DC32}" type="datetimeFigureOut">
              <a:rPr lang="en-GB" smtClean="0"/>
              <a:t>08/07/16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84C2-B776-4EAB-9E6B-783850675F9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9082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91E5A-3148-4CA5-A521-1CCEF557DC32}" type="datetimeFigureOut">
              <a:rPr lang="en-GB" smtClean="0"/>
              <a:t>08/07/16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E84C2-B776-4EAB-9E6B-783850675F9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7781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491E5A-3148-4CA5-A521-1CCEF557DC32}" type="datetimeFigureOut">
              <a:rPr lang="en-GB" smtClean="0"/>
              <a:t>08/07/16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E84C2-B776-4EAB-9E6B-783850675F9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5049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44"/>
          <p:cNvGrpSpPr>
            <a:grpSpLocks/>
          </p:cNvGrpSpPr>
          <p:nvPr/>
        </p:nvGrpSpPr>
        <p:grpSpPr bwMode="auto">
          <a:xfrm>
            <a:off x="6693367" y="1319398"/>
            <a:ext cx="956521" cy="1021885"/>
            <a:chOff x="694501" y="3964133"/>
            <a:chExt cx="696913" cy="744538"/>
          </a:xfrm>
        </p:grpSpPr>
        <p:grpSp>
          <p:nvGrpSpPr>
            <p:cNvPr id="54" name="Group 148"/>
            <p:cNvGrpSpPr>
              <a:grpSpLocks/>
            </p:cNvGrpSpPr>
            <p:nvPr/>
          </p:nvGrpSpPr>
          <p:grpSpPr bwMode="auto">
            <a:xfrm>
              <a:off x="694501" y="3964133"/>
              <a:ext cx="696913" cy="744538"/>
              <a:chOff x="1450181" y="2665413"/>
              <a:chExt cx="696913" cy="744538"/>
            </a:xfrm>
          </p:grpSpPr>
          <p:sp>
            <p:nvSpPr>
              <p:cNvPr id="56" name="Line 55"/>
              <p:cNvSpPr>
                <a:spLocks noChangeAspect="1" noChangeShapeType="1"/>
              </p:cNvSpPr>
              <p:nvPr/>
            </p:nvSpPr>
            <p:spPr bwMode="auto">
              <a:xfrm rot="6920072">
                <a:off x="2064608" y="3241521"/>
                <a:ext cx="0" cy="53975"/>
              </a:xfrm>
              <a:prstGeom prst="line">
                <a:avLst/>
              </a:prstGeom>
              <a:noFill/>
              <a:ln w="19050">
                <a:solidFill>
                  <a:srgbClr val="99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 dirty="0"/>
              </a:p>
            </p:txBody>
          </p:sp>
          <p:sp>
            <p:nvSpPr>
              <p:cNvPr id="57" name="Oval 70"/>
              <p:cNvSpPr>
                <a:spLocks noChangeAspect="1" noChangeArrowheads="1"/>
              </p:cNvSpPr>
              <p:nvPr/>
            </p:nvSpPr>
            <p:spPr bwMode="auto">
              <a:xfrm>
                <a:off x="1450181" y="2665413"/>
                <a:ext cx="696913" cy="744538"/>
              </a:xfrm>
              <a:prstGeom prst="ellipse">
                <a:avLst/>
              </a:prstGeom>
              <a:gradFill rotWithShape="1">
                <a:gsLst>
                  <a:gs pos="0">
                    <a:srgbClr val="FF6600"/>
                  </a:gs>
                  <a:gs pos="100000">
                    <a:srgbClr val="A944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/>
              </a:p>
            </p:txBody>
          </p:sp>
          <p:sp>
            <p:nvSpPr>
              <p:cNvPr id="58" name="Oval 71"/>
              <p:cNvSpPr>
                <a:spLocks noChangeAspect="1" noChangeArrowheads="1"/>
              </p:cNvSpPr>
              <p:nvPr/>
            </p:nvSpPr>
            <p:spPr bwMode="auto">
              <a:xfrm>
                <a:off x="1566333" y="2782972"/>
                <a:ext cx="425891" cy="470235"/>
              </a:xfrm>
              <a:prstGeom prst="ellipse">
                <a:avLst/>
              </a:prstGeom>
              <a:gradFill rotWithShape="1">
                <a:gsLst>
                  <a:gs pos="0">
                    <a:srgbClr val="FF6600"/>
                  </a:gs>
                  <a:gs pos="100000">
                    <a:srgbClr val="A944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/>
              </a:p>
            </p:txBody>
          </p:sp>
        </p:grpSp>
        <p:sp>
          <p:nvSpPr>
            <p:cNvPr id="55" name="Text Box 72"/>
            <p:cNvSpPr txBox="1">
              <a:spLocks noChangeAspect="1" noChangeArrowheads="1"/>
            </p:cNvSpPr>
            <p:nvPr/>
          </p:nvSpPr>
          <p:spPr bwMode="auto">
            <a:xfrm>
              <a:off x="820467" y="4233660"/>
              <a:ext cx="450131" cy="115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000" b="1" dirty="0">
                  <a:solidFill>
                    <a:schemeClr val="bg1"/>
                  </a:solidFill>
                  <a:latin typeface="Arial" charset="0"/>
                </a:rPr>
                <a:t>T Cell</a:t>
              </a:r>
            </a:p>
          </p:txBody>
        </p:sp>
      </p:grpSp>
      <p:grpSp>
        <p:nvGrpSpPr>
          <p:cNvPr id="11" name="Group 186"/>
          <p:cNvGrpSpPr>
            <a:grpSpLocks/>
          </p:cNvGrpSpPr>
          <p:nvPr/>
        </p:nvGrpSpPr>
        <p:grpSpPr bwMode="auto">
          <a:xfrm>
            <a:off x="7590207" y="4348628"/>
            <a:ext cx="741641" cy="744537"/>
            <a:chOff x="694501" y="3964133"/>
            <a:chExt cx="741641" cy="744538"/>
          </a:xfrm>
        </p:grpSpPr>
        <p:grpSp>
          <p:nvGrpSpPr>
            <p:cNvPr id="24" name="Group 187"/>
            <p:cNvGrpSpPr>
              <a:grpSpLocks/>
            </p:cNvGrpSpPr>
            <p:nvPr/>
          </p:nvGrpSpPr>
          <p:grpSpPr bwMode="auto">
            <a:xfrm>
              <a:off x="694501" y="3964133"/>
              <a:ext cx="696913" cy="744538"/>
              <a:chOff x="1450181" y="2665413"/>
              <a:chExt cx="696913" cy="744538"/>
            </a:xfrm>
          </p:grpSpPr>
          <p:sp>
            <p:nvSpPr>
              <p:cNvPr id="26" name="Line 55"/>
              <p:cNvSpPr>
                <a:spLocks noChangeAspect="1" noChangeShapeType="1"/>
              </p:cNvSpPr>
              <p:nvPr/>
            </p:nvSpPr>
            <p:spPr bwMode="auto">
              <a:xfrm rot="6920072">
                <a:off x="2064608" y="3241521"/>
                <a:ext cx="0" cy="53975"/>
              </a:xfrm>
              <a:prstGeom prst="line">
                <a:avLst/>
              </a:prstGeom>
              <a:noFill/>
              <a:ln w="19050">
                <a:solidFill>
                  <a:srgbClr val="99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 dirty="0"/>
              </a:p>
            </p:txBody>
          </p:sp>
          <p:sp>
            <p:nvSpPr>
              <p:cNvPr id="27" name="Oval 70"/>
              <p:cNvSpPr>
                <a:spLocks noChangeAspect="1" noChangeArrowheads="1"/>
              </p:cNvSpPr>
              <p:nvPr/>
            </p:nvSpPr>
            <p:spPr bwMode="auto">
              <a:xfrm>
                <a:off x="1450181" y="2665413"/>
                <a:ext cx="696913" cy="744538"/>
              </a:xfrm>
              <a:prstGeom prst="ellipse">
                <a:avLst/>
              </a:prstGeom>
              <a:gradFill rotWithShape="1">
                <a:gsLst>
                  <a:gs pos="0">
                    <a:srgbClr val="FF6600"/>
                  </a:gs>
                  <a:gs pos="100000">
                    <a:srgbClr val="A944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/>
              </a:p>
            </p:txBody>
          </p:sp>
          <p:sp>
            <p:nvSpPr>
              <p:cNvPr id="28" name="Oval 71"/>
              <p:cNvSpPr>
                <a:spLocks noChangeAspect="1" noChangeArrowheads="1"/>
              </p:cNvSpPr>
              <p:nvPr/>
            </p:nvSpPr>
            <p:spPr bwMode="auto">
              <a:xfrm>
                <a:off x="1566333" y="2782972"/>
                <a:ext cx="425891" cy="470235"/>
              </a:xfrm>
              <a:prstGeom prst="ellipse">
                <a:avLst/>
              </a:prstGeom>
              <a:gradFill rotWithShape="1">
                <a:gsLst>
                  <a:gs pos="0">
                    <a:srgbClr val="FF6600"/>
                  </a:gs>
                  <a:gs pos="100000">
                    <a:srgbClr val="A944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/>
              </a:p>
            </p:txBody>
          </p:sp>
        </p:grpSp>
        <p:sp>
          <p:nvSpPr>
            <p:cNvPr id="25" name="Text Box 72"/>
            <p:cNvSpPr txBox="1">
              <a:spLocks noChangeAspect="1" noChangeArrowheads="1"/>
            </p:cNvSpPr>
            <p:nvPr/>
          </p:nvSpPr>
          <p:spPr bwMode="auto">
            <a:xfrm>
              <a:off x="759867" y="4192475"/>
              <a:ext cx="67627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000" b="1" dirty="0">
                  <a:solidFill>
                    <a:schemeClr val="bg1"/>
                  </a:solidFill>
                  <a:latin typeface="Arial" charset="0"/>
                </a:rPr>
                <a:t>T Cell</a:t>
              </a:r>
            </a:p>
          </p:txBody>
        </p:sp>
      </p:grpSp>
      <p:grpSp>
        <p:nvGrpSpPr>
          <p:cNvPr id="13" name="Group 198"/>
          <p:cNvGrpSpPr>
            <a:grpSpLocks/>
          </p:cNvGrpSpPr>
          <p:nvPr/>
        </p:nvGrpSpPr>
        <p:grpSpPr bwMode="auto">
          <a:xfrm>
            <a:off x="6219073" y="4348628"/>
            <a:ext cx="741641" cy="744538"/>
            <a:chOff x="694501" y="3964133"/>
            <a:chExt cx="741641" cy="744538"/>
          </a:xfrm>
        </p:grpSpPr>
        <p:grpSp>
          <p:nvGrpSpPr>
            <p:cNvPr id="14" name="Group 199"/>
            <p:cNvGrpSpPr>
              <a:grpSpLocks/>
            </p:cNvGrpSpPr>
            <p:nvPr/>
          </p:nvGrpSpPr>
          <p:grpSpPr bwMode="auto">
            <a:xfrm>
              <a:off x="694501" y="3964133"/>
              <a:ext cx="696913" cy="744538"/>
              <a:chOff x="1450181" y="2665413"/>
              <a:chExt cx="696913" cy="744538"/>
            </a:xfrm>
          </p:grpSpPr>
          <p:sp>
            <p:nvSpPr>
              <p:cNvPr id="16" name="Line 55"/>
              <p:cNvSpPr>
                <a:spLocks noChangeAspect="1" noChangeShapeType="1"/>
              </p:cNvSpPr>
              <p:nvPr/>
            </p:nvSpPr>
            <p:spPr bwMode="auto">
              <a:xfrm rot="6920072">
                <a:off x="2064608" y="3241521"/>
                <a:ext cx="0" cy="53975"/>
              </a:xfrm>
              <a:prstGeom prst="line">
                <a:avLst/>
              </a:prstGeom>
              <a:noFill/>
              <a:ln w="19050">
                <a:solidFill>
                  <a:srgbClr val="99CC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 sz="2400" dirty="0"/>
              </a:p>
            </p:txBody>
          </p:sp>
          <p:sp>
            <p:nvSpPr>
              <p:cNvPr id="17" name="Oval 70"/>
              <p:cNvSpPr>
                <a:spLocks noChangeAspect="1" noChangeArrowheads="1"/>
              </p:cNvSpPr>
              <p:nvPr/>
            </p:nvSpPr>
            <p:spPr bwMode="auto">
              <a:xfrm>
                <a:off x="1450181" y="2665413"/>
                <a:ext cx="696913" cy="744538"/>
              </a:xfrm>
              <a:prstGeom prst="ellipse">
                <a:avLst/>
              </a:prstGeom>
              <a:gradFill rotWithShape="1">
                <a:gsLst>
                  <a:gs pos="0">
                    <a:srgbClr val="FF6600"/>
                  </a:gs>
                  <a:gs pos="100000">
                    <a:srgbClr val="A944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/>
              </a:p>
            </p:txBody>
          </p:sp>
          <p:sp>
            <p:nvSpPr>
              <p:cNvPr id="18" name="Oval 71"/>
              <p:cNvSpPr>
                <a:spLocks noChangeAspect="1" noChangeArrowheads="1"/>
              </p:cNvSpPr>
              <p:nvPr/>
            </p:nvSpPr>
            <p:spPr bwMode="auto">
              <a:xfrm>
                <a:off x="1566333" y="2782972"/>
                <a:ext cx="425891" cy="470235"/>
              </a:xfrm>
              <a:prstGeom prst="ellipse">
                <a:avLst/>
              </a:prstGeom>
              <a:gradFill rotWithShape="1">
                <a:gsLst>
                  <a:gs pos="0">
                    <a:srgbClr val="FF6600"/>
                  </a:gs>
                  <a:gs pos="100000">
                    <a:srgbClr val="A94400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/>
              </a:p>
            </p:txBody>
          </p:sp>
        </p:grpSp>
        <p:sp>
          <p:nvSpPr>
            <p:cNvPr id="15" name="Text Box 72"/>
            <p:cNvSpPr txBox="1">
              <a:spLocks noChangeAspect="1" noChangeArrowheads="1"/>
            </p:cNvSpPr>
            <p:nvPr/>
          </p:nvSpPr>
          <p:spPr bwMode="auto">
            <a:xfrm>
              <a:off x="759867" y="4192475"/>
              <a:ext cx="67627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000" b="1" dirty="0">
                  <a:solidFill>
                    <a:schemeClr val="bg1"/>
                  </a:solidFill>
                  <a:latin typeface="Arial" charset="0"/>
                </a:rPr>
                <a:t>T Cell</a:t>
              </a:r>
            </a:p>
          </p:txBody>
        </p:sp>
      </p:grpSp>
      <p:sp>
        <p:nvSpPr>
          <p:cNvPr id="59" name="Right Triangle 58"/>
          <p:cNvSpPr/>
          <p:nvPr/>
        </p:nvSpPr>
        <p:spPr>
          <a:xfrm rot="5400000" flipH="1">
            <a:off x="3049516" y="2234586"/>
            <a:ext cx="3764294" cy="2016177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ight Triangle 59"/>
          <p:cNvSpPr/>
          <p:nvPr/>
        </p:nvSpPr>
        <p:spPr>
          <a:xfrm rot="16200000" flipH="1">
            <a:off x="3061001" y="2223467"/>
            <a:ext cx="3726772" cy="2016177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/>
          <p:cNvSpPr txBox="1"/>
          <p:nvPr/>
        </p:nvSpPr>
        <p:spPr>
          <a:xfrm>
            <a:off x="4002545" y="4392704"/>
            <a:ext cx="130226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FOXO</a:t>
            </a:r>
          </a:p>
          <a:p>
            <a:pPr algn="ctr"/>
            <a:r>
              <a:rPr lang="en-US" sz="1600" dirty="0" smtClean="0">
                <a:latin typeface="Arial"/>
                <a:cs typeface="Arial"/>
              </a:rPr>
              <a:t>transcription</a:t>
            </a:r>
            <a:endParaRPr lang="en-US" sz="1600" dirty="0">
              <a:latin typeface="Arial"/>
              <a:cs typeface="Arial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684087" y="1631575"/>
            <a:ext cx="8117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Arial"/>
                <a:cs typeface="Arial"/>
              </a:rPr>
              <a:t>PI3K</a:t>
            </a:r>
          </a:p>
          <a:p>
            <a:pPr algn="ctr"/>
            <a:r>
              <a:rPr lang="en-US" sz="1600" dirty="0" smtClean="0">
                <a:latin typeface="Arial"/>
                <a:cs typeface="Arial"/>
              </a:rPr>
              <a:t>activity</a:t>
            </a:r>
            <a:endParaRPr lang="en-US" sz="1600" dirty="0">
              <a:latin typeface="Arial"/>
              <a:cs typeface="Arial"/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 flipH="1">
            <a:off x="2919051" y="1403437"/>
            <a:ext cx="907508" cy="5391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2919051" y="5081970"/>
            <a:ext cx="907508" cy="5391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216592" y="1305854"/>
            <a:ext cx="163060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Arial"/>
                <a:cs typeface="Arial"/>
              </a:rPr>
              <a:t>CHRONIC</a:t>
            </a:r>
          </a:p>
          <a:p>
            <a:pPr algn="ctr"/>
            <a:r>
              <a:rPr lang="en-US" sz="1400" b="1" dirty="0" smtClean="0">
                <a:latin typeface="Arial"/>
                <a:cs typeface="Arial"/>
              </a:rPr>
              <a:t>PI3K</a:t>
            </a:r>
            <a:r>
              <a:rPr lang="en-US" sz="1400" b="1" dirty="0" smtClean="0">
                <a:latin typeface="Symbol" charset="2"/>
                <a:cs typeface="Symbol" charset="2"/>
              </a:rPr>
              <a:t>d</a:t>
            </a:r>
          </a:p>
          <a:p>
            <a:pPr algn="ctr"/>
            <a:r>
              <a:rPr lang="en-US" sz="1400" b="1" dirty="0" smtClean="0">
                <a:latin typeface="Arial"/>
                <a:cs typeface="Arial"/>
              </a:rPr>
              <a:t>Gain-of-Function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206599" y="4491334"/>
            <a:ext cx="165058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latin typeface="Arial"/>
                <a:cs typeface="Arial"/>
              </a:rPr>
              <a:t>CHRONIC</a:t>
            </a:r>
          </a:p>
          <a:p>
            <a:pPr algn="ctr"/>
            <a:r>
              <a:rPr lang="en-US" sz="1400" b="1" dirty="0" smtClean="0">
                <a:latin typeface="Arial"/>
                <a:cs typeface="Arial"/>
              </a:rPr>
              <a:t>PI3K</a:t>
            </a:r>
            <a:r>
              <a:rPr lang="en-US" sz="1400" b="1" dirty="0" smtClean="0">
                <a:latin typeface="Symbol" charset="2"/>
                <a:cs typeface="Symbol" charset="2"/>
              </a:rPr>
              <a:t>d</a:t>
            </a:r>
          </a:p>
          <a:p>
            <a:pPr algn="ctr"/>
            <a:r>
              <a:rPr lang="en-US" sz="1400" b="1" dirty="0" smtClean="0">
                <a:latin typeface="Arial"/>
                <a:cs typeface="Arial"/>
              </a:rPr>
              <a:t>Loss-of-Function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547908" y="1951314"/>
            <a:ext cx="3326552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0"/>
              <a:buChar char="é"/>
            </a:pPr>
            <a:r>
              <a:rPr lang="en-US" sz="1400" dirty="0" smtClean="0">
                <a:solidFill>
                  <a:srgbClr val="FF0000"/>
                </a:solidFill>
                <a:latin typeface="Arial"/>
                <a:cs typeface="Arial"/>
              </a:rPr>
              <a:t>T cell senescence/death</a:t>
            </a:r>
          </a:p>
          <a:p>
            <a:pPr marL="285750" indent="-285750">
              <a:buFont typeface="Wingdings" charset="0"/>
              <a:buChar char="é"/>
            </a:pPr>
            <a:r>
              <a:rPr lang="en-US" sz="1400" dirty="0" smtClean="0">
                <a:solidFill>
                  <a:srgbClr val="FF0000"/>
                </a:solidFill>
                <a:latin typeface="Arial"/>
                <a:cs typeface="Arial"/>
              </a:rPr>
              <a:t>Treg</a:t>
            </a:r>
          </a:p>
          <a:p>
            <a:pPr marL="285750" indent="-285750">
              <a:buFont typeface="Wingdings" charset="0"/>
              <a:buChar char="é"/>
            </a:pPr>
            <a:r>
              <a:rPr lang="en-US" sz="1400" dirty="0" smtClean="0">
                <a:solidFill>
                  <a:srgbClr val="FF0000"/>
                </a:solidFill>
                <a:latin typeface="Arial"/>
                <a:cs typeface="Arial"/>
              </a:rPr>
              <a:t>Transitional B cells</a:t>
            </a:r>
          </a:p>
          <a:p>
            <a:pPr marL="285750" indent="-285750">
              <a:buFont typeface="Wingdings" charset="0"/>
              <a:buChar char="ê"/>
            </a:pPr>
            <a:r>
              <a:rPr lang="en-US" sz="1400" dirty="0" smtClean="0">
                <a:solidFill>
                  <a:srgbClr val="FF0000"/>
                </a:solidFill>
                <a:latin typeface="Arial"/>
                <a:cs typeface="Arial"/>
                <a:sym typeface="Wingdings"/>
              </a:rPr>
              <a:t>CSR</a:t>
            </a:r>
          </a:p>
          <a:p>
            <a:pPr marL="285750" indent="-285750">
              <a:buFont typeface="Wingdings" charset="0"/>
              <a:buChar char="é"/>
            </a:pPr>
            <a:r>
              <a:rPr lang="en-US" sz="1400" dirty="0" smtClean="0">
                <a:solidFill>
                  <a:srgbClr val="FF0000"/>
                </a:solidFill>
                <a:latin typeface="Arial"/>
                <a:cs typeface="Arial"/>
                <a:sym typeface="Wingdings"/>
              </a:rPr>
              <a:t>B cell lymphoma</a:t>
            </a:r>
          </a:p>
          <a:p>
            <a:pPr marL="285750" indent="-285750">
              <a:buFont typeface="Wingdings" charset="0"/>
              <a:buChar char="é"/>
            </a:pPr>
            <a:r>
              <a:rPr lang="en-US" sz="1400" dirty="0" smtClean="0">
                <a:solidFill>
                  <a:srgbClr val="FF0000"/>
                </a:solidFill>
                <a:latin typeface="Arial"/>
                <a:cs typeface="Arial"/>
              </a:rPr>
              <a:t>Infections &amp; lymph node/spleen size</a:t>
            </a:r>
            <a:endParaRPr lang="en-US" sz="14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547908" y="5166660"/>
            <a:ext cx="269817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charset="0"/>
              <a:buChar char="ê"/>
            </a:pPr>
            <a:r>
              <a:rPr lang="en-US" sz="1400" dirty="0" smtClean="0">
                <a:solidFill>
                  <a:srgbClr val="FF0000"/>
                </a:solidFill>
                <a:latin typeface="Arial"/>
                <a:cs typeface="Arial"/>
              </a:rPr>
              <a:t>T cell responses/cytokines</a:t>
            </a:r>
          </a:p>
          <a:p>
            <a:pPr marL="285750" indent="-285750">
              <a:buFont typeface="Wingdings" charset="0"/>
              <a:buChar char="ê"/>
            </a:pPr>
            <a:r>
              <a:rPr lang="en-US" sz="1400" dirty="0" smtClean="0">
                <a:solidFill>
                  <a:srgbClr val="FF0000"/>
                </a:solidFill>
                <a:latin typeface="Arial"/>
                <a:cs typeface="Arial"/>
              </a:rPr>
              <a:t>Treg</a:t>
            </a:r>
          </a:p>
          <a:p>
            <a:pPr marL="285750" indent="-285750">
              <a:buFont typeface="Wingdings" charset="0"/>
              <a:buChar char="ê"/>
            </a:pPr>
            <a:r>
              <a:rPr lang="en-US" sz="1400" dirty="0" smtClean="0">
                <a:solidFill>
                  <a:srgbClr val="FF0000"/>
                </a:solidFill>
                <a:latin typeface="Arial"/>
                <a:cs typeface="Arial"/>
              </a:rPr>
              <a:t>B cell numbers in human</a:t>
            </a:r>
          </a:p>
          <a:p>
            <a:pPr marL="285750" indent="-285750">
              <a:buFont typeface="Wingdings" charset="0"/>
              <a:buChar char="ê"/>
            </a:pPr>
            <a:r>
              <a:rPr lang="en-US" sz="1400" dirty="0" smtClean="0">
                <a:solidFill>
                  <a:srgbClr val="FF0000"/>
                </a:solidFill>
                <a:latin typeface="Arial"/>
                <a:cs typeface="Arial"/>
              </a:rPr>
              <a:t>MZ and B1 B cells in mouse</a:t>
            </a:r>
          </a:p>
          <a:p>
            <a:pPr marL="285750" indent="-285750">
              <a:buFont typeface="Wingdings" charset="0"/>
              <a:buChar char="é"/>
            </a:pPr>
            <a:r>
              <a:rPr lang="en-US" sz="1400" dirty="0" smtClean="0">
                <a:solidFill>
                  <a:srgbClr val="FF0000"/>
                </a:solidFill>
                <a:latin typeface="Arial"/>
                <a:cs typeface="Arial"/>
                <a:sym typeface="Wingdings"/>
              </a:rPr>
              <a:t>Infections &amp; colitis</a:t>
            </a:r>
          </a:p>
          <a:p>
            <a:endParaRPr lang="en-US" sz="14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6245413" y="5079999"/>
            <a:ext cx="643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/>
                <a:cs typeface="Arial"/>
              </a:rPr>
              <a:t>Naive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74" name="Straight Arrow Connector 73"/>
          <p:cNvCxnSpPr/>
          <p:nvPr/>
        </p:nvCxnSpPr>
        <p:spPr>
          <a:xfrm flipV="1">
            <a:off x="6648825" y="2569881"/>
            <a:ext cx="373530" cy="1703297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6801231" y="2303929"/>
            <a:ext cx="8002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/>
                <a:cs typeface="Arial"/>
              </a:rPr>
              <a:t>Effector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7383930" y="2617692"/>
            <a:ext cx="534896" cy="1715248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7503461" y="5079999"/>
            <a:ext cx="8515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/>
                <a:cs typeface="Arial"/>
              </a:rPr>
              <a:t>Memory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8445671" y="397435"/>
            <a:ext cx="1103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Arial"/>
                <a:cs typeface="Arial"/>
              </a:rPr>
              <a:t>HEALTH</a:t>
            </a:r>
            <a:endParaRPr lang="en-US" b="1" dirty="0">
              <a:latin typeface="Arial"/>
              <a:cs typeface="Arial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1498608" y="373528"/>
            <a:ext cx="1198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latin typeface="Arial"/>
                <a:cs typeface="Arial"/>
              </a:rPr>
              <a:t>DISEASE</a:t>
            </a:r>
            <a:endParaRPr lang="en-US" b="1" dirty="0">
              <a:latin typeface="Arial"/>
              <a:cs typeface="Arial"/>
            </a:endParaRPr>
          </a:p>
        </p:txBody>
      </p:sp>
      <p:cxnSp>
        <p:nvCxnSpPr>
          <p:cNvPr id="88" name="Straight Connector 87"/>
          <p:cNvCxnSpPr/>
          <p:nvPr/>
        </p:nvCxnSpPr>
        <p:spPr>
          <a:xfrm flipV="1">
            <a:off x="478117" y="821760"/>
            <a:ext cx="3212353" cy="14941"/>
          </a:xfrm>
          <a:prstGeom prst="line">
            <a:avLst/>
          </a:prstGeom>
          <a:ln w="2857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 flipV="1">
            <a:off x="6293223" y="803831"/>
            <a:ext cx="5331014" cy="32870"/>
          </a:xfrm>
          <a:prstGeom prst="line">
            <a:avLst/>
          </a:prstGeom>
          <a:ln w="28575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2" name="Group 148"/>
          <p:cNvGrpSpPr>
            <a:grpSpLocks/>
          </p:cNvGrpSpPr>
          <p:nvPr/>
        </p:nvGrpSpPr>
        <p:grpSpPr bwMode="auto">
          <a:xfrm>
            <a:off x="9804122" y="1322387"/>
            <a:ext cx="956521" cy="1021885"/>
            <a:chOff x="1450181" y="2665413"/>
            <a:chExt cx="696913" cy="744538"/>
          </a:xfrm>
          <a:solidFill>
            <a:schemeClr val="accent5"/>
          </a:solidFill>
        </p:grpSpPr>
        <p:sp>
          <p:nvSpPr>
            <p:cNvPr id="94" name="Line 55"/>
            <p:cNvSpPr>
              <a:spLocks noChangeAspect="1" noChangeShapeType="1"/>
            </p:cNvSpPr>
            <p:nvPr/>
          </p:nvSpPr>
          <p:spPr bwMode="auto">
            <a:xfrm rot="6920072">
              <a:off x="2064608" y="3241521"/>
              <a:ext cx="0" cy="53975"/>
            </a:xfrm>
            <a:prstGeom prst="line">
              <a:avLst/>
            </a:prstGeom>
            <a:grpFill/>
            <a:ln w="19050">
              <a:solidFill>
                <a:srgbClr val="99CCFF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400" dirty="0"/>
            </a:p>
          </p:txBody>
        </p:sp>
        <p:sp>
          <p:nvSpPr>
            <p:cNvPr id="95" name="Oval 70"/>
            <p:cNvSpPr>
              <a:spLocks noChangeAspect="1" noChangeArrowheads="1"/>
            </p:cNvSpPr>
            <p:nvPr/>
          </p:nvSpPr>
          <p:spPr bwMode="auto">
            <a:xfrm>
              <a:off x="1450181" y="2665413"/>
              <a:ext cx="696913" cy="74453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/>
            </a:p>
          </p:txBody>
        </p:sp>
        <p:sp>
          <p:nvSpPr>
            <p:cNvPr id="96" name="Oval 71"/>
            <p:cNvSpPr>
              <a:spLocks noChangeAspect="1" noChangeArrowheads="1"/>
            </p:cNvSpPr>
            <p:nvPr/>
          </p:nvSpPr>
          <p:spPr bwMode="auto">
            <a:xfrm>
              <a:off x="1566333" y="2782972"/>
              <a:ext cx="425891" cy="470235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/>
            </a:p>
          </p:txBody>
        </p:sp>
      </p:grpSp>
      <p:sp>
        <p:nvSpPr>
          <p:cNvPr id="93" name="Text Box 72"/>
          <p:cNvSpPr txBox="1">
            <a:spLocks noChangeAspect="1" noChangeArrowheads="1"/>
          </p:cNvSpPr>
          <p:nvPr/>
        </p:nvSpPr>
        <p:spPr bwMode="auto">
          <a:xfrm>
            <a:off x="9977012" y="1692315"/>
            <a:ext cx="61781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 dirty="0" smtClean="0">
                <a:solidFill>
                  <a:schemeClr val="bg1"/>
                </a:solidFill>
                <a:latin typeface="Arial" charset="0"/>
              </a:rPr>
              <a:t>B </a:t>
            </a:r>
            <a:r>
              <a:rPr lang="en-US" sz="1000" b="1" dirty="0">
                <a:solidFill>
                  <a:schemeClr val="bg1"/>
                </a:solidFill>
                <a:latin typeface="Arial" charset="0"/>
              </a:rPr>
              <a:t>Cell</a:t>
            </a:r>
          </a:p>
        </p:txBody>
      </p:sp>
      <p:grpSp>
        <p:nvGrpSpPr>
          <p:cNvPr id="98" name="Group 187"/>
          <p:cNvGrpSpPr>
            <a:grpSpLocks/>
          </p:cNvGrpSpPr>
          <p:nvPr/>
        </p:nvGrpSpPr>
        <p:grpSpPr bwMode="auto">
          <a:xfrm>
            <a:off x="10700962" y="4351617"/>
            <a:ext cx="696913" cy="744537"/>
            <a:chOff x="1450181" y="2665413"/>
            <a:chExt cx="696913" cy="744538"/>
          </a:xfrm>
          <a:solidFill>
            <a:srgbClr val="4472C4"/>
          </a:solidFill>
        </p:grpSpPr>
        <p:sp>
          <p:nvSpPr>
            <p:cNvPr id="100" name="Line 55"/>
            <p:cNvSpPr>
              <a:spLocks noChangeAspect="1" noChangeShapeType="1"/>
            </p:cNvSpPr>
            <p:nvPr/>
          </p:nvSpPr>
          <p:spPr bwMode="auto">
            <a:xfrm rot="6920072">
              <a:off x="2064608" y="3241521"/>
              <a:ext cx="0" cy="53975"/>
            </a:xfrm>
            <a:prstGeom prst="line">
              <a:avLst/>
            </a:prstGeom>
            <a:grpFill/>
            <a:ln w="19050">
              <a:solidFill>
                <a:srgbClr val="99CCFF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endParaRPr lang="en-US" sz="2400" dirty="0"/>
            </a:p>
          </p:txBody>
        </p:sp>
        <p:sp>
          <p:nvSpPr>
            <p:cNvPr id="101" name="Oval 70"/>
            <p:cNvSpPr>
              <a:spLocks noChangeAspect="1" noChangeArrowheads="1"/>
            </p:cNvSpPr>
            <p:nvPr/>
          </p:nvSpPr>
          <p:spPr bwMode="auto">
            <a:xfrm>
              <a:off x="1450181" y="2665413"/>
              <a:ext cx="696913" cy="744538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/>
            </a:p>
          </p:txBody>
        </p:sp>
        <p:sp>
          <p:nvSpPr>
            <p:cNvPr id="102" name="Oval 71"/>
            <p:cNvSpPr>
              <a:spLocks noChangeAspect="1" noChangeArrowheads="1"/>
            </p:cNvSpPr>
            <p:nvPr/>
          </p:nvSpPr>
          <p:spPr bwMode="auto">
            <a:xfrm>
              <a:off x="1566333" y="2782972"/>
              <a:ext cx="425891" cy="470235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400" dirty="0"/>
            </a:p>
          </p:txBody>
        </p:sp>
      </p:grpSp>
      <p:sp>
        <p:nvSpPr>
          <p:cNvPr id="99" name="Text Box 72"/>
          <p:cNvSpPr txBox="1">
            <a:spLocks noChangeAspect="1" noChangeArrowheads="1"/>
          </p:cNvSpPr>
          <p:nvPr/>
        </p:nvSpPr>
        <p:spPr bwMode="auto">
          <a:xfrm>
            <a:off x="10766328" y="4579959"/>
            <a:ext cx="67627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000" b="1" dirty="0">
                <a:solidFill>
                  <a:schemeClr val="bg1"/>
                </a:solidFill>
                <a:latin typeface="Arial" charset="0"/>
              </a:rPr>
              <a:t>B</a:t>
            </a:r>
            <a:r>
              <a:rPr lang="en-US" sz="1000" b="1" dirty="0" smtClean="0">
                <a:solidFill>
                  <a:schemeClr val="bg1"/>
                </a:solidFill>
                <a:latin typeface="Arial" charset="0"/>
              </a:rPr>
              <a:t> </a:t>
            </a:r>
            <a:r>
              <a:rPr lang="en-US" sz="1000" b="1" dirty="0">
                <a:solidFill>
                  <a:schemeClr val="bg1"/>
                </a:solidFill>
                <a:latin typeface="Arial" charset="0"/>
              </a:rPr>
              <a:t>Cell</a:t>
            </a:r>
          </a:p>
        </p:txBody>
      </p:sp>
      <p:grpSp>
        <p:nvGrpSpPr>
          <p:cNvPr id="114" name="Group 113"/>
          <p:cNvGrpSpPr/>
          <p:nvPr/>
        </p:nvGrpSpPr>
        <p:grpSpPr>
          <a:xfrm>
            <a:off x="9329828" y="4351617"/>
            <a:ext cx="741641" cy="744538"/>
            <a:chOff x="9329828" y="4351617"/>
            <a:chExt cx="741641" cy="744538"/>
          </a:xfrm>
        </p:grpSpPr>
        <p:grpSp>
          <p:nvGrpSpPr>
            <p:cNvPr id="104" name="Group 199"/>
            <p:cNvGrpSpPr>
              <a:grpSpLocks/>
            </p:cNvGrpSpPr>
            <p:nvPr/>
          </p:nvGrpSpPr>
          <p:grpSpPr bwMode="auto">
            <a:xfrm>
              <a:off x="9329828" y="4351617"/>
              <a:ext cx="696913" cy="744538"/>
              <a:chOff x="1450181" y="2665413"/>
              <a:chExt cx="696913" cy="744538"/>
            </a:xfrm>
            <a:solidFill>
              <a:srgbClr val="4472C4"/>
            </a:solidFill>
          </p:grpSpPr>
          <p:sp>
            <p:nvSpPr>
              <p:cNvPr id="106" name="Line 55"/>
              <p:cNvSpPr>
                <a:spLocks noChangeAspect="1" noChangeShapeType="1"/>
              </p:cNvSpPr>
              <p:nvPr/>
            </p:nvSpPr>
            <p:spPr bwMode="auto">
              <a:xfrm rot="6920072">
                <a:off x="2064608" y="3241521"/>
                <a:ext cx="0" cy="53975"/>
              </a:xfrm>
              <a:prstGeom prst="line">
                <a:avLst/>
              </a:prstGeom>
              <a:grpFill/>
              <a:ln w="19050">
                <a:solidFill>
                  <a:srgbClr val="99CCFF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 dirty="0"/>
              </a:p>
            </p:txBody>
          </p:sp>
          <p:sp>
            <p:nvSpPr>
              <p:cNvPr id="107" name="Oval 70"/>
              <p:cNvSpPr>
                <a:spLocks noChangeAspect="1" noChangeArrowheads="1"/>
              </p:cNvSpPr>
              <p:nvPr/>
            </p:nvSpPr>
            <p:spPr bwMode="auto">
              <a:xfrm>
                <a:off x="1450181" y="2665413"/>
                <a:ext cx="696913" cy="744538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/>
              </a:p>
            </p:txBody>
          </p:sp>
          <p:sp>
            <p:nvSpPr>
              <p:cNvPr id="108" name="Oval 71"/>
              <p:cNvSpPr>
                <a:spLocks noChangeAspect="1" noChangeArrowheads="1"/>
              </p:cNvSpPr>
              <p:nvPr/>
            </p:nvSpPr>
            <p:spPr bwMode="auto">
              <a:xfrm>
                <a:off x="1566333" y="2782972"/>
                <a:ext cx="425891" cy="470235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/>
              </a:p>
            </p:txBody>
          </p:sp>
        </p:grpSp>
        <p:sp>
          <p:nvSpPr>
            <p:cNvPr id="105" name="Text Box 72"/>
            <p:cNvSpPr txBox="1">
              <a:spLocks noChangeAspect="1" noChangeArrowheads="1"/>
            </p:cNvSpPr>
            <p:nvPr/>
          </p:nvSpPr>
          <p:spPr bwMode="auto">
            <a:xfrm>
              <a:off x="9395194" y="4579959"/>
              <a:ext cx="67627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000" b="1" dirty="0" smtClean="0">
                  <a:solidFill>
                    <a:schemeClr val="bg1"/>
                  </a:solidFill>
                  <a:latin typeface="Arial" charset="0"/>
                </a:rPr>
                <a:t>B </a:t>
              </a:r>
              <a:r>
                <a:rPr lang="en-US" sz="1000" b="1" dirty="0">
                  <a:solidFill>
                    <a:schemeClr val="bg1"/>
                  </a:solidFill>
                  <a:latin typeface="Arial" charset="0"/>
                </a:rPr>
                <a:t>Cell</a:t>
              </a:r>
            </a:p>
          </p:txBody>
        </p:sp>
      </p:grpSp>
      <p:sp>
        <p:nvSpPr>
          <p:cNvPr id="109" name="TextBox 108"/>
          <p:cNvSpPr txBox="1"/>
          <p:nvPr/>
        </p:nvSpPr>
        <p:spPr>
          <a:xfrm>
            <a:off x="9266522" y="5082988"/>
            <a:ext cx="902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/>
                <a:cs typeface="Arial"/>
              </a:rPr>
              <a:t>Follicular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110" name="Straight Arrow Connector 109"/>
          <p:cNvCxnSpPr/>
          <p:nvPr/>
        </p:nvCxnSpPr>
        <p:spPr>
          <a:xfrm flipV="1">
            <a:off x="9759580" y="2572870"/>
            <a:ext cx="373530" cy="1703297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1" name="TextBox 110"/>
          <p:cNvSpPr txBox="1"/>
          <p:nvPr/>
        </p:nvSpPr>
        <p:spPr>
          <a:xfrm>
            <a:off x="9911986" y="2306918"/>
            <a:ext cx="9231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/>
                <a:cs typeface="Arial"/>
              </a:rPr>
              <a:t>Activated</a:t>
            </a:r>
            <a:endParaRPr lang="en-US" sz="1400" dirty="0">
              <a:latin typeface="Arial"/>
              <a:cs typeface="Arial"/>
            </a:endParaRPr>
          </a:p>
        </p:txBody>
      </p:sp>
      <p:cxnSp>
        <p:nvCxnSpPr>
          <p:cNvPr id="112" name="Straight Arrow Connector 111"/>
          <p:cNvCxnSpPr/>
          <p:nvPr/>
        </p:nvCxnSpPr>
        <p:spPr>
          <a:xfrm>
            <a:off x="10494685" y="2620681"/>
            <a:ext cx="534896" cy="1715248"/>
          </a:xfrm>
          <a:prstGeom prst="straightConnector1">
            <a:avLst/>
          </a:prstGeom>
          <a:ln w="19050" cmpd="sng">
            <a:solidFill>
              <a:srgbClr val="000000"/>
            </a:solidFill>
            <a:headEnd type="none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10614216" y="5082988"/>
            <a:ext cx="11822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/>
                <a:cs typeface="Arial"/>
              </a:rPr>
              <a:t>Class switch</a:t>
            </a:r>
            <a:endParaRPr lang="en-US" sz="1400" dirty="0">
              <a:latin typeface="Arial"/>
              <a:cs typeface="Arial"/>
            </a:endParaRPr>
          </a:p>
        </p:txBody>
      </p:sp>
      <p:grpSp>
        <p:nvGrpSpPr>
          <p:cNvPr id="115" name="Group 114"/>
          <p:cNvGrpSpPr/>
          <p:nvPr/>
        </p:nvGrpSpPr>
        <p:grpSpPr>
          <a:xfrm>
            <a:off x="8690345" y="1575546"/>
            <a:ext cx="741641" cy="744538"/>
            <a:chOff x="9329828" y="4351617"/>
            <a:chExt cx="741641" cy="744538"/>
          </a:xfrm>
        </p:grpSpPr>
        <p:grpSp>
          <p:nvGrpSpPr>
            <p:cNvPr id="116" name="Group 199"/>
            <p:cNvGrpSpPr>
              <a:grpSpLocks/>
            </p:cNvGrpSpPr>
            <p:nvPr/>
          </p:nvGrpSpPr>
          <p:grpSpPr bwMode="auto">
            <a:xfrm>
              <a:off x="9329828" y="4351617"/>
              <a:ext cx="696913" cy="744538"/>
              <a:chOff x="1450181" y="2665413"/>
              <a:chExt cx="696913" cy="744538"/>
            </a:xfrm>
            <a:solidFill>
              <a:srgbClr val="4472C4"/>
            </a:solidFill>
          </p:grpSpPr>
          <p:sp>
            <p:nvSpPr>
              <p:cNvPr id="118" name="Line 55"/>
              <p:cNvSpPr>
                <a:spLocks noChangeAspect="1" noChangeShapeType="1"/>
              </p:cNvSpPr>
              <p:nvPr/>
            </p:nvSpPr>
            <p:spPr bwMode="auto">
              <a:xfrm rot="6920072">
                <a:off x="2064608" y="3241521"/>
                <a:ext cx="0" cy="53975"/>
              </a:xfrm>
              <a:prstGeom prst="line">
                <a:avLst/>
              </a:prstGeom>
              <a:grpFill/>
              <a:ln w="19050">
                <a:solidFill>
                  <a:srgbClr val="99CCFF"/>
                </a:solidFill>
                <a:round/>
                <a:headEnd/>
                <a:tailEnd/>
              </a:ln>
              <a:extLst/>
            </p:spPr>
            <p:txBody>
              <a:bodyPr/>
              <a:lstStyle/>
              <a:p>
                <a:endParaRPr lang="en-US" sz="2400" dirty="0"/>
              </a:p>
            </p:txBody>
          </p:sp>
          <p:sp>
            <p:nvSpPr>
              <p:cNvPr id="119" name="Oval 70"/>
              <p:cNvSpPr>
                <a:spLocks noChangeAspect="1" noChangeArrowheads="1"/>
              </p:cNvSpPr>
              <p:nvPr/>
            </p:nvSpPr>
            <p:spPr bwMode="auto">
              <a:xfrm>
                <a:off x="1450181" y="2665413"/>
                <a:ext cx="696913" cy="744538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/>
              </a:p>
            </p:txBody>
          </p:sp>
          <p:sp>
            <p:nvSpPr>
              <p:cNvPr id="120" name="Oval 71"/>
              <p:cNvSpPr>
                <a:spLocks noChangeAspect="1" noChangeArrowheads="1"/>
              </p:cNvSpPr>
              <p:nvPr/>
            </p:nvSpPr>
            <p:spPr bwMode="auto">
              <a:xfrm>
                <a:off x="1566333" y="2782972"/>
                <a:ext cx="425891" cy="470235"/>
              </a:xfrm>
              <a:prstGeom prst="ellips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2400" dirty="0"/>
              </a:p>
            </p:txBody>
          </p:sp>
        </p:grpSp>
        <p:sp>
          <p:nvSpPr>
            <p:cNvPr id="117" name="Text Box 72"/>
            <p:cNvSpPr txBox="1">
              <a:spLocks noChangeAspect="1" noChangeArrowheads="1"/>
            </p:cNvSpPr>
            <p:nvPr/>
          </p:nvSpPr>
          <p:spPr bwMode="auto">
            <a:xfrm>
              <a:off x="9395194" y="4579959"/>
              <a:ext cx="676275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000" b="1" dirty="0" smtClean="0">
                  <a:solidFill>
                    <a:schemeClr val="bg1"/>
                  </a:solidFill>
                  <a:latin typeface="Arial" charset="0"/>
                </a:rPr>
                <a:t>B </a:t>
              </a:r>
              <a:r>
                <a:rPr lang="en-US" sz="1000" b="1" dirty="0">
                  <a:solidFill>
                    <a:schemeClr val="bg1"/>
                  </a:solidFill>
                  <a:latin typeface="Arial" charset="0"/>
                </a:rPr>
                <a:t>Cell</a:t>
              </a:r>
            </a:p>
          </p:txBody>
        </p:sp>
      </p:grpSp>
      <p:sp>
        <p:nvSpPr>
          <p:cNvPr id="121" name="TextBox 120"/>
          <p:cNvSpPr txBox="1"/>
          <p:nvPr/>
        </p:nvSpPr>
        <p:spPr>
          <a:xfrm>
            <a:off x="8373042" y="2321858"/>
            <a:ext cx="13388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Arial"/>
                <a:cs typeface="Arial"/>
              </a:rPr>
              <a:t>T-independent</a:t>
            </a:r>
            <a:endParaRPr lang="en-US" sz="1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9290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85</Words>
  <Application>Microsoft Macintosh PowerPoint</Application>
  <PresentationFormat>Custom</PresentationFormat>
  <Paragraphs>37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Babraham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Klaus Okkenhaug</dc:creator>
  <cp:lastModifiedBy>Alison Condliffe</cp:lastModifiedBy>
  <cp:revision>16</cp:revision>
  <dcterms:created xsi:type="dcterms:W3CDTF">2016-05-12T12:39:44Z</dcterms:created>
  <dcterms:modified xsi:type="dcterms:W3CDTF">2016-07-08T10:04:54Z</dcterms:modified>
</cp:coreProperties>
</file>