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2" r:id="rId2"/>
    <p:sldId id="257" r:id="rId3"/>
    <p:sldId id="256" r:id="rId4"/>
    <p:sldId id="261" r:id="rId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EFF0F"/>
    <a:srgbClr val="99C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200" d="100"/>
          <a:sy n="200" d="100"/>
        </p:scale>
        <p:origin x="1504" y="18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6685B-3707-0841-A2B6-BAEF1EF2854B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0184D-0088-A647-B4E6-031C92FE3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74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0184D-0088-A647-B4E6-031C92FE3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4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5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7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8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5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0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8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63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4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72C9D-9B86-494F-AB49-5C9EC5BA8345}" type="datetimeFigureOut">
              <a:rPr lang="en-US" smtClean="0"/>
              <a:t>06/10/15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AA2E1-B82A-EC42-91A3-8007D06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6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5" Type="http://schemas.openxmlformats.org/officeDocument/2006/relationships/image" Target="../media/image17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ig1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97" y="4188938"/>
            <a:ext cx="2296552" cy="1958221"/>
          </a:xfrm>
          <a:prstGeom prst="rect">
            <a:avLst/>
          </a:prstGeom>
        </p:spPr>
      </p:pic>
      <p:pic>
        <p:nvPicPr>
          <p:cNvPr id="25" name="Picture 24" descr="fig1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0" y="4364644"/>
            <a:ext cx="2296552" cy="1800000"/>
          </a:xfrm>
          <a:prstGeom prst="rect">
            <a:avLst/>
          </a:prstGeom>
        </p:spPr>
      </p:pic>
      <p:pic>
        <p:nvPicPr>
          <p:cNvPr id="24" name="Picture 23" descr="fig1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80" y="2553519"/>
            <a:ext cx="2296552" cy="1800000"/>
          </a:xfrm>
          <a:prstGeom prst="rect">
            <a:avLst/>
          </a:prstGeom>
        </p:spPr>
      </p:pic>
      <p:pic>
        <p:nvPicPr>
          <p:cNvPr id="23" name="Picture 22" descr="fig1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3" y="2561985"/>
            <a:ext cx="2296552" cy="1800000"/>
          </a:xfrm>
          <a:prstGeom prst="rect">
            <a:avLst/>
          </a:prstGeom>
        </p:spPr>
      </p:pic>
      <p:pic>
        <p:nvPicPr>
          <p:cNvPr id="22" name="Picture 21" descr="fig1b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13" y="770451"/>
            <a:ext cx="2296552" cy="1800000"/>
          </a:xfrm>
          <a:prstGeom prst="rect">
            <a:avLst/>
          </a:prstGeom>
        </p:spPr>
      </p:pic>
      <p:pic>
        <p:nvPicPr>
          <p:cNvPr id="20" name="Picture 19" descr="fig1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0" y="771868"/>
            <a:ext cx="2284199" cy="1790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3363" y="138545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Figure 1.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646" y="25325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824" y="75532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231" y="2730667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687" y="77652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1917" y="253518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115" y="433780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22737" y="4356085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308101" y="5634603"/>
            <a:ext cx="1739900" cy="253915"/>
            <a:chOff x="1181101" y="5634603"/>
            <a:chExt cx="1739900" cy="253915"/>
          </a:xfrm>
        </p:grpSpPr>
        <p:sp>
          <p:nvSpPr>
            <p:cNvPr id="17" name="Rectangle 16"/>
            <p:cNvSpPr/>
            <p:nvPr/>
          </p:nvSpPr>
          <p:spPr>
            <a:xfrm>
              <a:off x="1181101" y="5765800"/>
              <a:ext cx="1739900" cy="88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81101" y="5676900"/>
              <a:ext cx="222249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49476" y="5676900"/>
              <a:ext cx="771525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52651" y="5719241"/>
              <a:ext cx="46679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Red Light</a:t>
              </a:r>
              <a:endParaRPr lang="en-US" sz="5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95885" y="5634603"/>
              <a:ext cx="58221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Far-Red Light</a:t>
              </a:r>
              <a:endParaRPr lang="en-US" sz="500" dirty="0">
                <a:latin typeface="Arial"/>
                <a:cs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85876" y="3834378"/>
            <a:ext cx="1739900" cy="253915"/>
            <a:chOff x="1181101" y="5634603"/>
            <a:chExt cx="1739900" cy="253915"/>
          </a:xfrm>
        </p:grpSpPr>
        <p:sp>
          <p:nvSpPr>
            <p:cNvPr id="48" name="Rectangle 47"/>
            <p:cNvSpPr/>
            <p:nvPr/>
          </p:nvSpPr>
          <p:spPr>
            <a:xfrm>
              <a:off x="1181101" y="5765800"/>
              <a:ext cx="1739900" cy="88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81101" y="5676900"/>
              <a:ext cx="222249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49476" y="5676900"/>
              <a:ext cx="771525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152651" y="5719241"/>
              <a:ext cx="46679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Red Light</a:t>
              </a:r>
              <a:endParaRPr lang="en-US" sz="5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95885" y="5634603"/>
              <a:ext cx="58221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Far-Red Light</a:t>
              </a:r>
              <a:endParaRPr lang="en-US" sz="500" dirty="0">
                <a:latin typeface="Arial"/>
                <a:cs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292263" y="2054290"/>
            <a:ext cx="1739900" cy="253915"/>
            <a:chOff x="1181101" y="5634603"/>
            <a:chExt cx="1739900" cy="253915"/>
          </a:xfrm>
        </p:grpSpPr>
        <p:sp>
          <p:nvSpPr>
            <p:cNvPr id="54" name="Rectangle 53"/>
            <p:cNvSpPr/>
            <p:nvPr/>
          </p:nvSpPr>
          <p:spPr>
            <a:xfrm>
              <a:off x="1181101" y="5765800"/>
              <a:ext cx="1739900" cy="88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181101" y="5676900"/>
              <a:ext cx="222249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149476" y="5676900"/>
              <a:ext cx="771525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52651" y="5719241"/>
              <a:ext cx="46679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Red Light</a:t>
              </a:r>
              <a:endParaRPr lang="en-US" sz="5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95885" y="5634603"/>
              <a:ext cx="58221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Far-Red Light</a:t>
              </a:r>
              <a:endParaRPr lang="en-US" sz="500" dirty="0">
                <a:latin typeface="Arial"/>
                <a:cs typeface="Arial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753234" y="2052202"/>
            <a:ext cx="1764915" cy="253915"/>
            <a:chOff x="1181101" y="5634603"/>
            <a:chExt cx="1739900" cy="253915"/>
          </a:xfrm>
        </p:grpSpPr>
        <p:sp>
          <p:nvSpPr>
            <p:cNvPr id="60" name="Rectangle 59"/>
            <p:cNvSpPr/>
            <p:nvPr/>
          </p:nvSpPr>
          <p:spPr>
            <a:xfrm>
              <a:off x="1181101" y="5765800"/>
              <a:ext cx="1739900" cy="88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81101" y="5676900"/>
              <a:ext cx="222249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149476" y="5676900"/>
              <a:ext cx="771525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52651" y="5719241"/>
              <a:ext cx="46679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Red Light</a:t>
              </a:r>
              <a:endParaRPr lang="en-US" sz="5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95885" y="5634603"/>
              <a:ext cx="58221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Far-Red Light</a:t>
              </a:r>
              <a:endParaRPr lang="en-US" sz="500" dirty="0">
                <a:latin typeface="Arial"/>
                <a:cs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753234" y="3838617"/>
            <a:ext cx="1746982" cy="253915"/>
            <a:chOff x="1181101" y="5634603"/>
            <a:chExt cx="1739900" cy="253915"/>
          </a:xfrm>
        </p:grpSpPr>
        <p:sp>
          <p:nvSpPr>
            <p:cNvPr id="66" name="Rectangle 65"/>
            <p:cNvSpPr/>
            <p:nvPr/>
          </p:nvSpPr>
          <p:spPr>
            <a:xfrm>
              <a:off x="1181101" y="5765800"/>
              <a:ext cx="1739900" cy="88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81101" y="5676900"/>
              <a:ext cx="222249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149476" y="5676900"/>
              <a:ext cx="771525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52651" y="5719241"/>
              <a:ext cx="46679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Red Light</a:t>
              </a:r>
              <a:endParaRPr lang="en-US" sz="5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095885" y="5634603"/>
              <a:ext cx="58221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Far-Red Light</a:t>
              </a:r>
              <a:endParaRPr lang="en-US" sz="500" dirty="0">
                <a:latin typeface="Arial"/>
                <a:cs typeface="Arial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803649" y="5617726"/>
            <a:ext cx="1736725" cy="253915"/>
            <a:chOff x="1181101" y="5634603"/>
            <a:chExt cx="1739900" cy="253915"/>
          </a:xfrm>
        </p:grpSpPr>
        <p:sp>
          <p:nvSpPr>
            <p:cNvPr id="72" name="Rectangle 71"/>
            <p:cNvSpPr/>
            <p:nvPr/>
          </p:nvSpPr>
          <p:spPr>
            <a:xfrm>
              <a:off x="1181101" y="5765800"/>
              <a:ext cx="1739900" cy="88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181101" y="5676900"/>
              <a:ext cx="222249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149476" y="5676900"/>
              <a:ext cx="771525" cy="889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52651" y="5719241"/>
              <a:ext cx="46679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Red Light</a:t>
              </a:r>
              <a:endParaRPr lang="en-US" sz="5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5885" y="5634603"/>
              <a:ext cx="58221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>
                  <a:latin typeface="Arial"/>
                  <a:cs typeface="Arial"/>
                </a:rPr>
                <a:t>Far-Red Light</a:t>
              </a:r>
              <a:endParaRPr lang="en-US" sz="500" dirty="0">
                <a:latin typeface="Arial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39274" y="948996"/>
            <a:ext cx="381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WT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9014" y="944398"/>
            <a:ext cx="641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Lhca1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5491" y="2732718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Lhca3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231" y="4528281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463374" y="5480834"/>
            <a:ext cx="3129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/>
                <a:cs typeface="Arial"/>
              </a:rPr>
              <a:t>WT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22257" y="5236327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Lhca1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717338" y="5043996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Lhca2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19455" y="5143994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Lhca3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25478" y="4866577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Lhca4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42115" y="62297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2" name="Picture 81" descr="phopho_5ug.ti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38300" r="31282" b="40664"/>
          <a:stretch/>
        </p:blipFill>
        <p:spPr>
          <a:xfrm flipH="1">
            <a:off x="1757624" y="6928459"/>
            <a:ext cx="3122100" cy="85749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945065" y="6531584"/>
            <a:ext cx="381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WT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431866" y="6531584"/>
            <a:ext cx="641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Lhca1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021750" y="6531584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679130" y="6531385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Lhca3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278331" y="6531584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58821" y="6683984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489762" y="6682238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094426" y="6675173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748980" y="6675173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307205" y="6687563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613532" y="7533838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309860" y="7444993"/>
            <a:ext cx="38422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err="1" smtClean="0">
                <a:latin typeface="Arial"/>
                <a:cs typeface="Arial"/>
              </a:rPr>
              <a:t>pLHCII</a:t>
            </a:r>
            <a:endParaRPr lang="en-US" sz="500" dirty="0">
              <a:latin typeface="Arial"/>
              <a:cs typeface="Arial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16722" y="7351797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287652" y="7262952"/>
            <a:ext cx="4026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pD1/D2</a:t>
            </a:r>
            <a:endParaRPr lang="en-US" sz="500" dirty="0">
              <a:latin typeface="Arial"/>
              <a:cs typeface="Arial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1613703" y="7071786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284633" y="6982941"/>
            <a:ext cx="3898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pCP43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652684" y="6305841"/>
            <a:ext cx="1396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Pro-Q </a:t>
            </a:r>
            <a:r>
              <a:rPr lang="en-US" sz="1000" dirty="0" err="1" smtClean="0">
                <a:latin typeface="Arial"/>
                <a:cs typeface="Arial"/>
              </a:rPr>
              <a:t>Phospho</a:t>
            </a:r>
            <a:r>
              <a:rPr lang="en-US" sz="1000" dirty="0" smtClean="0">
                <a:latin typeface="Arial"/>
                <a:cs typeface="Arial"/>
              </a:rPr>
              <a:t> Stain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42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61" y="5509501"/>
            <a:ext cx="1938453" cy="2500565"/>
          </a:xfrm>
          <a:prstGeom prst="rect">
            <a:avLst/>
          </a:prstGeom>
        </p:spPr>
      </p:pic>
      <p:pic>
        <p:nvPicPr>
          <p:cNvPr id="18" name="Picture 17" descr="fig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12" y="3323087"/>
            <a:ext cx="1874953" cy="2340000"/>
          </a:xfrm>
          <a:prstGeom prst="rect">
            <a:avLst/>
          </a:prstGeom>
        </p:spPr>
      </p:pic>
      <p:pic>
        <p:nvPicPr>
          <p:cNvPr id="16" name="Picture 15" descr="fig2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97" y="5616327"/>
            <a:ext cx="1891370" cy="2379224"/>
          </a:xfrm>
          <a:prstGeom prst="rect">
            <a:avLst/>
          </a:prstGeom>
        </p:spPr>
      </p:pic>
      <p:pic>
        <p:nvPicPr>
          <p:cNvPr id="17" name="Picture 16" descr="fig2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34" y="3276085"/>
            <a:ext cx="1839083" cy="2340000"/>
          </a:xfrm>
          <a:prstGeom prst="rect">
            <a:avLst/>
          </a:prstGeom>
        </p:spPr>
      </p:pic>
      <p:pic>
        <p:nvPicPr>
          <p:cNvPr id="14" name="Picture 13" descr="fig2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58" y="912783"/>
            <a:ext cx="1908563" cy="2340000"/>
          </a:xfrm>
          <a:prstGeom prst="rect">
            <a:avLst/>
          </a:prstGeom>
        </p:spPr>
      </p:pic>
      <p:pic>
        <p:nvPicPr>
          <p:cNvPr id="13" name="Picture 12" descr="fig2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55" y="864730"/>
            <a:ext cx="1908563" cy="23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63" y="138545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Figure 2.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92630" y="87743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96786" y="86473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2630" y="3092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62497" y="310709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28367" y="545023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62497" y="550102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5669" y="3780244"/>
            <a:ext cx="3129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/>
                <a:cs typeface="Arial"/>
              </a:rPr>
              <a:t>WT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9759" y="4099663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Lhca1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4330" y="4380370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Lhca2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4330" y="4738021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Lhca3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2927" y="5066734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Lhca4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45822" y="4043633"/>
            <a:ext cx="3129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/>
                <a:cs typeface="Arial"/>
              </a:rPr>
              <a:t>WT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89912" y="4274553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Lhca1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84483" y="4521396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Lhca2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84483" y="4798620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Lhca3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83080" y="5080770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Lhca4</a:t>
            </a:r>
            <a:endParaRPr lang="en-US" sz="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3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3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0" y="5124910"/>
            <a:ext cx="2104615" cy="2736000"/>
          </a:xfrm>
          <a:prstGeom prst="rect">
            <a:avLst/>
          </a:prstGeom>
        </p:spPr>
      </p:pic>
      <p:pic>
        <p:nvPicPr>
          <p:cNvPr id="3" name="Picture 2" descr="Fig3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148064"/>
            <a:ext cx="2078243" cy="2733254"/>
          </a:xfrm>
          <a:prstGeom prst="rect">
            <a:avLst/>
          </a:prstGeom>
        </p:spPr>
      </p:pic>
      <p:pic>
        <p:nvPicPr>
          <p:cNvPr id="7" name="Picture 6" descr="fig3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44" y="3339509"/>
            <a:ext cx="4123612" cy="1879600"/>
          </a:xfrm>
          <a:prstGeom prst="rect">
            <a:avLst/>
          </a:prstGeom>
        </p:spPr>
      </p:pic>
      <p:pic>
        <p:nvPicPr>
          <p:cNvPr id="2" name="Picture 1" descr="native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31852" r="12544" b="26913"/>
          <a:stretch/>
        </p:blipFill>
        <p:spPr>
          <a:xfrm>
            <a:off x="1815324" y="1940054"/>
            <a:ext cx="3362821" cy="14396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3363" y="138545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Figure 3.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4565" y="1477105"/>
            <a:ext cx="381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WT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2577" y="1481499"/>
            <a:ext cx="641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Lhca1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2461" y="1481499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Lhca3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9841" y="1481300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85222" y="1481499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9532" y="1633899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50473" y="1632153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5137" y="1625088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9691" y="1625088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25641" y="1637478"/>
            <a:ext cx="50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      II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609725" y="2316985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609725" y="2405885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09725" y="2485260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609725" y="2596385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609725" y="2748785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609725" y="2866260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609725" y="3123435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80167" y="2228113"/>
            <a:ext cx="71199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1. PSI-LHCI-LHCII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62731" y="2321246"/>
            <a:ext cx="52674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2. PSI-LHCI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15586" y="2397390"/>
            <a:ext cx="4796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3. ATPase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90189" y="2507513"/>
            <a:ext cx="50526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4. PSI core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60047" y="2651447"/>
            <a:ext cx="5196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5</a:t>
            </a:r>
            <a:r>
              <a:rPr lang="en-US" sz="500" dirty="0">
                <a:latin typeface="Arial"/>
                <a:cs typeface="Arial"/>
              </a:rPr>
              <a:t>. PSII </a:t>
            </a:r>
            <a:r>
              <a:rPr lang="en-US" sz="500" dirty="0" smtClean="0">
                <a:latin typeface="Arial"/>
                <a:cs typeface="Arial"/>
              </a:rPr>
              <a:t>core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28079" y="2778446"/>
            <a:ext cx="4539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6</a:t>
            </a:r>
            <a:r>
              <a:rPr lang="en-US" sz="500" dirty="0">
                <a:latin typeface="Arial"/>
                <a:cs typeface="Arial"/>
              </a:rPr>
              <a:t>. </a:t>
            </a:r>
            <a:r>
              <a:rPr lang="en-US" sz="500" dirty="0" smtClean="0">
                <a:latin typeface="Arial"/>
                <a:cs typeface="Arial"/>
              </a:rPr>
              <a:t>Cytb6f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88117" y="3027182"/>
            <a:ext cx="60785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7. LHCII </a:t>
            </a:r>
            <a:r>
              <a:rPr lang="en-US" sz="500" dirty="0" err="1" smtClean="0">
                <a:latin typeface="Arial"/>
                <a:cs typeface="Arial"/>
              </a:rPr>
              <a:t>trimer</a:t>
            </a:r>
            <a:endParaRPr lang="en-US" sz="500" dirty="0">
              <a:latin typeface="Arial"/>
              <a:cs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5050020" y="2498214"/>
            <a:ext cx="27645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274475" y="2413575"/>
            <a:ext cx="72327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4b. LHCII-PSI core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84530" y="125259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95917" y="1203334"/>
            <a:ext cx="1507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BN-PAGE 1% Digitonin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41606" y="337971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97133" y="1957209"/>
            <a:ext cx="6591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Megacomplexes</a:t>
            </a:r>
            <a:endParaRPr lang="en-US" sz="5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289951" y="3770952"/>
            <a:ext cx="381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WT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741763" y="3834613"/>
            <a:ext cx="641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Lhca1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296717" y="3834285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Lhca3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23247" y="3834118"/>
            <a:ext cx="619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370412" y="3711502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Δ</a:t>
            </a:r>
            <a:r>
              <a:rPr lang="en-US" sz="1000" dirty="0" smtClean="0">
                <a:latin typeface="Arial"/>
                <a:cs typeface="Arial"/>
              </a:rPr>
              <a:t>Lhca4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023277" y="2411497"/>
            <a:ext cx="237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*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178145" y="2589354"/>
            <a:ext cx="10567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Arial"/>
                <a:cs typeface="Arial"/>
              </a:rPr>
              <a:t>2b</a:t>
            </a:r>
            <a:r>
              <a:rPr lang="en-US" sz="500" dirty="0" smtClean="0">
                <a:latin typeface="Arial"/>
                <a:cs typeface="Arial"/>
              </a:rPr>
              <a:t>. </a:t>
            </a:r>
            <a:r>
              <a:rPr lang="en-US" sz="500" dirty="0" smtClean="0">
                <a:latin typeface="Arial"/>
                <a:cs typeface="Arial"/>
              </a:rPr>
              <a:t>*PSI</a:t>
            </a:r>
            <a:r>
              <a:rPr lang="en-US" sz="500" dirty="0" smtClean="0">
                <a:latin typeface="Arial"/>
                <a:cs typeface="Arial"/>
              </a:rPr>
              <a:t>-LHCI lacking Lhca2/</a:t>
            </a:r>
            <a:r>
              <a:rPr lang="en-US" sz="500" dirty="0" smtClean="0">
                <a:latin typeface="Arial"/>
                <a:cs typeface="Arial"/>
              </a:rPr>
              <a:t>3</a:t>
            </a:r>
          </a:p>
          <a:p>
            <a:r>
              <a:rPr lang="en-US" sz="500" dirty="0" smtClean="0">
                <a:latin typeface="Arial"/>
                <a:cs typeface="Arial"/>
              </a:rPr>
              <a:t>or  ^PSI-LHCI lacking Lhca1/4</a:t>
            </a:r>
            <a:endParaRPr lang="en-US" sz="5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22326" y="51323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99031" y="512491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19866" y="6912038"/>
            <a:ext cx="3129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 smtClean="0">
                <a:latin typeface="Arial"/>
                <a:cs typeface="Arial"/>
              </a:rPr>
              <a:t>WT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14268" y="6236988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Lhca4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42527" y="7096704"/>
            <a:ext cx="3129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 smtClean="0">
                <a:latin typeface="Arial"/>
                <a:cs typeface="Arial"/>
              </a:rPr>
              <a:t>WT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70412" y="6329321"/>
            <a:ext cx="4377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Δ</a:t>
            </a:r>
            <a:r>
              <a:rPr lang="en-US" sz="600" dirty="0" smtClean="0">
                <a:latin typeface="Arial"/>
                <a:cs typeface="Arial"/>
              </a:rPr>
              <a:t>Lhca4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643740" y="2399605"/>
            <a:ext cx="2487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^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91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4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34" y="3176031"/>
            <a:ext cx="2033624" cy="2736000"/>
          </a:xfrm>
          <a:prstGeom prst="rect">
            <a:avLst/>
          </a:prstGeom>
        </p:spPr>
      </p:pic>
      <p:pic>
        <p:nvPicPr>
          <p:cNvPr id="2" name="Picture 1" descr="fig4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99" y="3242972"/>
            <a:ext cx="2106478" cy="2736000"/>
          </a:xfrm>
          <a:prstGeom prst="rect">
            <a:avLst/>
          </a:prstGeom>
        </p:spPr>
      </p:pic>
      <p:pic>
        <p:nvPicPr>
          <p:cNvPr id="5" name="Picture 4" descr="fig4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93" y="582788"/>
            <a:ext cx="1976000" cy="2736000"/>
          </a:xfrm>
          <a:prstGeom prst="rect">
            <a:avLst/>
          </a:prstGeom>
        </p:spPr>
      </p:pic>
      <p:pic>
        <p:nvPicPr>
          <p:cNvPr id="4" name="Picture 3" descr="fig4b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1" y="659352"/>
            <a:ext cx="2080331" cy="273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363" y="138545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Figure </a:t>
            </a:r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529" y="61896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9983" y="66393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5369" y="3646171"/>
            <a:ext cx="8544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SL  II-</a:t>
            </a:r>
            <a:r>
              <a:rPr lang="en-US" sz="800" i="1" dirty="0" smtClean="0"/>
              <a:t>minus</a:t>
            </a:r>
            <a:r>
              <a:rPr lang="en-US" sz="800" dirty="0" smtClean="0"/>
              <a:t>-SL I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94774" y="4120159"/>
            <a:ext cx="803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G  II-</a:t>
            </a:r>
            <a:r>
              <a:rPr lang="en-US" sz="800" i="1" dirty="0" smtClean="0"/>
              <a:t>minus</a:t>
            </a:r>
            <a:r>
              <a:rPr lang="en-US" sz="800" dirty="0" smtClean="0"/>
              <a:t>-G I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1994" y="496631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G  I-</a:t>
            </a:r>
            <a:r>
              <a:rPr lang="en-US" sz="800" i="1" dirty="0" smtClean="0"/>
              <a:t>minus</a:t>
            </a:r>
            <a:r>
              <a:rPr lang="en-US" sz="800" dirty="0" smtClean="0"/>
              <a:t>-</a:t>
            </a:r>
            <a:br>
              <a:rPr lang="en-US" sz="800" dirty="0" smtClean="0"/>
            </a:br>
            <a:r>
              <a:rPr lang="en-US" sz="800" dirty="0" smtClean="0"/>
              <a:t>PSI-</a:t>
            </a:r>
            <a:r>
              <a:rPr lang="en-US" sz="800" dirty="0" smtClean="0"/>
              <a:t>LHCI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0945" y="5135594"/>
            <a:ext cx="536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SL  I-</a:t>
            </a:r>
          </a:p>
          <a:p>
            <a:r>
              <a:rPr lang="en-US" sz="800" i="1" dirty="0" smtClean="0"/>
              <a:t>minus</a:t>
            </a:r>
            <a:r>
              <a:rPr lang="en-US" sz="800" dirty="0" smtClean="0"/>
              <a:t>-</a:t>
            </a:r>
            <a:br>
              <a:rPr lang="en-US" sz="800" dirty="0" smtClean="0"/>
            </a:br>
            <a:r>
              <a:rPr lang="en-US" sz="800" dirty="0" smtClean="0"/>
              <a:t>PSI-</a:t>
            </a:r>
            <a:r>
              <a:rPr lang="en-US" sz="800" dirty="0" smtClean="0"/>
              <a:t>LHCI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3086" y="32175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71193" y="33187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0733" y="1231195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Stromal</a:t>
            </a:r>
          </a:p>
          <a:p>
            <a:pPr algn="ctr"/>
            <a:r>
              <a:rPr lang="en-US" sz="800" dirty="0" smtClean="0">
                <a:latin typeface="Arial"/>
                <a:cs typeface="Arial"/>
              </a:rPr>
              <a:t> Lamellae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4240" y="2354828"/>
            <a:ext cx="469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Grana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40633" y="1569749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Stromal</a:t>
            </a:r>
          </a:p>
          <a:p>
            <a:pPr algn="ctr"/>
            <a:r>
              <a:rPr lang="en-US" sz="800" dirty="0" smtClean="0">
                <a:latin typeface="Arial"/>
                <a:cs typeface="Arial"/>
              </a:rPr>
              <a:t> Lamellae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47493" y="2354828"/>
            <a:ext cx="469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Grana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19295" y="4513352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G  </a:t>
            </a:r>
            <a:r>
              <a:rPr lang="en-US" sz="800" dirty="0" smtClean="0"/>
              <a:t>II-</a:t>
            </a:r>
            <a:r>
              <a:rPr lang="en-US" sz="800" i="1" dirty="0" smtClean="0"/>
              <a:t>minus</a:t>
            </a:r>
            <a:r>
              <a:rPr lang="en-US" sz="800" dirty="0" smtClean="0"/>
              <a:t>-</a:t>
            </a:r>
            <a:br>
              <a:rPr lang="en-US" sz="800" dirty="0" smtClean="0"/>
            </a:br>
            <a:r>
              <a:rPr lang="en-US" sz="800" dirty="0" smtClean="0"/>
              <a:t>PSI</a:t>
            </a:r>
            <a:r>
              <a:rPr lang="en-US" sz="800" dirty="0" smtClean="0"/>
              <a:t>-LHCI</a:t>
            </a:r>
            <a:br>
              <a:rPr lang="en-US" sz="800" dirty="0" smtClean="0"/>
            </a:br>
            <a:r>
              <a:rPr lang="en-US" sz="800" dirty="0" smtClean="0"/>
              <a:t>  -LHCII</a:t>
            </a:r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400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36882</TotalTime>
  <Words>240</Words>
  <Application>Microsoft Macintosh PowerPoint</Application>
  <PresentationFormat>On-screen Show (4:3)</PresentationFormat>
  <Paragraphs>117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Johnson</dc:creator>
  <cp:lastModifiedBy>Matt Johnson</cp:lastModifiedBy>
  <cp:revision>85</cp:revision>
  <cp:lastPrinted>2015-10-02T10:14:27Z</cp:lastPrinted>
  <dcterms:created xsi:type="dcterms:W3CDTF">2015-08-12T10:36:16Z</dcterms:created>
  <dcterms:modified xsi:type="dcterms:W3CDTF">2015-10-06T11:30:39Z</dcterms:modified>
</cp:coreProperties>
</file>