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61" r:id="rId2"/>
    <p:sldId id="277" r:id="rId3"/>
    <p:sldId id="278" r:id="rId4"/>
    <p:sldId id="298" r:id="rId5"/>
    <p:sldId id="279" r:id="rId6"/>
    <p:sldId id="280" r:id="rId7"/>
    <p:sldId id="297" r:id="rId8"/>
    <p:sldId id="302" r:id="rId9"/>
    <p:sldId id="301" r:id="rId10"/>
    <p:sldId id="294" r:id="rId11"/>
    <p:sldId id="299" r:id="rId12"/>
    <p:sldId id="300" r:id="rId13"/>
    <p:sldId id="285" r:id="rId14"/>
    <p:sldId id="303" r:id="rId15"/>
    <p:sldId id="286" r:id="rId16"/>
    <p:sldId id="287" r:id="rId17"/>
    <p:sldId id="288" r:id="rId18"/>
    <p:sldId id="292" r:id="rId19"/>
    <p:sldId id="291" r:id="rId20"/>
    <p:sldId id="304" r:id="rId21"/>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521415D9-36F7-43E2-AB2F-B90AF26B5E84}">
      <p14:sectionLst xmlns:p14="http://schemas.microsoft.com/office/powerpoint/2010/main">
        <p14:section name="Default Section" id="{BC20F9A4-4766-4D73-990A-507996527B22}">
          <p14:sldIdLst>
            <p14:sldId id="261"/>
            <p14:sldId id="277"/>
            <p14:sldId id="278"/>
            <p14:sldId id="298"/>
            <p14:sldId id="279"/>
            <p14:sldId id="280"/>
            <p14:sldId id="297"/>
            <p14:sldId id="302"/>
            <p14:sldId id="301"/>
            <p14:sldId id="294"/>
            <p14:sldId id="299"/>
            <p14:sldId id="300"/>
            <p14:sldId id="285"/>
            <p14:sldId id="303"/>
            <p14:sldId id="286"/>
            <p14:sldId id="287"/>
            <p14:sldId id="288"/>
            <p14:sldId id="292"/>
            <p14:sldId id="291"/>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100"/>
    <a:srgbClr val="612000"/>
    <a:srgbClr val="C9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4249" autoAdjust="0"/>
  </p:normalViewPr>
  <p:slideViewPr>
    <p:cSldViewPr>
      <p:cViewPr>
        <p:scale>
          <a:sx n="80" d="100"/>
          <a:sy n="80" d="100"/>
        </p:scale>
        <p:origin x="-708"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A37E428-D500-4267-B6D0-3C1BFF0FF78A}" type="datetimeFigureOut">
              <a:rPr lang="en-GB" smtClean="0"/>
              <a:t>05/03/2015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6D148BB-9DEC-4298-99DC-115E406780B1}" type="slidenum">
              <a:rPr lang="en-GB" smtClean="0"/>
              <a:t>‹#›</a:t>
            </a:fld>
            <a:endParaRPr lang="en-GB"/>
          </a:p>
        </p:txBody>
      </p:sp>
    </p:spTree>
    <p:extLst>
      <p:ext uri="{BB962C8B-B14F-4D97-AF65-F5344CB8AC3E}">
        <p14:creationId xmlns:p14="http://schemas.microsoft.com/office/powerpoint/2010/main" val="3225344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7EAAD3-C5C1-471C-81B0-E4C7E9F2D16C}" type="datetimeFigureOut">
              <a:rPr lang="en-GB" smtClean="0"/>
              <a:t>05/03/2015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9DB67D1-16E6-4633-81DC-833320641E15}" type="slidenum">
              <a:rPr lang="en-GB" smtClean="0"/>
              <a:t>‹#›</a:t>
            </a:fld>
            <a:endParaRPr lang="en-GB"/>
          </a:p>
        </p:txBody>
      </p:sp>
    </p:spTree>
    <p:extLst>
      <p:ext uri="{BB962C8B-B14F-4D97-AF65-F5344CB8AC3E}">
        <p14:creationId xmlns:p14="http://schemas.microsoft.com/office/powerpoint/2010/main" val="268327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2</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11</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12</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13</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14</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15</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16</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17</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18</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19</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20</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3</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4</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5</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6</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7</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8</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9</a:t>
            </a:fld>
            <a:endParaRPr lang="en-GB"/>
          </a:p>
        </p:txBody>
      </p:sp>
    </p:spTree>
    <p:extLst>
      <p:ext uri="{BB962C8B-B14F-4D97-AF65-F5344CB8AC3E}">
        <p14:creationId xmlns:p14="http://schemas.microsoft.com/office/powerpoint/2010/main" val="2311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67D1-16E6-4633-81DC-833320641E15}" type="slidenum">
              <a:rPr lang="en-GB" smtClean="0"/>
              <a:t>10</a:t>
            </a:fld>
            <a:endParaRPr lang="en-GB"/>
          </a:p>
        </p:txBody>
      </p:sp>
    </p:spTree>
    <p:extLst>
      <p:ext uri="{BB962C8B-B14F-4D97-AF65-F5344CB8AC3E}">
        <p14:creationId xmlns:p14="http://schemas.microsoft.com/office/powerpoint/2010/main" val="2311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CDEE66-4887-425C-9160-C3EC01315EF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489723-2F2B-41A8-A643-3A3C59C82F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BBECCD-A374-4AC2-8487-DBDDC1B9C1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5F4525-0EB3-427C-B0CD-76562546401D}"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6EBB7D-AB6B-4B47-8050-B14E179FB10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3850E6-B414-4780-8BC3-D5960D9878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8E84CB-393E-4F9D-BDF6-1A2A46B84F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58BF1D-ECF2-4CF4-BE85-7D0134BDB3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27B4B6B-7369-4837-9730-AAAA4EDEE7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F9A50-9919-46EF-AA59-E110ABDB58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89EDD9-452C-49BD-BB55-8DAE7428668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95C004A-6480-4A03-B547-B119DE7517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4" charset="-128"/>
        </a:defRPr>
      </a:lvl2pPr>
      <a:lvl3pPr algn="ctr" rtl="0" eaLnBrk="1" fontAlgn="base" hangingPunct="1">
        <a:spcBef>
          <a:spcPct val="0"/>
        </a:spcBef>
        <a:spcAft>
          <a:spcPct val="0"/>
        </a:spcAft>
        <a:defRPr sz="4400">
          <a:solidFill>
            <a:schemeClr val="tx2"/>
          </a:solidFill>
          <a:latin typeface="Arial" charset="0"/>
          <a:ea typeface="ＭＳ Ｐゴシック" pitchFamily="64" charset="-128"/>
        </a:defRPr>
      </a:lvl3pPr>
      <a:lvl4pPr algn="ctr" rtl="0" eaLnBrk="1" fontAlgn="base" hangingPunct="1">
        <a:spcBef>
          <a:spcPct val="0"/>
        </a:spcBef>
        <a:spcAft>
          <a:spcPct val="0"/>
        </a:spcAft>
        <a:defRPr sz="4400">
          <a:solidFill>
            <a:schemeClr val="tx2"/>
          </a:solidFill>
          <a:latin typeface="Arial" charset="0"/>
          <a:ea typeface="ＭＳ Ｐゴシック" pitchFamily="64" charset="-128"/>
        </a:defRPr>
      </a:lvl4pPr>
      <a:lvl5pPr algn="ctr" rtl="0" eaLnBrk="1" fontAlgn="base" hangingPunct="1">
        <a:spcBef>
          <a:spcPct val="0"/>
        </a:spcBef>
        <a:spcAft>
          <a:spcPct val="0"/>
        </a:spcAft>
        <a:defRPr sz="4400">
          <a:solidFill>
            <a:schemeClr val="tx2"/>
          </a:solidFill>
          <a:latin typeface="Arial" charset="0"/>
          <a:ea typeface="ＭＳ Ｐゴシック" pitchFamily="6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922b_IEE_PPT_slide_TITLE.jpg                                   0003AB17HAL_2TB                        C4BEFFB6:"/>
          <p:cNvPicPr>
            <a:picLocks noChangeAspect="1" noChangeArrowheads="1"/>
          </p:cNvPicPr>
          <p:nvPr/>
        </p:nvPicPr>
        <p:blipFill>
          <a:blip r:embed="rId2" cstate="print"/>
          <a:srcRect/>
          <a:stretch>
            <a:fillRect/>
          </a:stretch>
        </p:blipFill>
        <p:spPr bwMode="auto">
          <a:xfrm>
            <a:off x="14143" y="-43276"/>
            <a:ext cx="9182100" cy="6886576"/>
          </a:xfrm>
          <a:prstGeom prst="rect">
            <a:avLst/>
          </a:prstGeom>
          <a:noFill/>
        </p:spPr>
      </p:pic>
      <p:sp>
        <p:nvSpPr>
          <p:cNvPr id="7" name="Rectangle 6"/>
          <p:cNvSpPr txBox="1">
            <a:spLocks noGrp="1" noChangeArrowheads="1"/>
          </p:cNvSpPr>
          <p:nvPr>
            <p:ph type="subTitle" idx="1"/>
          </p:nvPr>
        </p:nvSpPr>
        <p:spPr>
          <a:xfrm>
            <a:off x="539552" y="2564904"/>
            <a:ext cx="8424936" cy="3456384"/>
          </a:xfrm>
          <a:prstGeom prst="rect">
            <a:avLst/>
          </a:prstGeom>
        </p:spPr>
        <p:txBody>
          <a:bodyPr vert="horz" lIns="91440" tIns="45720" rIns="91440" bIns="45720" rtlCol="0" anchor="t">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9800" dirty="0" smtClean="0">
              <a:solidFill>
                <a:schemeClr val="bg1"/>
              </a:solidFill>
              <a:latin typeface="Arial" pitchFamily="34" charset="0"/>
              <a:cs typeface="Arial" pitchFamily="34" charset="0"/>
            </a:endParaRPr>
          </a:p>
          <a:p>
            <a:pPr algn="r"/>
            <a:r>
              <a:rPr lang="en-US" sz="9800" dirty="0" smtClean="0">
                <a:solidFill>
                  <a:schemeClr val="bg1"/>
                </a:solidFill>
                <a:latin typeface="Arial" pitchFamily="34" charset="0"/>
                <a:cs typeface="Arial" pitchFamily="34" charset="0"/>
              </a:rPr>
              <a:t>North Yorkshire County Council </a:t>
            </a:r>
          </a:p>
          <a:p>
            <a:pPr algn="r"/>
            <a:r>
              <a:rPr lang="en-US" sz="9800" dirty="0" smtClean="0">
                <a:solidFill>
                  <a:schemeClr val="bg1"/>
                </a:solidFill>
                <a:latin typeface="Arial" pitchFamily="34" charset="0"/>
                <a:cs typeface="Arial" pitchFamily="34" charset="0"/>
              </a:rPr>
              <a:t>Scarborough, 9 March 2015</a:t>
            </a:r>
          </a:p>
          <a:p>
            <a:pPr algn="r"/>
            <a:endParaRPr lang="en-US" sz="9800" dirty="0" smtClean="0">
              <a:solidFill>
                <a:schemeClr val="bg1"/>
              </a:solidFill>
              <a:latin typeface="Arial" pitchFamily="34" charset="0"/>
              <a:cs typeface="Arial" pitchFamily="34" charset="0"/>
            </a:endParaRPr>
          </a:p>
          <a:p>
            <a:pPr>
              <a:spcAft>
                <a:spcPts val="600"/>
              </a:spcAft>
            </a:pPr>
            <a:r>
              <a:rPr lang="en-US" sz="12800" b="1" dirty="0" smtClean="0">
                <a:solidFill>
                  <a:schemeClr val="bg1"/>
                </a:solidFill>
                <a:latin typeface="Arial" pitchFamily="34" charset="0"/>
                <a:cs typeface="Arial" pitchFamily="34" charset="0"/>
              </a:rPr>
              <a:t>‘Coastal not coasting’</a:t>
            </a:r>
          </a:p>
          <a:p>
            <a:pPr>
              <a:spcAft>
                <a:spcPts val="600"/>
              </a:spcAft>
            </a:pPr>
            <a:r>
              <a:rPr lang="en-US" sz="12800" b="1" dirty="0" smtClean="0">
                <a:solidFill>
                  <a:schemeClr val="bg1"/>
                </a:solidFill>
                <a:latin typeface="Arial" pitchFamily="34" charset="0"/>
                <a:cs typeface="Arial" pitchFamily="34" charset="0"/>
              </a:rPr>
              <a:t>Educational </a:t>
            </a:r>
            <a:r>
              <a:rPr lang="en-US" sz="12800" b="1" dirty="0">
                <a:solidFill>
                  <a:schemeClr val="bg1"/>
                </a:solidFill>
                <a:latin typeface="Arial" pitchFamily="34" charset="0"/>
                <a:cs typeface="Arial" pitchFamily="34" charset="0"/>
              </a:rPr>
              <a:t>a</a:t>
            </a:r>
            <a:r>
              <a:rPr lang="en-US" sz="12800" b="1" dirty="0" smtClean="0">
                <a:solidFill>
                  <a:schemeClr val="bg1"/>
                </a:solidFill>
                <a:latin typeface="Arial" pitchFamily="34" charset="0"/>
                <a:cs typeface="Arial" pitchFamily="34" charset="0"/>
              </a:rPr>
              <a:t>ttainment in coastal </a:t>
            </a:r>
            <a:r>
              <a:rPr lang="en-US" sz="12800" b="1" dirty="0">
                <a:solidFill>
                  <a:schemeClr val="bg1"/>
                </a:solidFill>
                <a:latin typeface="Arial" pitchFamily="34" charset="0"/>
                <a:cs typeface="Arial" pitchFamily="34" charset="0"/>
              </a:rPr>
              <a:t>t</a:t>
            </a:r>
            <a:r>
              <a:rPr lang="en-US" sz="12800" b="1" dirty="0" smtClean="0">
                <a:solidFill>
                  <a:schemeClr val="bg1"/>
                </a:solidFill>
                <a:latin typeface="Arial" pitchFamily="34" charset="0"/>
                <a:cs typeface="Arial" pitchFamily="34" charset="0"/>
              </a:rPr>
              <a:t>owns</a:t>
            </a:r>
          </a:p>
          <a:p>
            <a:pPr>
              <a:spcAft>
                <a:spcPts val="1800"/>
              </a:spcAft>
            </a:pPr>
            <a:r>
              <a:rPr lang="en-US" sz="12800" b="1" dirty="0" smtClean="0">
                <a:solidFill>
                  <a:schemeClr val="bg1"/>
                </a:solidFill>
                <a:latin typeface="Arial" pitchFamily="34" charset="0"/>
                <a:cs typeface="Arial" pitchFamily="34" charset="0"/>
              </a:rPr>
              <a:t>What is going on elsewhere?</a:t>
            </a:r>
          </a:p>
          <a:p>
            <a:pPr algn="r"/>
            <a:r>
              <a:rPr lang="en-US" sz="11200" dirty="0">
                <a:solidFill>
                  <a:schemeClr val="bg1"/>
                </a:solidFill>
                <a:latin typeface="Arial" pitchFamily="34" charset="0"/>
                <a:cs typeface="Arial" pitchFamily="34" charset="0"/>
              </a:rPr>
              <a:t>peter.rudd@york.ac.uk</a:t>
            </a:r>
            <a:r>
              <a:rPr lang="en-US" sz="12800" b="1" dirty="0">
                <a:solidFill>
                  <a:schemeClr val="bg1"/>
                </a:solidFill>
                <a:latin typeface="Arial" pitchFamily="34" charset="0"/>
                <a:cs typeface="Arial" pitchFamily="34" charset="0"/>
              </a:rPr>
              <a:t> </a:t>
            </a:r>
            <a:r>
              <a:rPr lang="en-US" sz="12800" b="1" dirty="0" smtClean="0">
                <a:solidFill>
                  <a:schemeClr val="bg1"/>
                </a:solidFill>
                <a:latin typeface="Arial" pitchFamily="34" charset="0"/>
                <a:cs typeface="Arial" pitchFamily="34" charset="0"/>
              </a:rPr>
              <a:t>                   Peter </a:t>
            </a:r>
            <a:r>
              <a:rPr lang="en-US" sz="12800" b="1" dirty="0" smtClean="0">
                <a:solidFill>
                  <a:schemeClr val="bg1"/>
                </a:solidFill>
                <a:latin typeface="Arial" pitchFamily="34" charset="0"/>
                <a:cs typeface="Arial" pitchFamily="34" charset="0"/>
              </a:rPr>
              <a:t>Rudd</a:t>
            </a:r>
          </a:p>
          <a:p>
            <a:pPr algn="l"/>
            <a:r>
              <a:rPr lang="en-US" sz="12800" dirty="0" smtClean="0">
                <a:solidFill>
                  <a:schemeClr val="bg1"/>
                </a:solidFill>
                <a:latin typeface="Arial" pitchFamily="34" charset="0"/>
                <a:cs typeface="Arial" pitchFamily="34" charset="0"/>
              </a:rPr>
              <a:t> </a:t>
            </a:r>
            <a:r>
              <a:rPr lang="en-US" sz="3600" dirty="0" smtClean="0">
                <a:solidFill>
                  <a:schemeClr val="bg1"/>
                </a:solidFill>
              </a:rPr>
              <a:t/>
            </a:r>
            <a:br>
              <a:rPr lang="en-US" sz="3600" dirty="0" smtClean="0">
                <a:solidFill>
                  <a:schemeClr val="bg1"/>
                </a:solidFill>
              </a:rPr>
            </a:br>
            <a:endParaRPr lang="en-US" sz="360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What’s going elsewhere?</a:t>
            </a:r>
          </a:p>
        </p:txBody>
      </p:sp>
      <p:sp>
        <p:nvSpPr>
          <p:cNvPr id="2" name="Content Placeholder 1"/>
          <p:cNvSpPr>
            <a:spLocks noGrp="1"/>
          </p:cNvSpPr>
          <p:nvPr>
            <p:ph idx="1"/>
          </p:nvPr>
        </p:nvSpPr>
        <p:spPr>
          <a:xfrm>
            <a:off x="467544" y="1196752"/>
            <a:ext cx="8496944" cy="4114800"/>
          </a:xfrm>
        </p:spPr>
        <p:txBody>
          <a:bodyPr/>
          <a:lstStyle/>
          <a:p>
            <a:pPr marL="514350" indent="-514350">
              <a:spcBef>
                <a:spcPts val="1200"/>
              </a:spcBef>
              <a:spcAft>
                <a:spcPts val="0"/>
              </a:spcAft>
              <a:buAutoNum type="arabicParenBoth"/>
            </a:pPr>
            <a:r>
              <a:rPr lang="en-GB" dirty="0" smtClean="0">
                <a:solidFill>
                  <a:srgbClr val="0070C0"/>
                </a:solidFill>
              </a:rPr>
              <a:t>‘The Battle of Hastings’</a:t>
            </a:r>
          </a:p>
          <a:p>
            <a:pPr>
              <a:spcBef>
                <a:spcPts val="1200"/>
              </a:spcBef>
              <a:spcAft>
                <a:spcPts val="0"/>
              </a:spcAft>
            </a:pPr>
            <a:r>
              <a:rPr lang="en-GB" dirty="0" smtClean="0"/>
              <a:t>Education Improvement Partnerships (x7)</a:t>
            </a:r>
          </a:p>
          <a:p>
            <a:pPr>
              <a:spcBef>
                <a:spcPts val="1200"/>
              </a:spcBef>
              <a:spcAft>
                <a:spcPts val="0"/>
              </a:spcAft>
            </a:pPr>
            <a:r>
              <a:rPr lang="en-GB" dirty="0" smtClean="0"/>
              <a:t>Sharing of good practice and school support</a:t>
            </a:r>
          </a:p>
          <a:p>
            <a:pPr>
              <a:spcBef>
                <a:spcPts val="1200"/>
              </a:spcBef>
              <a:spcAft>
                <a:spcPts val="0"/>
              </a:spcAft>
            </a:pPr>
            <a:r>
              <a:rPr lang="en-GB" dirty="0" smtClean="0"/>
              <a:t>Project 1: improving literacy / reading</a:t>
            </a:r>
          </a:p>
          <a:p>
            <a:pPr>
              <a:spcBef>
                <a:spcPts val="1200"/>
              </a:spcBef>
              <a:spcAft>
                <a:spcPts val="0"/>
              </a:spcAft>
            </a:pPr>
            <a:r>
              <a:rPr lang="en-GB" dirty="0" smtClean="0"/>
              <a:t>Project 2: involving parents and carers more in their children’s education</a:t>
            </a:r>
          </a:p>
          <a:p>
            <a:pPr>
              <a:spcBef>
                <a:spcPts val="1200"/>
              </a:spcBef>
              <a:spcAft>
                <a:spcPts val="0"/>
              </a:spcAft>
            </a:pPr>
            <a:endParaRPr lang="en-GB" dirty="0" smtClean="0"/>
          </a:p>
        </p:txBody>
      </p:sp>
    </p:spTree>
    <p:extLst>
      <p:ext uri="{BB962C8B-B14F-4D97-AF65-F5344CB8AC3E}">
        <p14:creationId xmlns:p14="http://schemas.microsoft.com/office/powerpoint/2010/main" val="998745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What’s going elsewhere?</a:t>
            </a:r>
          </a:p>
        </p:txBody>
      </p:sp>
      <p:sp>
        <p:nvSpPr>
          <p:cNvPr id="2" name="Content Placeholder 1"/>
          <p:cNvSpPr>
            <a:spLocks noGrp="1"/>
          </p:cNvSpPr>
          <p:nvPr>
            <p:ph idx="1"/>
          </p:nvPr>
        </p:nvSpPr>
        <p:spPr>
          <a:xfrm>
            <a:off x="251520" y="1196752"/>
            <a:ext cx="8892480" cy="4114800"/>
          </a:xfrm>
        </p:spPr>
        <p:txBody>
          <a:bodyPr/>
          <a:lstStyle/>
          <a:p>
            <a:pPr marL="514350" indent="-514350">
              <a:spcBef>
                <a:spcPts val="1200"/>
              </a:spcBef>
              <a:spcAft>
                <a:spcPts val="0"/>
              </a:spcAft>
              <a:buFont typeface="Wingdings" panose="05000000000000000000" pitchFamily="2" charset="2"/>
              <a:buAutoNum type="arabicParenBoth" startAt="2"/>
            </a:pPr>
            <a:r>
              <a:rPr lang="en-GB" dirty="0" smtClean="0">
                <a:solidFill>
                  <a:srgbClr val="0070C0"/>
                </a:solidFill>
              </a:rPr>
              <a:t>‘Improving Learning Together’          Southend-on-Sea</a:t>
            </a:r>
          </a:p>
          <a:p>
            <a:pPr>
              <a:spcBef>
                <a:spcPts val="1200"/>
              </a:spcBef>
              <a:spcAft>
                <a:spcPts val="0"/>
              </a:spcAft>
            </a:pPr>
            <a:r>
              <a:rPr lang="en-GB" dirty="0" smtClean="0"/>
              <a:t>Cycle of review/evaluation/support/challenge</a:t>
            </a:r>
          </a:p>
          <a:p>
            <a:pPr>
              <a:spcBef>
                <a:spcPts val="1200"/>
              </a:spcBef>
              <a:spcAft>
                <a:spcPts val="0"/>
              </a:spcAft>
            </a:pPr>
            <a:r>
              <a:rPr lang="en-GB" dirty="0" smtClean="0"/>
              <a:t>Preferred model of school-to-school support</a:t>
            </a:r>
          </a:p>
          <a:p>
            <a:pPr>
              <a:spcBef>
                <a:spcPts val="1200"/>
              </a:spcBef>
              <a:spcAft>
                <a:spcPts val="0"/>
              </a:spcAft>
            </a:pPr>
            <a:r>
              <a:rPr lang="en-GB" dirty="0" smtClean="0"/>
              <a:t>Evidence-based: termly evaluation of schools</a:t>
            </a:r>
          </a:p>
          <a:p>
            <a:pPr>
              <a:spcBef>
                <a:spcPts val="1200"/>
              </a:spcBef>
              <a:spcAft>
                <a:spcPts val="0"/>
              </a:spcAft>
            </a:pPr>
            <a:r>
              <a:rPr lang="en-GB" dirty="0" smtClean="0"/>
              <a:t>Zero </a:t>
            </a:r>
            <a:r>
              <a:rPr lang="en-GB" dirty="0"/>
              <a:t>tolerance </a:t>
            </a:r>
            <a:r>
              <a:rPr lang="en-GB" dirty="0" smtClean="0"/>
              <a:t>for </a:t>
            </a:r>
            <a:r>
              <a:rPr lang="en-GB" dirty="0"/>
              <a:t>assumptions linking social disadvantage with underachievement</a:t>
            </a:r>
            <a:endParaRPr lang="en-GB" dirty="0" smtClean="0"/>
          </a:p>
        </p:txBody>
      </p:sp>
    </p:spTree>
    <p:extLst>
      <p:ext uri="{BB962C8B-B14F-4D97-AF65-F5344CB8AC3E}">
        <p14:creationId xmlns:p14="http://schemas.microsoft.com/office/powerpoint/2010/main" val="3400312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0" y="0"/>
            <a:ext cx="9361612" cy="6886576"/>
          </a:xfrm>
          <a:prstGeom prst="rect">
            <a:avLst/>
          </a:prstGeom>
          <a:noFill/>
        </p:spPr>
      </p:pic>
      <p:sp>
        <p:nvSpPr>
          <p:cNvPr id="4098" name="Rectangle 2"/>
          <p:cNvSpPr>
            <a:spLocks noGrp="1" noChangeArrowheads="1"/>
          </p:cNvSpPr>
          <p:nvPr>
            <p:ph type="title" idx="4294967295"/>
          </p:nvPr>
        </p:nvSpPr>
        <p:spPr>
          <a:xfrm>
            <a:off x="467544" y="188640"/>
            <a:ext cx="7772400" cy="648072"/>
          </a:xfrm>
        </p:spPr>
        <p:txBody>
          <a:bodyPr anchor="t"/>
          <a:lstStyle/>
          <a:p>
            <a:pPr algn="l"/>
            <a:r>
              <a:rPr lang="en-US" sz="3600" dirty="0" smtClean="0">
                <a:solidFill>
                  <a:srgbClr val="C00000"/>
                </a:solidFill>
              </a:rPr>
              <a:t>What’s going elsewhere?</a:t>
            </a:r>
          </a:p>
        </p:txBody>
      </p:sp>
      <p:sp>
        <p:nvSpPr>
          <p:cNvPr id="2" name="Content Placeholder 1"/>
          <p:cNvSpPr>
            <a:spLocks noGrp="1"/>
          </p:cNvSpPr>
          <p:nvPr>
            <p:ph idx="1"/>
          </p:nvPr>
        </p:nvSpPr>
        <p:spPr>
          <a:xfrm>
            <a:off x="251520" y="764704"/>
            <a:ext cx="8892480" cy="4464496"/>
          </a:xfrm>
        </p:spPr>
        <p:txBody>
          <a:bodyPr/>
          <a:lstStyle/>
          <a:p>
            <a:pPr marL="514350" indent="-514350">
              <a:spcBef>
                <a:spcPts val="1200"/>
              </a:spcBef>
              <a:spcAft>
                <a:spcPts val="0"/>
              </a:spcAft>
              <a:buFont typeface="Wingdings" panose="05000000000000000000" pitchFamily="2" charset="2"/>
              <a:buAutoNum type="arabicParenBoth" startAt="3"/>
            </a:pPr>
            <a:r>
              <a:rPr lang="en-GB" dirty="0" smtClean="0">
                <a:solidFill>
                  <a:srgbClr val="0070C0"/>
                </a:solidFill>
              </a:rPr>
              <a:t>‘Raising the Bar’: Felixstowe / Suffolk</a:t>
            </a:r>
          </a:p>
          <a:p>
            <a:pPr>
              <a:spcBef>
                <a:spcPts val="1200"/>
              </a:spcBef>
              <a:spcAft>
                <a:spcPts val="0"/>
              </a:spcAft>
            </a:pPr>
            <a:r>
              <a:rPr lang="en-GB" dirty="0" smtClean="0"/>
              <a:t>County-level ‘Raising the Bar’: raising attainment &amp; aspiration across the age range</a:t>
            </a:r>
          </a:p>
          <a:p>
            <a:pPr>
              <a:spcBef>
                <a:spcPts val="1200"/>
              </a:spcBef>
              <a:spcAft>
                <a:spcPts val="0"/>
              </a:spcAft>
            </a:pPr>
            <a:r>
              <a:rPr lang="en-GB" dirty="0" smtClean="0"/>
              <a:t>Joined up: The Learning Partnership - sharing best practice across the county</a:t>
            </a:r>
          </a:p>
          <a:p>
            <a:pPr>
              <a:spcBef>
                <a:spcPts val="1200"/>
              </a:spcBef>
              <a:spcAft>
                <a:spcPts val="0"/>
              </a:spcAft>
            </a:pPr>
            <a:r>
              <a:rPr lang="en-GB" dirty="0" smtClean="0"/>
              <a:t>Felixstowe: two secondary schools merged into one academy</a:t>
            </a:r>
          </a:p>
          <a:p>
            <a:pPr>
              <a:spcBef>
                <a:spcPts val="1200"/>
              </a:spcBef>
              <a:spcAft>
                <a:spcPts val="0"/>
              </a:spcAft>
            </a:pPr>
            <a:r>
              <a:rPr lang="en-GB" dirty="0" smtClean="0"/>
              <a:t>Regeneration: ‘Felixstowe’s New economy’</a:t>
            </a:r>
          </a:p>
          <a:p>
            <a:pPr>
              <a:spcBef>
                <a:spcPts val="1200"/>
              </a:spcBef>
              <a:spcAft>
                <a:spcPts val="0"/>
              </a:spcAft>
            </a:pPr>
            <a:endParaRPr lang="en-GB" dirty="0" smtClean="0"/>
          </a:p>
        </p:txBody>
      </p:sp>
    </p:spTree>
    <p:extLst>
      <p:ext uri="{BB962C8B-B14F-4D97-AF65-F5344CB8AC3E}">
        <p14:creationId xmlns:p14="http://schemas.microsoft.com/office/powerpoint/2010/main" val="197376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323528" y="476672"/>
            <a:ext cx="8820472" cy="838200"/>
          </a:xfrm>
        </p:spPr>
        <p:txBody>
          <a:bodyPr anchor="t"/>
          <a:lstStyle/>
          <a:p>
            <a:pPr algn="l"/>
            <a:r>
              <a:rPr lang="en-US" sz="3600" dirty="0" smtClean="0">
                <a:solidFill>
                  <a:srgbClr val="C00000"/>
                </a:solidFill>
              </a:rPr>
              <a:t>What do coastal towns have in common?</a:t>
            </a:r>
          </a:p>
        </p:txBody>
      </p:sp>
      <p:sp>
        <p:nvSpPr>
          <p:cNvPr id="2" name="Content Placeholder 1"/>
          <p:cNvSpPr>
            <a:spLocks noGrp="1"/>
          </p:cNvSpPr>
          <p:nvPr>
            <p:ph idx="1"/>
          </p:nvPr>
        </p:nvSpPr>
        <p:spPr>
          <a:xfrm>
            <a:off x="323528" y="1052736"/>
            <a:ext cx="8928992" cy="4258816"/>
          </a:xfrm>
        </p:spPr>
        <p:txBody>
          <a:bodyPr/>
          <a:lstStyle/>
          <a:p>
            <a:pPr marL="0" indent="0">
              <a:spcBef>
                <a:spcPts val="0"/>
              </a:spcBef>
              <a:spcAft>
                <a:spcPts val="600"/>
              </a:spcAft>
              <a:buNone/>
            </a:pPr>
            <a:r>
              <a:rPr lang="en-GB" dirty="0" smtClean="0">
                <a:solidFill>
                  <a:srgbClr val="0070C0"/>
                </a:solidFill>
              </a:rPr>
              <a:t>For discussion:</a:t>
            </a:r>
          </a:p>
          <a:p>
            <a:pPr>
              <a:spcBef>
                <a:spcPts val="0"/>
              </a:spcBef>
              <a:spcAft>
                <a:spcPts val="400"/>
              </a:spcAft>
            </a:pPr>
            <a:r>
              <a:rPr lang="en-GB" dirty="0" smtClean="0"/>
              <a:t>‘Isolation’: weak transport links?</a:t>
            </a:r>
          </a:p>
          <a:p>
            <a:pPr>
              <a:spcBef>
                <a:spcPts val="0"/>
              </a:spcBef>
              <a:spcAft>
                <a:spcPts val="400"/>
              </a:spcAft>
            </a:pPr>
            <a:r>
              <a:rPr lang="en-GB" dirty="0" smtClean="0"/>
              <a:t>High number of white working class residents?</a:t>
            </a:r>
          </a:p>
          <a:p>
            <a:pPr>
              <a:spcBef>
                <a:spcPts val="0"/>
              </a:spcBef>
              <a:spcAft>
                <a:spcPts val="400"/>
              </a:spcAft>
            </a:pPr>
            <a:r>
              <a:rPr lang="en-GB" dirty="0" smtClean="0"/>
              <a:t>On the fringe of / or excluded from national educational initiatives (</a:t>
            </a:r>
            <a:r>
              <a:rPr lang="en-GB" dirty="0" err="1" smtClean="0"/>
              <a:t>inc</a:t>
            </a:r>
            <a:r>
              <a:rPr lang="en-GB" dirty="0" smtClean="0"/>
              <a:t> Pupil Premium?)</a:t>
            </a:r>
          </a:p>
          <a:p>
            <a:pPr>
              <a:spcBef>
                <a:spcPts val="0"/>
              </a:spcBef>
              <a:spcAft>
                <a:spcPts val="400"/>
              </a:spcAft>
            </a:pPr>
            <a:r>
              <a:rPr lang="en-GB" dirty="0" smtClean="0"/>
              <a:t>Poor / seasonal employment?</a:t>
            </a:r>
          </a:p>
          <a:p>
            <a:pPr>
              <a:spcBef>
                <a:spcPts val="0"/>
              </a:spcBef>
              <a:spcAft>
                <a:spcPts val="400"/>
              </a:spcAft>
            </a:pPr>
            <a:r>
              <a:rPr lang="en-GB" dirty="0" smtClean="0"/>
              <a:t>Low literacy levels / weak parenting?</a:t>
            </a:r>
          </a:p>
          <a:p>
            <a:pPr>
              <a:spcBef>
                <a:spcPts val="0"/>
              </a:spcBef>
              <a:spcAft>
                <a:spcPts val="400"/>
              </a:spcAft>
            </a:pPr>
            <a:r>
              <a:rPr lang="en-GB" dirty="0" smtClean="0"/>
              <a:t>Poor quality / multi-occupancy housing?</a:t>
            </a:r>
          </a:p>
        </p:txBody>
      </p:sp>
    </p:spTree>
    <p:extLst>
      <p:ext uri="{BB962C8B-B14F-4D97-AF65-F5344CB8AC3E}">
        <p14:creationId xmlns:p14="http://schemas.microsoft.com/office/powerpoint/2010/main" val="4142568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Recommendation 1</a:t>
            </a:r>
          </a:p>
        </p:txBody>
      </p:sp>
      <p:sp>
        <p:nvSpPr>
          <p:cNvPr id="2" name="Content Placeholder 1"/>
          <p:cNvSpPr>
            <a:spLocks noGrp="1"/>
          </p:cNvSpPr>
          <p:nvPr>
            <p:ph idx="1"/>
          </p:nvPr>
        </p:nvSpPr>
        <p:spPr>
          <a:xfrm>
            <a:off x="467544" y="1196752"/>
            <a:ext cx="8496944" cy="4114800"/>
          </a:xfrm>
        </p:spPr>
        <p:txBody>
          <a:bodyPr/>
          <a:lstStyle/>
          <a:p>
            <a:pPr marL="0" indent="0">
              <a:spcBef>
                <a:spcPts val="1200"/>
              </a:spcBef>
              <a:spcAft>
                <a:spcPts val="0"/>
              </a:spcAft>
              <a:buNone/>
            </a:pPr>
            <a:r>
              <a:rPr lang="en-GB" dirty="0" smtClean="0"/>
              <a:t>Construct checklists of school improvement strategies from the Ofsted report and apply them (and monitor them regularly) to </a:t>
            </a:r>
            <a:r>
              <a:rPr lang="en-GB" dirty="0" smtClean="0"/>
              <a:t>the NYCC </a:t>
            </a:r>
            <a:r>
              <a:rPr lang="en-GB" dirty="0" smtClean="0"/>
              <a:t>Coastal Project by individual school</a:t>
            </a:r>
          </a:p>
        </p:txBody>
      </p:sp>
    </p:spTree>
    <p:extLst>
      <p:ext uri="{BB962C8B-B14F-4D97-AF65-F5344CB8AC3E}">
        <p14:creationId xmlns:p14="http://schemas.microsoft.com/office/powerpoint/2010/main" val="3884696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Recommendation 2</a:t>
            </a:r>
          </a:p>
        </p:txBody>
      </p:sp>
      <p:sp>
        <p:nvSpPr>
          <p:cNvPr id="2" name="Content Placeholder 1"/>
          <p:cNvSpPr>
            <a:spLocks noGrp="1"/>
          </p:cNvSpPr>
          <p:nvPr>
            <p:ph idx="1"/>
          </p:nvPr>
        </p:nvSpPr>
        <p:spPr>
          <a:xfrm>
            <a:off x="467544" y="1196752"/>
            <a:ext cx="8496944" cy="4114800"/>
          </a:xfrm>
        </p:spPr>
        <p:txBody>
          <a:bodyPr/>
          <a:lstStyle/>
          <a:p>
            <a:pPr marL="0" indent="0">
              <a:spcBef>
                <a:spcPts val="1200"/>
              </a:spcBef>
              <a:spcAft>
                <a:spcPts val="0"/>
              </a:spcAft>
              <a:buNone/>
            </a:pPr>
            <a:r>
              <a:rPr lang="en-GB" dirty="0" smtClean="0"/>
              <a:t>There are now many sources of shared good practice and evidence-based ‘what works’ resources and websites. Systematically check these for programmes and interventions that might be useful for the NYCC Coastal Project</a:t>
            </a:r>
            <a:r>
              <a:rPr lang="en-GB" i="1" dirty="0" smtClean="0"/>
              <a:t>.</a:t>
            </a:r>
            <a:endParaRPr lang="en-GB" dirty="0" smtClean="0"/>
          </a:p>
        </p:txBody>
      </p:sp>
    </p:spTree>
    <p:extLst>
      <p:ext uri="{BB962C8B-B14F-4D97-AF65-F5344CB8AC3E}">
        <p14:creationId xmlns:p14="http://schemas.microsoft.com/office/powerpoint/2010/main" val="410384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Recommendation 3</a:t>
            </a:r>
          </a:p>
        </p:txBody>
      </p:sp>
      <p:sp>
        <p:nvSpPr>
          <p:cNvPr id="2" name="Content Placeholder 1"/>
          <p:cNvSpPr>
            <a:spLocks noGrp="1"/>
          </p:cNvSpPr>
          <p:nvPr>
            <p:ph idx="1"/>
          </p:nvPr>
        </p:nvSpPr>
        <p:spPr>
          <a:xfrm>
            <a:off x="467544" y="1196752"/>
            <a:ext cx="8496944" cy="4114800"/>
          </a:xfrm>
        </p:spPr>
        <p:txBody>
          <a:bodyPr/>
          <a:lstStyle/>
          <a:p>
            <a:pPr marL="0" indent="0">
              <a:spcBef>
                <a:spcPts val="1200"/>
              </a:spcBef>
              <a:spcAft>
                <a:spcPts val="0"/>
              </a:spcAft>
              <a:buNone/>
            </a:pPr>
            <a:r>
              <a:rPr lang="en-GB" dirty="0" smtClean="0"/>
              <a:t>Use specified criteria for attainment and under attainment to ‘scientifically’ identify relevant ‘coastal towns’. Also use set criteria to identify successful and less successful schools </a:t>
            </a:r>
            <a:r>
              <a:rPr lang="en-GB" i="1" dirty="0" smtClean="0"/>
              <a:t>within</a:t>
            </a:r>
            <a:r>
              <a:rPr lang="en-GB" dirty="0" smtClean="0"/>
              <a:t> these coastal towns.</a:t>
            </a:r>
          </a:p>
        </p:txBody>
      </p:sp>
    </p:spTree>
    <p:extLst>
      <p:ext uri="{BB962C8B-B14F-4D97-AF65-F5344CB8AC3E}">
        <p14:creationId xmlns:p14="http://schemas.microsoft.com/office/powerpoint/2010/main" val="2972681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Recommendation 4</a:t>
            </a:r>
          </a:p>
        </p:txBody>
      </p:sp>
      <p:sp>
        <p:nvSpPr>
          <p:cNvPr id="2" name="Content Placeholder 1"/>
          <p:cNvSpPr>
            <a:spLocks noGrp="1"/>
          </p:cNvSpPr>
          <p:nvPr>
            <p:ph idx="1"/>
          </p:nvPr>
        </p:nvSpPr>
        <p:spPr>
          <a:xfrm>
            <a:off x="467544" y="1196752"/>
            <a:ext cx="8496944" cy="4114800"/>
          </a:xfrm>
        </p:spPr>
        <p:txBody>
          <a:bodyPr/>
          <a:lstStyle/>
          <a:p>
            <a:pPr marL="0" indent="0">
              <a:spcBef>
                <a:spcPts val="1200"/>
              </a:spcBef>
              <a:spcAft>
                <a:spcPts val="0"/>
              </a:spcAft>
              <a:buNone/>
            </a:pPr>
            <a:r>
              <a:rPr lang="en-GB" dirty="0" smtClean="0"/>
              <a:t>Identify and outline the school improvement and effectiveness programmes being implemented in these coastal towns. </a:t>
            </a:r>
            <a:r>
              <a:rPr lang="en-GB" dirty="0" smtClean="0"/>
              <a:t>Pin down</a:t>
            </a:r>
            <a:r>
              <a:rPr lang="en-GB" dirty="0" smtClean="0"/>
              <a:t> </a:t>
            </a:r>
            <a:r>
              <a:rPr lang="en-GB" dirty="0" smtClean="0"/>
              <a:t>the </a:t>
            </a:r>
            <a:r>
              <a:rPr lang="en-GB" dirty="0" smtClean="0"/>
              <a:t>successful elements </a:t>
            </a:r>
            <a:r>
              <a:rPr lang="en-GB" dirty="0" smtClean="0"/>
              <a:t>of these programmes and use ‘knowledge mobilisation’ to share good practice</a:t>
            </a:r>
            <a:r>
              <a:rPr lang="en-GB" dirty="0"/>
              <a:t>. </a:t>
            </a:r>
          </a:p>
        </p:txBody>
      </p:sp>
    </p:spTree>
    <p:extLst>
      <p:ext uri="{BB962C8B-B14F-4D97-AF65-F5344CB8AC3E}">
        <p14:creationId xmlns:p14="http://schemas.microsoft.com/office/powerpoint/2010/main" val="2231941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Recommendation 5 </a:t>
            </a:r>
          </a:p>
        </p:txBody>
      </p:sp>
      <p:sp>
        <p:nvSpPr>
          <p:cNvPr id="2" name="Content Placeholder 1"/>
          <p:cNvSpPr>
            <a:spLocks noGrp="1"/>
          </p:cNvSpPr>
          <p:nvPr>
            <p:ph idx="1"/>
          </p:nvPr>
        </p:nvSpPr>
        <p:spPr>
          <a:xfrm>
            <a:off x="467544" y="1196752"/>
            <a:ext cx="8496944" cy="4114800"/>
          </a:xfrm>
        </p:spPr>
        <p:txBody>
          <a:bodyPr/>
          <a:lstStyle/>
          <a:p>
            <a:pPr marL="0" indent="0">
              <a:spcBef>
                <a:spcPts val="1200"/>
              </a:spcBef>
              <a:spcAft>
                <a:spcPts val="0"/>
              </a:spcAft>
              <a:buNone/>
            </a:pPr>
            <a:r>
              <a:rPr lang="en-GB" dirty="0" smtClean="0"/>
              <a:t>Take </a:t>
            </a:r>
            <a:r>
              <a:rPr lang="en-GB" dirty="0"/>
              <a:t>a broad view of where </a:t>
            </a:r>
            <a:r>
              <a:rPr lang="en-GB" dirty="0" smtClean="0"/>
              <a:t>‘good practice’ </a:t>
            </a:r>
            <a:r>
              <a:rPr lang="en-GB" dirty="0"/>
              <a:t>might come </a:t>
            </a:r>
            <a:r>
              <a:rPr lang="en-GB" dirty="0" smtClean="0"/>
              <a:t>from. </a:t>
            </a:r>
            <a:r>
              <a:rPr lang="en-GB" dirty="0" smtClean="0"/>
              <a:t>If possible, construct </a:t>
            </a:r>
            <a:r>
              <a:rPr lang="en-GB" dirty="0" smtClean="0"/>
              <a:t>a matrix of successful practice? Consider </a:t>
            </a:r>
            <a:r>
              <a:rPr lang="en-GB" dirty="0"/>
              <a:t>early years provision, schools, colleges, CYP more broadly, social work, parenting, </a:t>
            </a:r>
            <a:r>
              <a:rPr lang="en-GB" dirty="0" smtClean="0"/>
              <a:t>policing, health </a:t>
            </a:r>
            <a:r>
              <a:rPr lang="en-GB" dirty="0"/>
              <a:t>and well-being, </a:t>
            </a:r>
            <a:r>
              <a:rPr lang="en-GB" dirty="0" smtClean="0"/>
              <a:t>the local economy, business </a:t>
            </a:r>
            <a:r>
              <a:rPr lang="en-GB" dirty="0"/>
              <a:t>and community partnerships.</a:t>
            </a:r>
          </a:p>
        </p:txBody>
      </p:sp>
    </p:spTree>
    <p:extLst>
      <p:ext uri="{BB962C8B-B14F-4D97-AF65-F5344CB8AC3E}">
        <p14:creationId xmlns:p14="http://schemas.microsoft.com/office/powerpoint/2010/main" val="4170820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171400"/>
            <a:ext cx="9182100" cy="7029400"/>
          </a:xfrm>
          <a:prstGeom prst="rect">
            <a:avLst/>
          </a:prstGeom>
          <a:noFill/>
        </p:spPr>
      </p:pic>
      <p:sp>
        <p:nvSpPr>
          <p:cNvPr id="4098" name="Rectangle 2"/>
          <p:cNvSpPr>
            <a:spLocks noGrp="1" noChangeArrowheads="1"/>
          </p:cNvSpPr>
          <p:nvPr>
            <p:ph type="title" idx="4294967295"/>
          </p:nvPr>
        </p:nvSpPr>
        <p:spPr>
          <a:xfrm>
            <a:off x="467544" y="116632"/>
            <a:ext cx="7772400" cy="720080"/>
          </a:xfrm>
        </p:spPr>
        <p:txBody>
          <a:bodyPr anchor="t"/>
          <a:lstStyle/>
          <a:p>
            <a:pPr algn="l"/>
            <a:r>
              <a:rPr lang="en-US" sz="3600" dirty="0" smtClean="0">
                <a:solidFill>
                  <a:srgbClr val="C00000"/>
                </a:solidFill>
              </a:rPr>
              <a:t>Recommendation 6</a:t>
            </a:r>
          </a:p>
        </p:txBody>
      </p:sp>
      <p:sp>
        <p:nvSpPr>
          <p:cNvPr id="2" name="Content Placeholder 1"/>
          <p:cNvSpPr>
            <a:spLocks noGrp="1"/>
          </p:cNvSpPr>
          <p:nvPr>
            <p:ph idx="1"/>
          </p:nvPr>
        </p:nvSpPr>
        <p:spPr>
          <a:xfrm>
            <a:off x="179512" y="836712"/>
            <a:ext cx="9073008" cy="4474840"/>
          </a:xfrm>
        </p:spPr>
        <p:txBody>
          <a:bodyPr/>
          <a:lstStyle/>
          <a:p>
            <a:pPr marL="514350" indent="-514350">
              <a:spcBef>
                <a:spcPts val="600"/>
              </a:spcBef>
              <a:spcAft>
                <a:spcPts val="0"/>
              </a:spcAft>
              <a:buAutoNum type="alphaLcParenBoth"/>
            </a:pPr>
            <a:r>
              <a:rPr lang="en-GB" dirty="0" smtClean="0"/>
              <a:t>Organise </a:t>
            </a:r>
            <a:r>
              <a:rPr lang="en-GB" dirty="0" smtClean="0"/>
              <a:t>a conference or seminar of education and CYP representatives from coastal towns, to share concerns / issues and good practice. </a:t>
            </a:r>
            <a:r>
              <a:rPr lang="en-GB" dirty="0"/>
              <a:t>I</a:t>
            </a:r>
            <a:r>
              <a:rPr lang="en-GB" dirty="0" smtClean="0"/>
              <a:t>nvolve </a:t>
            </a:r>
            <a:r>
              <a:rPr lang="en-GB" dirty="0" smtClean="0"/>
              <a:t>practitioners, policy makers, and researchers. </a:t>
            </a:r>
            <a:r>
              <a:rPr lang="en-GB" dirty="0" smtClean="0"/>
              <a:t> </a:t>
            </a:r>
          </a:p>
          <a:p>
            <a:pPr marL="514350" indent="-514350">
              <a:spcBef>
                <a:spcPts val="600"/>
              </a:spcBef>
              <a:spcAft>
                <a:spcPts val="0"/>
              </a:spcAft>
              <a:buAutoNum type="alphaLcParenBoth"/>
            </a:pPr>
            <a:r>
              <a:rPr lang="en-GB" dirty="0" smtClean="0"/>
              <a:t>Locally</a:t>
            </a:r>
            <a:r>
              <a:rPr lang="en-GB" dirty="0"/>
              <a:t>, use a working group to steer the p</a:t>
            </a:r>
            <a:r>
              <a:rPr lang="en-GB" dirty="0" smtClean="0"/>
              <a:t>roject</a:t>
            </a:r>
            <a:r>
              <a:rPr lang="en-GB" dirty="0"/>
              <a:t>, and to ensure that </a:t>
            </a:r>
            <a:r>
              <a:rPr lang="en-GB" dirty="0" smtClean="0"/>
              <a:t>agreed </a:t>
            </a:r>
            <a:r>
              <a:rPr lang="en-GB" dirty="0"/>
              <a:t>aims are met and recommendations implemented. </a:t>
            </a:r>
            <a:endParaRPr lang="en-GB" dirty="0" smtClean="0"/>
          </a:p>
        </p:txBody>
      </p:sp>
    </p:spTree>
    <p:extLst>
      <p:ext uri="{BB962C8B-B14F-4D97-AF65-F5344CB8AC3E}">
        <p14:creationId xmlns:p14="http://schemas.microsoft.com/office/powerpoint/2010/main" val="420867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The starting point</a:t>
            </a:r>
          </a:p>
        </p:txBody>
      </p:sp>
      <p:sp>
        <p:nvSpPr>
          <p:cNvPr id="2" name="Content Placeholder 1"/>
          <p:cNvSpPr>
            <a:spLocks noGrp="1"/>
          </p:cNvSpPr>
          <p:nvPr>
            <p:ph idx="1"/>
          </p:nvPr>
        </p:nvSpPr>
        <p:spPr>
          <a:xfrm>
            <a:off x="467544" y="1196752"/>
            <a:ext cx="3672408" cy="4114800"/>
          </a:xfrm>
        </p:spPr>
        <p:txBody>
          <a:bodyPr/>
          <a:lstStyle/>
          <a:p>
            <a:pPr marL="0" indent="0">
              <a:spcBef>
                <a:spcPts val="1200"/>
              </a:spcBef>
              <a:spcAft>
                <a:spcPts val="0"/>
              </a:spcAft>
              <a:buNone/>
            </a:pPr>
            <a:endParaRPr lang="en-GB" dirty="0" smtClean="0"/>
          </a:p>
          <a:p>
            <a:pPr marL="0" indent="0">
              <a:spcBef>
                <a:spcPts val="1200"/>
              </a:spcBef>
              <a:spcAft>
                <a:spcPts val="600"/>
              </a:spcAft>
              <a:buNone/>
            </a:pPr>
            <a:r>
              <a:rPr lang="en-GB" b="1" dirty="0" smtClean="0"/>
              <a:t>Ofsted (2013):</a:t>
            </a:r>
          </a:p>
          <a:p>
            <a:pPr marL="0" indent="0">
              <a:spcBef>
                <a:spcPts val="600"/>
              </a:spcBef>
              <a:spcAft>
                <a:spcPts val="600"/>
              </a:spcAft>
              <a:buNone/>
            </a:pPr>
            <a:r>
              <a:rPr lang="en-GB" b="1" i="1" dirty="0" smtClean="0">
                <a:solidFill>
                  <a:srgbClr val="7030A0"/>
                </a:solidFill>
              </a:rPr>
              <a:t>Unseen children: access and achievement 20 years on</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620688"/>
            <a:ext cx="3960440" cy="50851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2718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171400"/>
            <a:ext cx="9182100" cy="7029400"/>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a:solidFill>
                  <a:srgbClr val="C00000"/>
                </a:solidFill>
              </a:rPr>
              <a:t/>
            </a:r>
            <a:br>
              <a:rPr lang="en-US" sz="3600" dirty="0">
                <a:solidFill>
                  <a:srgbClr val="C00000"/>
                </a:solidFill>
              </a:rPr>
            </a:br>
            <a:endParaRPr lang="en-US" sz="3600" dirty="0" smtClean="0">
              <a:solidFill>
                <a:srgbClr val="C00000"/>
              </a:solidFill>
            </a:endParaRP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7016" y="116632"/>
            <a:ext cx="8856984" cy="5311775"/>
          </a:xfrm>
        </p:spPr>
      </p:pic>
    </p:spTree>
    <p:extLst>
      <p:ext uri="{BB962C8B-B14F-4D97-AF65-F5344CB8AC3E}">
        <p14:creationId xmlns:p14="http://schemas.microsoft.com/office/powerpoint/2010/main" val="254194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260648"/>
            <a:ext cx="4104456" cy="1054224"/>
          </a:xfrm>
        </p:spPr>
        <p:txBody>
          <a:bodyPr anchor="t"/>
          <a:lstStyle/>
          <a:p>
            <a:pPr algn="l"/>
            <a:r>
              <a:rPr lang="en-US" sz="3600" dirty="0" smtClean="0">
                <a:solidFill>
                  <a:srgbClr val="C00000"/>
                </a:solidFill>
              </a:rPr>
              <a:t>The starting point</a:t>
            </a:r>
          </a:p>
        </p:txBody>
      </p:sp>
      <p:sp>
        <p:nvSpPr>
          <p:cNvPr id="2" name="Content Placeholder 1"/>
          <p:cNvSpPr>
            <a:spLocks noGrp="1"/>
          </p:cNvSpPr>
          <p:nvPr>
            <p:ph idx="1"/>
          </p:nvPr>
        </p:nvSpPr>
        <p:spPr>
          <a:xfrm>
            <a:off x="467544" y="980728"/>
            <a:ext cx="8676456" cy="4330824"/>
          </a:xfrm>
        </p:spPr>
        <p:txBody>
          <a:bodyPr/>
          <a:lstStyle/>
          <a:p>
            <a:pPr marL="0" indent="0">
              <a:spcBef>
                <a:spcPts val="1200"/>
              </a:spcBef>
              <a:spcAft>
                <a:spcPts val="0"/>
              </a:spcAft>
              <a:buNone/>
            </a:pPr>
            <a:r>
              <a:rPr lang="en-GB" i="1" dirty="0" smtClean="0"/>
              <a:t>The </a:t>
            </a:r>
            <a:r>
              <a:rPr lang="en-GB" i="1" dirty="0"/>
              <a:t>distribution of underachievement has shifted. Twenty or thirty years ago, the problems were in the big cities. Inner London schools were the best funded and worst achieving in the country. Now, schools in inner and outer London are the best performing, and performance in parts of Birmingham, Greater Manchester, Liverpool and </a:t>
            </a:r>
            <a:r>
              <a:rPr lang="en-GB" i="1" dirty="0" smtClean="0"/>
              <a:t>Leicester </a:t>
            </a:r>
            <a:r>
              <a:rPr lang="en-GB" i="1" dirty="0"/>
              <a:t>has also improved</a:t>
            </a:r>
            <a:r>
              <a:rPr lang="en-GB" i="1" dirty="0" smtClean="0"/>
              <a:t>.</a:t>
            </a:r>
            <a:endParaRPr lang="en-GB" i="1" dirty="0"/>
          </a:p>
        </p:txBody>
      </p:sp>
    </p:spTree>
    <p:extLst>
      <p:ext uri="{BB962C8B-B14F-4D97-AF65-F5344CB8AC3E}">
        <p14:creationId xmlns:p14="http://schemas.microsoft.com/office/powerpoint/2010/main" val="213787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4104456" cy="838200"/>
          </a:xfrm>
        </p:spPr>
        <p:txBody>
          <a:bodyPr anchor="t"/>
          <a:lstStyle/>
          <a:p>
            <a:pPr algn="l"/>
            <a:r>
              <a:rPr lang="en-US" sz="3600" dirty="0" smtClean="0">
                <a:solidFill>
                  <a:srgbClr val="C00000"/>
                </a:solidFill>
              </a:rPr>
              <a:t>The starting point</a:t>
            </a:r>
          </a:p>
        </p:txBody>
      </p:sp>
      <p:sp>
        <p:nvSpPr>
          <p:cNvPr id="2" name="Content Placeholder 1"/>
          <p:cNvSpPr>
            <a:spLocks noGrp="1"/>
          </p:cNvSpPr>
          <p:nvPr>
            <p:ph idx="1"/>
          </p:nvPr>
        </p:nvSpPr>
        <p:spPr>
          <a:xfrm>
            <a:off x="467544" y="1196752"/>
            <a:ext cx="8496944" cy="4114800"/>
          </a:xfrm>
        </p:spPr>
        <p:txBody>
          <a:bodyPr/>
          <a:lstStyle/>
          <a:p>
            <a:pPr marL="0" indent="0">
              <a:spcBef>
                <a:spcPts val="1200"/>
              </a:spcBef>
              <a:spcAft>
                <a:spcPts val="0"/>
              </a:spcAft>
              <a:buNone/>
            </a:pPr>
            <a:r>
              <a:rPr lang="en-GB" i="1" dirty="0" smtClean="0"/>
              <a:t>The </a:t>
            </a:r>
            <a:r>
              <a:rPr lang="en-GB" i="1" dirty="0"/>
              <a:t>areas where the most disadvantaged children are being let down by the education system in 2013 are no longer deprived inner city areas, instead the focus has shifted to deprived coastal towns and rural, less populous regions of the country, particularly down the East and South-East of England.</a:t>
            </a:r>
          </a:p>
          <a:p>
            <a:pPr marL="0" indent="0">
              <a:spcBef>
                <a:spcPts val="1200"/>
              </a:spcBef>
              <a:spcAft>
                <a:spcPts val="0"/>
              </a:spcAft>
              <a:buNone/>
            </a:pPr>
            <a:r>
              <a:rPr lang="en-GB" dirty="0" smtClean="0"/>
              <a:t>(Ofsted, 2013, Press Release)</a:t>
            </a:r>
          </a:p>
        </p:txBody>
      </p:sp>
    </p:spTree>
    <p:extLst>
      <p:ext uri="{BB962C8B-B14F-4D97-AF65-F5344CB8AC3E}">
        <p14:creationId xmlns:p14="http://schemas.microsoft.com/office/powerpoint/2010/main" val="417255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88640"/>
            <a:ext cx="6085756" cy="669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67544" y="980728"/>
            <a:ext cx="4303018" cy="4392488"/>
          </a:xfrm>
        </p:spPr>
        <p:txBody>
          <a:bodyPr/>
          <a:lstStyle/>
          <a:p>
            <a:pPr marL="0" indent="0">
              <a:spcBef>
                <a:spcPts val="1200"/>
              </a:spcBef>
              <a:spcAft>
                <a:spcPts val="0"/>
              </a:spcAft>
              <a:buNone/>
            </a:pPr>
            <a:r>
              <a:rPr lang="en-GB" sz="2800" dirty="0" smtClean="0"/>
              <a:t>Map shows the 97 secondary schools (purple dots) serving above average proportions of FSM pupils, with the </a:t>
            </a:r>
            <a:r>
              <a:rPr lang="en-GB" sz="2800" b="1" u="sng" dirty="0" smtClean="0"/>
              <a:t>highest </a:t>
            </a:r>
            <a:r>
              <a:rPr lang="en-GB" sz="2800" dirty="0" smtClean="0"/>
              <a:t>performance at GCSE for these pupils (Source: Ofsted, 2013, p.50)</a:t>
            </a:r>
          </a:p>
        </p:txBody>
      </p:sp>
    </p:spTree>
    <p:extLst>
      <p:ext uri="{BB962C8B-B14F-4D97-AF65-F5344CB8AC3E}">
        <p14:creationId xmlns:p14="http://schemas.microsoft.com/office/powerpoint/2010/main" val="1353920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16631"/>
            <a:ext cx="6445796" cy="676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67544" y="980728"/>
            <a:ext cx="4104456" cy="4392488"/>
          </a:xfrm>
        </p:spPr>
        <p:txBody>
          <a:bodyPr/>
          <a:lstStyle/>
          <a:p>
            <a:pPr marL="0" indent="0">
              <a:spcBef>
                <a:spcPts val="1200"/>
              </a:spcBef>
              <a:spcAft>
                <a:spcPts val="0"/>
              </a:spcAft>
              <a:buNone/>
            </a:pPr>
            <a:r>
              <a:rPr lang="en-GB" sz="2800" dirty="0" smtClean="0"/>
              <a:t>Map shows the 111 secondary schools (green dots) serving above average proportions of FSM pupils, with the </a:t>
            </a:r>
            <a:r>
              <a:rPr lang="en-GB" sz="2800" b="1" u="sng" dirty="0" smtClean="0"/>
              <a:t>lowest </a:t>
            </a:r>
            <a:r>
              <a:rPr lang="en-GB" sz="2800" dirty="0" smtClean="0"/>
              <a:t>performance at GCSE for these pupils (Source: Ofsted, 2013, p.51)</a:t>
            </a:r>
          </a:p>
        </p:txBody>
      </p:sp>
    </p:spTree>
    <p:extLst>
      <p:ext uri="{BB962C8B-B14F-4D97-AF65-F5344CB8AC3E}">
        <p14:creationId xmlns:p14="http://schemas.microsoft.com/office/powerpoint/2010/main" val="251369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95536" y="116632"/>
            <a:ext cx="8568952" cy="504056"/>
          </a:xfrm>
        </p:spPr>
        <p:txBody>
          <a:bodyPr anchor="t"/>
          <a:lstStyle/>
          <a:p>
            <a:pPr algn="l"/>
            <a:r>
              <a:rPr lang="en-US" sz="3600" dirty="0">
                <a:solidFill>
                  <a:srgbClr val="C00000"/>
                </a:solidFill>
              </a:rPr>
              <a:t>C</a:t>
            </a:r>
            <a:r>
              <a:rPr lang="en-US" sz="3600" dirty="0" smtClean="0">
                <a:solidFill>
                  <a:srgbClr val="C00000"/>
                </a:solidFill>
              </a:rPr>
              <a:t>hanging patterns of underachievement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844824"/>
            <a:ext cx="3672408" cy="2808312"/>
          </a:xfrm>
        </p:spPr>
      </p:pic>
      <p:pic>
        <p:nvPicPr>
          <p:cNvPr id="1032" name="Picture 8" descr="C:\Users\pr604\AppData\Local\Microsoft\Windows\Temporary Internet Files\Content.IE5\10R699MB\2580825979_5493e75316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827307"/>
            <a:ext cx="3816424" cy="264449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r604\AppData\Local\Microsoft\Windows\Temporary Internet Files\Content.IE5\M1QFVH8N\Southend_from_Southend_Pi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501008"/>
            <a:ext cx="381642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Program Files (x86)\Microsoft Office\MEDIA\OFFICE14\Bullets\BD21298_.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5503" y="2174705"/>
            <a:ext cx="406322" cy="4063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Program Files (x86)\Microsoft Office\MEDIA\OFFICE14\Bullets\BD21298_.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952" y="4221088"/>
            <a:ext cx="411411" cy="41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7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95536" y="116632"/>
            <a:ext cx="8568952" cy="504056"/>
          </a:xfrm>
        </p:spPr>
        <p:txBody>
          <a:bodyPr anchor="t"/>
          <a:lstStyle/>
          <a:p>
            <a:pPr algn="l"/>
            <a:r>
              <a:rPr lang="en-US" sz="3600" dirty="0">
                <a:solidFill>
                  <a:srgbClr val="C00000"/>
                </a:solidFill>
              </a:rPr>
              <a:t>C</a:t>
            </a:r>
            <a:r>
              <a:rPr lang="en-US" sz="3600" dirty="0" smtClean="0">
                <a:solidFill>
                  <a:srgbClr val="C00000"/>
                </a:solidFill>
              </a:rPr>
              <a:t>hanging patterns of underachievement</a:t>
            </a:r>
          </a:p>
        </p:txBody>
      </p:sp>
      <p:pic>
        <p:nvPicPr>
          <p:cNvPr id="1038" name="Picture 14" descr="C:\Program Files (x86)\Microsoft Office\MEDIA\OFFICE14\Bullets\BD2129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28" y="3702845"/>
            <a:ext cx="411411" cy="4114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34" y="908720"/>
            <a:ext cx="4128394" cy="32055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839" y="3284984"/>
            <a:ext cx="4217649" cy="3240360"/>
          </a:xfrm>
          <a:prstGeom prst="rect">
            <a:avLst/>
          </a:prstGeom>
        </p:spPr>
      </p:pic>
    </p:spTree>
    <p:extLst>
      <p:ext uri="{BB962C8B-B14F-4D97-AF65-F5344CB8AC3E}">
        <p14:creationId xmlns:p14="http://schemas.microsoft.com/office/powerpoint/2010/main" val="2999763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922b_IEE_PPT_slide_CONTENT.jpg                                 0003AB17HAL_2TB                        C4BEFFB6:"/>
          <p:cNvPicPr>
            <a:picLocks noChangeAspect="1" noChangeArrowheads="1"/>
          </p:cNvPicPr>
          <p:nvPr/>
        </p:nvPicPr>
        <p:blipFill>
          <a:blip r:embed="rId3" cstate="print"/>
          <a:srcRect/>
          <a:stretch>
            <a:fillRect/>
          </a:stretch>
        </p:blipFill>
        <p:spPr bwMode="auto">
          <a:xfrm>
            <a:off x="179512" y="0"/>
            <a:ext cx="9182100" cy="6886576"/>
          </a:xfrm>
          <a:prstGeom prst="rect">
            <a:avLst/>
          </a:prstGeom>
          <a:noFill/>
        </p:spPr>
      </p:pic>
      <p:sp>
        <p:nvSpPr>
          <p:cNvPr id="4098" name="Rectangle 2"/>
          <p:cNvSpPr>
            <a:spLocks noGrp="1" noChangeArrowheads="1"/>
          </p:cNvSpPr>
          <p:nvPr>
            <p:ph type="title" idx="4294967295"/>
          </p:nvPr>
        </p:nvSpPr>
        <p:spPr>
          <a:xfrm>
            <a:off x="467544" y="476672"/>
            <a:ext cx="7772400" cy="838200"/>
          </a:xfrm>
        </p:spPr>
        <p:txBody>
          <a:bodyPr anchor="t"/>
          <a:lstStyle/>
          <a:p>
            <a:pPr algn="l"/>
            <a:r>
              <a:rPr lang="en-US" sz="3600" dirty="0" smtClean="0">
                <a:solidFill>
                  <a:srgbClr val="C00000"/>
                </a:solidFill>
              </a:rPr>
              <a:t>Response to the </a:t>
            </a:r>
            <a:r>
              <a:rPr lang="en-US" sz="3600" dirty="0" err="1" smtClean="0">
                <a:solidFill>
                  <a:srgbClr val="C00000"/>
                </a:solidFill>
              </a:rPr>
              <a:t>Ofsted</a:t>
            </a:r>
            <a:r>
              <a:rPr lang="en-US" sz="3600" dirty="0" smtClean="0">
                <a:solidFill>
                  <a:srgbClr val="C00000"/>
                </a:solidFill>
              </a:rPr>
              <a:t> report</a:t>
            </a:r>
          </a:p>
        </p:txBody>
      </p:sp>
      <p:sp>
        <p:nvSpPr>
          <p:cNvPr id="2" name="Content Placeholder 1"/>
          <p:cNvSpPr>
            <a:spLocks noGrp="1"/>
          </p:cNvSpPr>
          <p:nvPr>
            <p:ph idx="1"/>
          </p:nvPr>
        </p:nvSpPr>
        <p:spPr>
          <a:xfrm>
            <a:off x="395536" y="1196752"/>
            <a:ext cx="8748464" cy="4114800"/>
          </a:xfrm>
        </p:spPr>
        <p:txBody>
          <a:bodyPr/>
          <a:lstStyle/>
          <a:p>
            <a:pPr marL="0" indent="0">
              <a:spcBef>
                <a:spcPts val="1200"/>
              </a:spcBef>
              <a:spcAft>
                <a:spcPts val="0"/>
              </a:spcAft>
              <a:buNone/>
            </a:pPr>
            <a:r>
              <a:rPr lang="en-GB" dirty="0" smtClean="0"/>
              <a:t>Julie Nelson and Richard White </a:t>
            </a:r>
            <a:r>
              <a:rPr lang="en-GB" dirty="0"/>
              <a:t>(</a:t>
            </a:r>
            <a:r>
              <a:rPr lang="en-GB" dirty="0" smtClean="0"/>
              <a:t>NFER) argue that:  </a:t>
            </a:r>
            <a:r>
              <a:rPr lang="en-GB" i="1" dirty="0"/>
              <a:t>Sir Michael’s recommendations relate almost exclusively to the school and </a:t>
            </a:r>
            <a:r>
              <a:rPr lang="en-GB" i="1" dirty="0" smtClean="0"/>
              <a:t>FE </a:t>
            </a:r>
            <a:r>
              <a:rPr lang="en-GB" i="1" dirty="0"/>
              <a:t>sectors – but of course, it is well known that disadvantaged children often have complex barriers to learning, which mean that they need the support of a wide range of other professionals</a:t>
            </a:r>
            <a:r>
              <a:rPr lang="en-GB" i="1" dirty="0" smtClean="0"/>
              <a:t>. </a:t>
            </a:r>
            <a:r>
              <a:rPr lang="en-GB" dirty="0" smtClean="0"/>
              <a:t>(NFER blog, 20 June 2013) </a:t>
            </a:r>
          </a:p>
        </p:txBody>
      </p:sp>
    </p:spTree>
    <p:extLst>
      <p:ext uri="{BB962C8B-B14F-4D97-AF65-F5344CB8AC3E}">
        <p14:creationId xmlns:p14="http://schemas.microsoft.com/office/powerpoint/2010/main" val="419654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_Powerpoint_template_Apr_2009">
  <a:themeElements>
    <a:clrScheme name="TG_PP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G_PP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TG_PP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G_PP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G_PP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G_PP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G_PP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G_PP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G_PP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G_PP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G_PP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G_PP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G_PP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G_PP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IEE_Powerpoint_template_Apr_2009</Template>
  <TotalTime>3138</TotalTime>
  <Words>792</Words>
  <Application>Microsoft Office PowerPoint</Application>
  <PresentationFormat>On-screen Show (4:3)</PresentationFormat>
  <Paragraphs>83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IEE_Powerpoint_template_Apr_2009</vt:lpstr>
      <vt:lpstr>PowerPoint Presentation</vt:lpstr>
      <vt:lpstr>The starting point</vt:lpstr>
      <vt:lpstr>The starting point</vt:lpstr>
      <vt:lpstr>The starting point</vt:lpstr>
      <vt:lpstr>PowerPoint Presentation</vt:lpstr>
      <vt:lpstr>PowerPoint Presentation</vt:lpstr>
      <vt:lpstr>Changing patterns of underachievement</vt:lpstr>
      <vt:lpstr>Changing patterns of underachievement</vt:lpstr>
      <vt:lpstr>Response to the Ofsted report</vt:lpstr>
      <vt:lpstr>What’s going elsewhere?</vt:lpstr>
      <vt:lpstr>What’s going elsewhere?</vt:lpstr>
      <vt:lpstr>What’s going elsewhere?</vt:lpstr>
      <vt:lpstr>What do coastal towns have in common?</vt:lpstr>
      <vt:lpstr>Recommendation 1</vt:lpstr>
      <vt:lpstr>Recommendation 2</vt:lpstr>
      <vt:lpstr>Recommendation 3</vt:lpstr>
      <vt:lpstr>Recommendation 4</vt:lpstr>
      <vt:lpstr>Recommendation 5 </vt:lpstr>
      <vt:lpstr>Recommendation 6</vt:lpstr>
      <vt:lpstr> </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Controlled Trials: What, why and how?</dc:title>
  <dc:creator>Pam Hanley</dc:creator>
  <cp:lastModifiedBy>Reviewer</cp:lastModifiedBy>
  <cp:revision>118</cp:revision>
  <cp:lastPrinted>2013-08-21T14:20:13Z</cp:lastPrinted>
  <dcterms:created xsi:type="dcterms:W3CDTF">2012-11-19T15:03:08Z</dcterms:created>
  <dcterms:modified xsi:type="dcterms:W3CDTF">2015-03-05T17:21:01Z</dcterms:modified>
</cp:coreProperties>
</file>