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9" r:id="rId4"/>
    <p:sldId id="263" r:id="rId5"/>
    <p:sldId id="264" r:id="rId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BC3"/>
    <a:srgbClr val="D6FAD9"/>
    <a:srgbClr val="C2E59B"/>
    <a:srgbClr val="679E2A"/>
    <a:srgbClr val="E54D09"/>
    <a:srgbClr val="5F5F5F"/>
    <a:srgbClr val="004C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28" autoAdjust="0"/>
  </p:normalViewPr>
  <p:slideViewPr>
    <p:cSldViewPr>
      <p:cViewPr>
        <p:scale>
          <a:sx n="100" d="100"/>
          <a:sy n="100" d="100"/>
        </p:scale>
        <p:origin x="-2238" y="-3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04/03/2014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04/03/2014</a:t>
            </a:fld>
            <a:endParaRPr lang="fr-BE"/>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 name="Forme libre 337"/>
          <p:cNvSpPr/>
          <p:nvPr/>
        </p:nvSpPr>
        <p:spPr>
          <a:xfrm>
            <a:off x="4855868" y="116632"/>
            <a:ext cx="3491982" cy="3724275"/>
          </a:xfrm>
          <a:custGeom>
            <a:avLst/>
            <a:gdLst>
              <a:gd name="connsiteX0" fmla="*/ 2872857 w 3491982"/>
              <a:gd name="connsiteY0" fmla="*/ 266700 h 3724275"/>
              <a:gd name="connsiteX1" fmla="*/ 2825232 w 3491982"/>
              <a:gd name="connsiteY1" fmla="*/ 247650 h 3724275"/>
              <a:gd name="connsiteX2" fmla="*/ 2796657 w 3491982"/>
              <a:gd name="connsiteY2" fmla="*/ 238125 h 3724275"/>
              <a:gd name="connsiteX3" fmla="*/ 2739507 w 3491982"/>
              <a:gd name="connsiteY3" fmla="*/ 200025 h 3724275"/>
              <a:gd name="connsiteX4" fmla="*/ 2710932 w 3491982"/>
              <a:gd name="connsiteY4" fmla="*/ 180975 h 3724275"/>
              <a:gd name="connsiteX5" fmla="*/ 2682357 w 3491982"/>
              <a:gd name="connsiteY5" fmla="*/ 171450 h 3724275"/>
              <a:gd name="connsiteX6" fmla="*/ 2625207 w 3491982"/>
              <a:gd name="connsiteY6" fmla="*/ 133350 h 3724275"/>
              <a:gd name="connsiteX7" fmla="*/ 2596632 w 3491982"/>
              <a:gd name="connsiteY7" fmla="*/ 123825 h 3724275"/>
              <a:gd name="connsiteX8" fmla="*/ 2568057 w 3491982"/>
              <a:gd name="connsiteY8" fmla="*/ 104775 h 3724275"/>
              <a:gd name="connsiteX9" fmla="*/ 2529957 w 3491982"/>
              <a:gd name="connsiteY9" fmla="*/ 95250 h 3724275"/>
              <a:gd name="connsiteX10" fmla="*/ 2453757 w 3491982"/>
              <a:gd name="connsiteY10" fmla="*/ 66675 h 3724275"/>
              <a:gd name="connsiteX11" fmla="*/ 2387082 w 3491982"/>
              <a:gd name="connsiteY11" fmla="*/ 47625 h 3724275"/>
              <a:gd name="connsiteX12" fmla="*/ 2301357 w 3491982"/>
              <a:gd name="connsiteY12" fmla="*/ 38100 h 3724275"/>
              <a:gd name="connsiteX13" fmla="*/ 2234682 w 3491982"/>
              <a:gd name="connsiteY13" fmla="*/ 28575 h 3724275"/>
              <a:gd name="connsiteX14" fmla="*/ 2091807 w 3491982"/>
              <a:gd name="connsiteY14" fmla="*/ 19050 h 3724275"/>
              <a:gd name="connsiteX15" fmla="*/ 1948932 w 3491982"/>
              <a:gd name="connsiteY15" fmla="*/ 0 h 3724275"/>
              <a:gd name="connsiteX16" fmla="*/ 1510782 w 3491982"/>
              <a:gd name="connsiteY16" fmla="*/ 9525 h 3724275"/>
              <a:gd name="connsiteX17" fmla="*/ 1434582 w 3491982"/>
              <a:gd name="connsiteY17" fmla="*/ 19050 h 3724275"/>
              <a:gd name="connsiteX18" fmla="*/ 1272657 w 3491982"/>
              <a:gd name="connsiteY18" fmla="*/ 38100 h 3724275"/>
              <a:gd name="connsiteX19" fmla="*/ 1129782 w 3491982"/>
              <a:gd name="connsiteY19" fmla="*/ 57150 h 3724275"/>
              <a:gd name="connsiteX20" fmla="*/ 1101207 w 3491982"/>
              <a:gd name="connsiteY20" fmla="*/ 66675 h 3724275"/>
              <a:gd name="connsiteX21" fmla="*/ 948807 w 3491982"/>
              <a:gd name="connsiteY21" fmla="*/ 95250 h 3724275"/>
              <a:gd name="connsiteX22" fmla="*/ 844032 w 3491982"/>
              <a:gd name="connsiteY22" fmla="*/ 123825 h 3724275"/>
              <a:gd name="connsiteX23" fmla="*/ 786882 w 3491982"/>
              <a:gd name="connsiteY23" fmla="*/ 142875 h 3724275"/>
              <a:gd name="connsiteX24" fmla="*/ 758307 w 3491982"/>
              <a:gd name="connsiteY24" fmla="*/ 152400 h 3724275"/>
              <a:gd name="connsiteX25" fmla="*/ 720207 w 3491982"/>
              <a:gd name="connsiteY25" fmla="*/ 161925 h 3724275"/>
              <a:gd name="connsiteX26" fmla="*/ 682107 w 3491982"/>
              <a:gd name="connsiteY26" fmla="*/ 180975 h 3724275"/>
              <a:gd name="connsiteX27" fmla="*/ 653532 w 3491982"/>
              <a:gd name="connsiteY27" fmla="*/ 190500 h 3724275"/>
              <a:gd name="connsiteX28" fmla="*/ 624957 w 3491982"/>
              <a:gd name="connsiteY28" fmla="*/ 209550 h 3724275"/>
              <a:gd name="connsiteX29" fmla="*/ 596382 w 3491982"/>
              <a:gd name="connsiteY29" fmla="*/ 219075 h 3724275"/>
              <a:gd name="connsiteX30" fmla="*/ 510657 w 3491982"/>
              <a:gd name="connsiteY30" fmla="*/ 276225 h 3724275"/>
              <a:gd name="connsiteX31" fmla="*/ 482082 w 3491982"/>
              <a:gd name="connsiteY31" fmla="*/ 295275 h 3724275"/>
              <a:gd name="connsiteX32" fmla="*/ 453507 w 3491982"/>
              <a:gd name="connsiteY32" fmla="*/ 304800 h 3724275"/>
              <a:gd name="connsiteX33" fmla="*/ 396357 w 3491982"/>
              <a:gd name="connsiteY33" fmla="*/ 361950 h 3724275"/>
              <a:gd name="connsiteX34" fmla="*/ 367782 w 3491982"/>
              <a:gd name="connsiteY34" fmla="*/ 390525 h 3724275"/>
              <a:gd name="connsiteX35" fmla="*/ 310632 w 3491982"/>
              <a:gd name="connsiteY35" fmla="*/ 428625 h 3724275"/>
              <a:gd name="connsiteX36" fmla="*/ 263007 w 3491982"/>
              <a:gd name="connsiteY36" fmla="*/ 485775 h 3724275"/>
              <a:gd name="connsiteX37" fmla="*/ 224907 w 3491982"/>
              <a:gd name="connsiteY37" fmla="*/ 542925 h 3724275"/>
              <a:gd name="connsiteX38" fmla="*/ 205857 w 3491982"/>
              <a:gd name="connsiteY38" fmla="*/ 571500 h 3724275"/>
              <a:gd name="connsiteX39" fmla="*/ 167757 w 3491982"/>
              <a:gd name="connsiteY39" fmla="*/ 657225 h 3724275"/>
              <a:gd name="connsiteX40" fmla="*/ 158232 w 3491982"/>
              <a:gd name="connsiteY40" fmla="*/ 685800 h 3724275"/>
              <a:gd name="connsiteX41" fmla="*/ 139182 w 3491982"/>
              <a:gd name="connsiteY41" fmla="*/ 723900 h 3724275"/>
              <a:gd name="connsiteX42" fmla="*/ 129657 w 3491982"/>
              <a:gd name="connsiteY42" fmla="*/ 752475 h 3724275"/>
              <a:gd name="connsiteX43" fmla="*/ 110607 w 3491982"/>
              <a:gd name="connsiteY43" fmla="*/ 781050 h 3724275"/>
              <a:gd name="connsiteX44" fmla="*/ 91557 w 3491982"/>
              <a:gd name="connsiteY44" fmla="*/ 847725 h 3724275"/>
              <a:gd name="connsiteX45" fmla="*/ 62982 w 3491982"/>
              <a:gd name="connsiteY45" fmla="*/ 962025 h 3724275"/>
              <a:gd name="connsiteX46" fmla="*/ 43932 w 3491982"/>
              <a:gd name="connsiteY46" fmla="*/ 1028700 h 3724275"/>
              <a:gd name="connsiteX47" fmla="*/ 24882 w 3491982"/>
              <a:gd name="connsiteY47" fmla="*/ 1133475 h 3724275"/>
              <a:gd name="connsiteX48" fmla="*/ 15357 w 3491982"/>
              <a:gd name="connsiteY48" fmla="*/ 1171575 h 3724275"/>
              <a:gd name="connsiteX49" fmla="*/ 15357 w 3491982"/>
              <a:gd name="connsiteY49" fmla="*/ 1800225 h 3724275"/>
              <a:gd name="connsiteX50" fmla="*/ 34407 w 3491982"/>
              <a:gd name="connsiteY50" fmla="*/ 1866900 h 3724275"/>
              <a:gd name="connsiteX51" fmla="*/ 43932 w 3491982"/>
              <a:gd name="connsiteY51" fmla="*/ 1924050 h 3724275"/>
              <a:gd name="connsiteX52" fmla="*/ 53457 w 3491982"/>
              <a:gd name="connsiteY52" fmla="*/ 1952625 h 3724275"/>
              <a:gd name="connsiteX53" fmla="*/ 82032 w 3491982"/>
              <a:gd name="connsiteY53" fmla="*/ 2105025 h 3724275"/>
              <a:gd name="connsiteX54" fmla="*/ 91557 w 3491982"/>
              <a:gd name="connsiteY54" fmla="*/ 2190750 h 3724275"/>
              <a:gd name="connsiteX55" fmla="*/ 101082 w 3491982"/>
              <a:gd name="connsiteY55" fmla="*/ 2228850 h 3724275"/>
              <a:gd name="connsiteX56" fmla="*/ 110607 w 3491982"/>
              <a:gd name="connsiteY56" fmla="*/ 2276475 h 3724275"/>
              <a:gd name="connsiteX57" fmla="*/ 120132 w 3491982"/>
              <a:gd name="connsiteY57" fmla="*/ 2400300 h 3724275"/>
              <a:gd name="connsiteX58" fmla="*/ 129657 w 3491982"/>
              <a:gd name="connsiteY58" fmla="*/ 2438400 h 3724275"/>
              <a:gd name="connsiteX59" fmla="*/ 139182 w 3491982"/>
              <a:gd name="connsiteY59" fmla="*/ 2486025 h 3724275"/>
              <a:gd name="connsiteX60" fmla="*/ 158232 w 3491982"/>
              <a:gd name="connsiteY60" fmla="*/ 2543175 h 3724275"/>
              <a:gd name="connsiteX61" fmla="*/ 167757 w 3491982"/>
              <a:gd name="connsiteY61" fmla="*/ 2581275 h 3724275"/>
              <a:gd name="connsiteX62" fmla="*/ 186807 w 3491982"/>
              <a:gd name="connsiteY62" fmla="*/ 2609850 h 3724275"/>
              <a:gd name="connsiteX63" fmla="*/ 205857 w 3491982"/>
              <a:gd name="connsiteY63" fmla="*/ 2676525 h 3724275"/>
              <a:gd name="connsiteX64" fmla="*/ 243957 w 3491982"/>
              <a:gd name="connsiteY64" fmla="*/ 2762250 h 3724275"/>
              <a:gd name="connsiteX65" fmla="*/ 263007 w 3491982"/>
              <a:gd name="connsiteY65" fmla="*/ 2838450 h 3724275"/>
              <a:gd name="connsiteX66" fmla="*/ 272532 w 3491982"/>
              <a:gd name="connsiteY66" fmla="*/ 2867025 h 3724275"/>
              <a:gd name="connsiteX67" fmla="*/ 291582 w 3491982"/>
              <a:gd name="connsiteY67" fmla="*/ 2895600 h 3724275"/>
              <a:gd name="connsiteX68" fmla="*/ 310632 w 3491982"/>
              <a:gd name="connsiteY68" fmla="*/ 2952750 h 3724275"/>
              <a:gd name="connsiteX69" fmla="*/ 339207 w 3491982"/>
              <a:gd name="connsiteY69" fmla="*/ 3019425 h 3724275"/>
              <a:gd name="connsiteX70" fmla="*/ 386832 w 3491982"/>
              <a:gd name="connsiteY70" fmla="*/ 3095625 h 3724275"/>
              <a:gd name="connsiteX71" fmla="*/ 434457 w 3491982"/>
              <a:gd name="connsiteY71" fmla="*/ 3171825 h 3724275"/>
              <a:gd name="connsiteX72" fmla="*/ 472557 w 3491982"/>
              <a:gd name="connsiteY72" fmla="*/ 3228975 h 3724275"/>
              <a:gd name="connsiteX73" fmla="*/ 491607 w 3491982"/>
              <a:gd name="connsiteY73" fmla="*/ 3257550 h 3724275"/>
              <a:gd name="connsiteX74" fmla="*/ 520182 w 3491982"/>
              <a:gd name="connsiteY74" fmla="*/ 3286125 h 3724275"/>
              <a:gd name="connsiteX75" fmla="*/ 539232 w 3491982"/>
              <a:gd name="connsiteY75" fmla="*/ 3314700 h 3724275"/>
              <a:gd name="connsiteX76" fmla="*/ 567807 w 3491982"/>
              <a:gd name="connsiteY76" fmla="*/ 3333750 h 3724275"/>
              <a:gd name="connsiteX77" fmla="*/ 577332 w 3491982"/>
              <a:gd name="connsiteY77" fmla="*/ 3362325 h 3724275"/>
              <a:gd name="connsiteX78" fmla="*/ 605907 w 3491982"/>
              <a:gd name="connsiteY78" fmla="*/ 3381375 h 3724275"/>
              <a:gd name="connsiteX79" fmla="*/ 663057 w 3491982"/>
              <a:gd name="connsiteY79" fmla="*/ 3429000 h 3724275"/>
              <a:gd name="connsiteX80" fmla="*/ 729732 w 3491982"/>
              <a:gd name="connsiteY80" fmla="*/ 3476625 h 3724275"/>
              <a:gd name="connsiteX81" fmla="*/ 796407 w 3491982"/>
              <a:gd name="connsiteY81" fmla="*/ 3505200 h 3724275"/>
              <a:gd name="connsiteX82" fmla="*/ 853557 w 3491982"/>
              <a:gd name="connsiteY82" fmla="*/ 3543300 h 3724275"/>
              <a:gd name="connsiteX83" fmla="*/ 910707 w 3491982"/>
              <a:gd name="connsiteY83" fmla="*/ 3562350 h 3724275"/>
              <a:gd name="connsiteX84" fmla="*/ 977382 w 3491982"/>
              <a:gd name="connsiteY84" fmla="*/ 3590925 h 3724275"/>
              <a:gd name="connsiteX85" fmla="*/ 1053582 w 3491982"/>
              <a:gd name="connsiteY85" fmla="*/ 3619500 h 3724275"/>
              <a:gd name="connsiteX86" fmla="*/ 1110732 w 3491982"/>
              <a:gd name="connsiteY86" fmla="*/ 3648075 h 3724275"/>
              <a:gd name="connsiteX87" fmla="*/ 1148832 w 3491982"/>
              <a:gd name="connsiteY87" fmla="*/ 3667125 h 3724275"/>
              <a:gd name="connsiteX88" fmla="*/ 1186932 w 3491982"/>
              <a:gd name="connsiteY88" fmla="*/ 3676650 h 3724275"/>
              <a:gd name="connsiteX89" fmla="*/ 1244082 w 3491982"/>
              <a:gd name="connsiteY89" fmla="*/ 3695700 h 3724275"/>
              <a:gd name="connsiteX90" fmla="*/ 1272657 w 3491982"/>
              <a:gd name="connsiteY90" fmla="*/ 3705225 h 3724275"/>
              <a:gd name="connsiteX91" fmla="*/ 1358382 w 3491982"/>
              <a:gd name="connsiteY91" fmla="*/ 3724275 h 3724275"/>
              <a:gd name="connsiteX92" fmla="*/ 2139432 w 3491982"/>
              <a:gd name="connsiteY92" fmla="*/ 3714750 h 3724275"/>
              <a:gd name="connsiteX93" fmla="*/ 2234682 w 3491982"/>
              <a:gd name="connsiteY93" fmla="*/ 3695700 h 3724275"/>
              <a:gd name="connsiteX94" fmla="*/ 2358507 w 3491982"/>
              <a:gd name="connsiteY94" fmla="*/ 3667125 h 3724275"/>
              <a:gd name="connsiteX95" fmla="*/ 2387082 w 3491982"/>
              <a:gd name="connsiteY95" fmla="*/ 3657600 h 3724275"/>
              <a:gd name="connsiteX96" fmla="*/ 2482332 w 3491982"/>
              <a:gd name="connsiteY96" fmla="*/ 3638550 h 3724275"/>
              <a:gd name="connsiteX97" fmla="*/ 2529957 w 3491982"/>
              <a:gd name="connsiteY97" fmla="*/ 3629025 h 3724275"/>
              <a:gd name="connsiteX98" fmla="*/ 2596632 w 3491982"/>
              <a:gd name="connsiteY98" fmla="*/ 3609975 h 3724275"/>
              <a:gd name="connsiteX99" fmla="*/ 2634732 w 3491982"/>
              <a:gd name="connsiteY99" fmla="*/ 3590925 h 3724275"/>
              <a:gd name="connsiteX100" fmla="*/ 2663307 w 3491982"/>
              <a:gd name="connsiteY100" fmla="*/ 3581400 h 3724275"/>
              <a:gd name="connsiteX101" fmla="*/ 2691882 w 3491982"/>
              <a:gd name="connsiteY101" fmla="*/ 3562350 h 3724275"/>
              <a:gd name="connsiteX102" fmla="*/ 2720457 w 3491982"/>
              <a:gd name="connsiteY102" fmla="*/ 3552825 h 3724275"/>
              <a:gd name="connsiteX103" fmla="*/ 2796657 w 3491982"/>
              <a:gd name="connsiteY103" fmla="*/ 3524250 h 3724275"/>
              <a:gd name="connsiteX104" fmla="*/ 2853807 w 3491982"/>
              <a:gd name="connsiteY104" fmla="*/ 3486150 h 3724275"/>
              <a:gd name="connsiteX105" fmla="*/ 2882382 w 3491982"/>
              <a:gd name="connsiteY105" fmla="*/ 3467100 h 3724275"/>
              <a:gd name="connsiteX106" fmla="*/ 2920482 w 3491982"/>
              <a:gd name="connsiteY106" fmla="*/ 3457575 h 3724275"/>
              <a:gd name="connsiteX107" fmla="*/ 2949057 w 3491982"/>
              <a:gd name="connsiteY107" fmla="*/ 3429000 h 3724275"/>
              <a:gd name="connsiteX108" fmla="*/ 2987157 w 3491982"/>
              <a:gd name="connsiteY108" fmla="*/ 3419475 h 3724275"/>
              <a:gd name="connsiteX109" fmla="*/ 3044307 w 3491982"/>
              <a:gd name="connsiteY109" fmla="*/ 3381375 h 3724275"/>
              <a:gd name="connsiteX110" fmla="*/ 3072882 w 3491982"/>
              <a:gd name="connsiteY110" fmla="*/ 3362325 h 3724275"/>
              <a:gd name="connsiteX111" fmla="*/ 3130032 w 3491982"/>
              <a:gd name="connsiteY111" fmla="*/ 3295650 h 3724275"/>
              <a:gd name="connsiteX112" fmla="*/ 3158607 w 3491982"/>
              <a:gd name="connsiteY112" fmla="*/ 3267075 h 3724275"/>
              <a:gd name="connsiteX113" fmla="*/ 3187182 w 3491982"/>
              <a:gd name="connsiteY113" fmla="*/ 3200400 h 3724275"/>
              <a:gd name="connsiteX114" fmla="*/ 3206232 w 3491982"/>
              <a:gd name="connsiteY114" fmla="*/ 3171825 h 3724275"/>
              <a:gd name="connsiteX115" fmla="*/ 3244332 w 3491982"/>
              <a:gd name="connsiteY115" fmla="*/ 3114675 h 3724275"/>
              <a:gd name="connsiteX116" fmla="*/ 3263382 w 3491982"/>
              <a:gd name="connsiteY116" fmla="*/ 3057525 h 3724275"/>
              <a:gd name="connsiteX117" fmla="*/ 3291957 w 3491982"/>
              <a:gd name="connsiteY117" fmla="*/ 3000375 h 3724275"/>
              <a:gd name="connsiteX118" fmla="*/ 3320532 w 3491982"/>
              <a:gd name="connsiteY118" fmla="*/ 2905125 h 3724275"/>
              <a:gd name="connsiteX119" fmla="*/ 3330057 w 3491982"/>
              <a:gd name="connsiteY119" fmla="*/ 2876550 h 3724275"/>
              <a:gd name="connsiteX120" fmla="*/ 3349107 w 3491982"/>
              <a:gd name="connsiteY120" fmla="*/ 2847975 h 3724275"/>
              <a:gd name="connsiteX121" fmla="*/ 3358632 w 3491982"/>
              <a:gd name="connsiteY121" fmla="*/ 2809875 h 3724275"/>
              <a:gd name="connsiteX122" fmla="*/ 3377682 w 3491982"/>
              <a:gd name="connsiteY122" fmla="*/ 2771775 h 3724275"/>
              <a:gd name="connsiteX123" fmla="*/ 3387207 w 3491982"/>
              <a:gd name="connsiteY123" fmla="*/ 2695575 h 3724275"/>
              <a:gd name="connsiteX124" fmla="*/ 3406257 w 3491982"/>
              <a:gd name="connsiteY124" fmla="*/ 2619375 h 3724275"/>
              <a:gd name="connsiteX125" fmla="*/ 3415782 w 3491982"/>
              <a:gd name="connsiteY125" fmla="*/ 2590800 h 3724275"/>
              <a:gd name="connsiteX126" fmla="*/ 3444357 w 3491982"/>
              <a:gd name="connsiteY126" fmla="*/ 2505075 h 3724275"/>
              <a:gd name="connsiteX127" fmla="*/ 3453882 w 3491982"/>
              <a:gd name="connsiteY127" fmla="*/ 2438400 h 3724275"/>
              <a:gd name="connsiteX128" fmla="*/ 3472932 w 3491982"/>
              <a:gd name="connsiteY128" fmla="*/ 2362200 h 3724275"/>
              <a:gd name="connsiteX129" fmla="*/ 3482457 w 3491982"/>
              <a:gd name="connsiteY129" fmla="*/ 2219325 h 3724275"/>
              <a:gd name="connsiteX130" fmla="*/ 3491982 w 3491982"/>
              <a:gd name="connsiteY130" fmla="*/ 2105025 h 3724275"/>
              <a:gd name="connsiteX131" fmla="*/ 3472932 w 3491982"/>
              <a:gd name="connsiteY131" fmla="*/ 1504950 h 3724275"/>
              <a:gd name="connsiteX132" fmla="*/ 3453882 w 3491982"/>
              <a:gd name="connsiteY132" fmla="*/ 1409700 h 3724275"/>
              <a:gd name="connsiteX133" fmla="*/ 3434832 w 3491982"/>
              <a:gd name="connsiteY133" fmla="*/ 1314450 h 3724275"/>
              <a:gd name="connsiteX134" fmla="*/ 3415782 w 3491982"/>
              <a:gd name="connsiteY134" fmla="*/ 1285875 h 3724275"/>
              <a:gd name="connsiteX135" fmla="*/ 3387207 w 3491982"/>
              <a:gd name="connsiteY135" fmla="*/ 1190625 h 3724275"/>
              <a:gd name="connsiteX136" fmla="*/ 3368157 w 3491982"/>
              <a:gd name="connsiteY136" fmla="*/ 1152525 h 3724275"/>
              <a:gd name="connsiteX137" fmla="*/ 3358632 w 3491982"/>
              <a:gd name="connsiteY137" fmla="*/ 1123950 h 3724275"/>
              <a:gd name="connsiteX138" fmla="*/ 3320532 w 3491982"/>
              <a:gd name="connsiteY138" fmla="*/ 1066800 h 3724275"/>
              <a:gd name="connsiteX139" fmla="*/ 3311007 w 3491982"/>
              <a:gd name="connsiteY139" fmla="*/ 1019175 h 3724275"/>
              <a:gd name="connsiteX140" fmla="*/ 3272907 w 3491982"/>
              <a:gd name="connsiteY140" fmla="*/ 952500 h 3724275"/>
              <a:gd name="connsiteX141" fmla="*/ 3253857 w 3491982"/>
              <a:gd name="connsiteY141" fmla="*/ 895350 h 3724275"/>
              <a:gd name="connsiteX142" fmla="*/ 3234807 w 3491982"/>
              <a:gd name="connsiteY142" fmla="*/ 838200 h 3724275"/>
              <a:gd name="connsiteX143" fmla="*/ 3225282 w 3491982"/>
              <a:gd name="connsiteY143" fmla="*/ 809625 h 3724275"/>
              <a:gd name="connsiteX144" fmla="*/ 3206232 w 3491982"/>
              <a:gd name="connsiteY144" fmla="*/ 781050 h 3724275"/>
              <a:gd name="connsiteX145" fmla="*/ 3177657 w 3491982"/>
              <a:gd name="connsiteY145" fmla="*/ 704850 h 3724275"/>
              <a:gd name="connsiteX146" fmla="*/ 3168132 w 3491982"/>
              <a:gd name="connsiteY146" fmla="*/ 676275 h 3724275"/>
              <a:gd name="connsiteX147" fmla="*/ 3149082 w 3491982"/>
              <a:gd name="connsiteY147" fmla="*/ 647700 h 3724275"/>
              <a:gd name="connsiteX148" fmla="*/ 3130032 w 3491982"/>
              <a:gd name="connsiteY148" fmla="*/ 609600 h 3724275"/>
              <a:gd name="connsiteX149" fmla="*/ 3091932 w 3491982"/>
              <a:gd name="connsiteY149" fmla="*/ 552450 h 3724275"/>
              <a:gd name="connsiteX150" fmla="*/ 3053832 w 3491982"/>
              <a:gd name="connsiteY150" fmla="*/ 495300 h 3724275"/>
              <a:gd name="connsiteX151" fmla="*/ 3034782 w 3491982"/>
              <a:gd name="connsiteY151" fmla="*/ 466725 h 3724275"/>
              <a:gd name="connsiteX152" fmla="*/ 2977632 w 3491982"/>
              <a:gd name="connsiteY152" fmla="*/ 371475 h 3724275"/>
              <a:gd name="connsiteX153" fmla="*/ 2949057 w 3491982"/>
              <a:gd name="connsiteY153" fmla="*/ 352425 h 3724275"/>
              <a:gd name="connsiteX154" fmla="*/ 2882382 w 3491982"/>
              <a:gd name="connsiteY154" fmla="*/ 285750 h 3724275"/>
              <a:gd name="connsiteX155" fmla="*/ 2872857 w 3491982"/>
              <a:gd name="connsiteY155" fmla="*/ 266700 h 3724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Lst>
            <a:rect l="l" t="t" r="r" b="b"/>
            <a:pathLst>
              <a:path w="3491982" h="3724275">
                <a:moveTo>
                  <a:pt x="2872857" y="266700"/>
                </a:moveTo>
                <a:cubicBezTo>
                  <a:pt x="2856982" y="260350"/>
                  <a:pt x="2841241" y="253653"/>
                  <a:pt x="2825232" y="247650"/>
                </a:cubicBezTo>
                <a:cubicBezTo>
                  <a:pt x="2815831" y="244125"/>
                  <a:pt x="2805434" y="243001"/>
                  <a:pt x="2796657" y="238125"/>
                </a:cubicBezTo>
                <a:cubicBezTo>
                  <a:pt x="2776643" y="227006"/>
                  <a:pt x="2758557" y="212725"/>
                  <a:pt x="2739507" y="200025"/>
                </a:cubicBezTo>
                <a:cubicBezTo>
                  <a:pt x="2729982" y="193675"/>
                  <a:pt x="2721792" y="184595"/>
                  <a:pt x="2710932" y="180975"/>
                </a:cubicBezTo>
                <a:cubicBezTo>
                  <a:pt x="2701407" y="177800"/>
                  <a:pt x="2691134" y="176326"/>
                  <a:pt x="2682357" y="171450"/>
                </a:cubicBezTo>
                <a:cubicBezTo>
                  <a:pt x="2662343" y="160331"/>
                  <a:pt x="2646927" y="140590"/>
                  <a:pt x="2625207" y="133350"/>
                </a:cubicBezTo>
                <a:cubicBezTo>
                  <a:pt x="2615682" y="130175"/>
                  <a:pt x="2605612" y="128315"/>
                  <a:pt x="2596632" y="123825"/>
                </a:cubicBezTo>
                <a:cubicBezTo>
                  <a:pt x="2586393" y="118705"/>
                  <a:pt x="2578579" y="109284"/>
                  <a:pt x="2568057" y="104775"/>
                </a:cubicBezTo>
                <a:cubicBezTo>
                  <a:pt x="2556025" y="99618"/>
                  <a:pt x="2542657" y="98425"/>
                  <a:pt x="2529957" y="95250"/>
                </a:cubicBezTo>
                <a:cubicBezTo>
                  <a:pt x="2482918" y="63891"/>
                  <a:pt x="2519669" y="83153"/>
                  <a:pt x="2453757" y="66675"/>
                </a:cubicBezTo>
                <a:cubicBezTo>
                  <a:pt x="2413927" y="56717"/>
                  <a:pt x="2433405" y="54752"/>
                  <a:pt x="2387082" y="47625"/>
                </a:cubicBezTo>
                <a:cubicBezTo>
                  <a:pt x="2358665" y="43253"/>
                  <a:pt x="2329886" y="41666"/>
                  <a:pt x="2301357" y="38100"/>
                </a:cubicBezTo>
                <a:cubicBezTo>
                  <a:pt x="2279080" y="35315"/>
                  <a:pt x="2257040" y="30608"/>
                  <a:pt x="2234682" y="28575"/>
                </a:cubicBezTo>
                <a:cubicBezTo>
                  <a:pt x="2187147" y="24254"/>
                  <a:pt x="2139373" y="23014"/>
                  <a:pt x="2091807" y="19050"/>
                </a:cubicBezTo>
                <a:cubicBezTo>
                  <a:pt x="2021861" y="13221"/>
                  <a:pt x="2010949" y="10336"/>
                  <a:pt x="1948932" y="0"/>
                </a:cubicBezTo>
                <a:lnTo>
                  <a:pt x="1510782" y="9525"/>
                </a:lnTo>
                <a:cubicBezTo>
                  <a:pt x="1485202" y="10472"/>
                  <a:pt x="1460004" y="16059"/>
                  <a:pt x="1434582" y="19050"/>
                </a:cubicBezTo>
                <a:cubicBezTo>
                  <a:pt x="1377916" y="25717"/>
                  <a:pt x="1328863" y="30071"/>
                  <a:pt x="1272657" y="38100"/>
                </a:cubicBezTo>
                <a:cubicBezTo>
                  <a:pt x="1123015" y="59477"/>
                  <a:pt x="1330175" y="34884"/>
                  <a:pt x="1129782" y="57150"/>
                </a:cubicBezTo>
                <a:cubicBezTo>
                  <a:pt x="1120257" y="60325"/>
                  <a:pt x="1111008" y="64497"/>
                  <a:pt x="1101207" y="66675"/>
                </a:cubicBezTo>
                <a:cubicBezTo>
                  <a:pt x="1049305" y="78209"/>
                  <a:pt x="1000650" y="77969"/>
                  <a:pt x="948807" y="95250"/>
                </a:cubicBezTo>
                <a:cubicBezTo>
                  <a:pt x="776105" y="152817"/>
                  <a:pt x="992126" y="83436"/>
                  <a:pt x="844032" y="123825"/>
                </a:cubicBezTo>
                <a:cubicBezTo>
                  <a:pt x="824659" y="129109"/>
                  <a:pt x="805932" y="136525"/>
                  <a:pt x="786882" y="142875"/>
                </a:cubicBezTo>
                <a:cubicBezTo>
                  <a:pt x="777357" y="146050"/>
                  <a:pt x="768047" y="149965"/>
                  <a:pt x="758307" y="152400"/>
                </a:cubicBezTo>
                <a:cubicBezTo>
                  <a:pt x="745607" y="155575"/>
                  <a:pt x="732464" y="157328"/>
                  <a:pt x="720207" y="161925"/>
                </a:cubicBezTo>
                <a:cubicBezTo>
                  <a:pt x="706912" y="166911"/>
                  <a:pt x="695158" y="175382"/>
                  <a:pt x="682107" y="180975"/>
                </a:cubicBezTo>
                <a:cubicBezTo>
                  <a:pt x="672879" y="184930"/>
                  <a:pt x="662512" y="186010"/>
                  <a:pt x="653532" y="190500"/>
                </a:cubicBezTo>
                <a:cubicBezTo>
                  <a:pt x="643293" y="195620"/>
                  <a:pt x="635196" y="204430"/>
                  <a:pt x="624957" y="209550"/>
                </a:cubicBezTo>
                <a:cubicBezTo>
                  <a:pt x="615977" y="214040"/>
                  <a:pt x="605159" y="214199"/>
                  <a:pt x="596382" y="219075"/>
                </a:cubicBezTo>
                <a:lnTo>
                  <a:pt x="510657" y="276225"/>
                </a:lnTo>
                <a:cubicBezTo>
                  <a:pt x="501132" y="282575"/>
                  <a:pt x="492942" y="291655"/>
                  <a:pt x="482082" y="295275"/>
                </a:cubicBezTo>
                <a:lnTo>
                  <a:pt x="453507" y="304800"/>
                </a:lnTo>
                <a:lnTo>
                  <a:pt x="396357" y="361950"/>
                </a:lnTo>
                <a:cubicBezTo>
                  <a:pt x="386832" y="371475"/>
                  <a:pt x="378990" y="383053"/>
                  <a:pt x="367782" y="390525"/>
                </a:cubicBezTo>
                <a:lnTo>
                  <a:pt x="310632" y="428625"/>
                </a:lnTo>
                <a:cubicBezTo>
                  <a:pt x="242559" y="530735"/>
                  <a:pt x="348570" y="375766"/>
                  <a:pt x="263007" y="485775"/>
                </a:cubicBezTo>
                <a:cubicBezTo>
                  <a:pt x="248951" y="503847"/>
                  <a:pt x="237607" y="523875"/>
                  <a:pt x="224907" y="542925"/>
                </a:cubicBezTo>
                <a:cubicBezTo>
                  <a:pt x="218557" y="552450"/>
                  <a:pt x="209477" y="560640"/>
                  <a:pt x="205857" y="571500"/>
                </a:cubicBezTo>
                <a:cubicBezTo>
                  <a:pt x="156710" y="718942"/>
                  <a:pt x="213040" y="566659"/>
                  <a:pt x="167757" y="657225"/>
                </a:cubicBezTo>
                <a:cubicBezTo>
                  <a:pt x="163267" y="666205"/>
                  <a:pt x="162187" y="676572"/>
                  <a:pt x="158232" y="685800"/>
                </a:cubicBezTo>
                <a:cubicBezTo>
                  <a:pt x="152639" y="698851"/>
                  <a:pt x="144775" y="710849"/>
                  <a:pt x="139182" y="723900"/>
                </a:cubicBezTo>
                <a:cubicBezTo>
                  <a:pt x="135227" y="733128"/>
                  <a:pt x="134147" y="743495"/>
                  <a:pt x="129657" y="752475"/>
                </a:cubicBezTo>
                <a:cubicBezTo>
                  <a:pt x="124537" y="762714"/>
                  <a:pt x="115727" y="770811"/>
                  <a:pt x="110607" y="781050"/>
                </a:cubicBezTo>
                <a:cubicBezTo>
                  <a:pt x="102604" y="797055"/>
                  <a:pt x="96135" y="832466"/>
                  <a:pt x="91557" y="847725"/>
                </a:cubicBezTo>
                <a:cubicBezTo>
                  <a:pt x="53367" y="975026"/>
                  <a:pt x="88343" y="835220"/>
                  <a:pt x="62982" y="962025"/>
                </a:cubicBezTo>
                <a:cubicBezTo>
                  <a:pt x="45165" y="1051108"/>
                  <a:pt x="62088" y="956074"/>
                  <a:pt x="43932" y="1028700"/>
                </a:cubicBezTo>
                <a:cubicBezTo>
                  <a:pt x="33716" y="1069563"/>
                  <a:pt x="33374" y="1091014"/>
                  <a:pt x="24882" y="1133475"/>
                </a:cubicBezTo>
                <a:cubicBezTo>
                  <a:pt x="22315" y="1146312"/>
                  <a:pt x="18532" y="1158875"/>
                  <a:pt x="15357" y="1171575"/>
                </a:cubicBezTo>
                <a:cubicBezTo>
                  <a:pt x="-8696" y="1436154"/>
                  <a:pt x="-1204" y="1311672"/>
                  <a:pt x="15357" y="1800225"/>
                </a:cubicBezTo>
                <a:cubicBezTo>
                  <a:pt x="16187" y="1824704"/>
                  <a:pt x="29279" y="1843823"/>
                  <a:pt x="34407" y="1866900"/>
                </a:cubicBezTo>
                <a:cubicBezTo>
                  <a:pt x="38597" y="1885753"/>
                  <a:pt x="39742" y="1905197"/>
                  <a:pt x="43932" y="1924050"/>
                </a:cubicBezTo>
                <a:cubicBezTo>
                  <a:pt x="46110" y="1933851"/>
                  <a:pt x="51488" y="1942780"/>
                  <a:pt x="53457" y="1952625"/>
                </a:cubicBezTo>
                <a:cubicBezTo>
                  <a:pt x="95861" y="2164646"/>
                  <a:pt x="55953" y="2000710"/>
                  <a:pt x="82032" y="2105025"/>
                </a:cubicBezTo>
                <a:cubicBezTo>
                  <a:pt x="85207" y="2133600"/>
                  <a:pt x="87185" y="2162333"/>
                  <a:pt x="91557" y="2190750"/>
                </a:cubicBezTo>
                <a:cubicBezTo>
                  <a:pt x="93548" y="2203689"/>
                  <a:pt x="98242" y="2216071"/>
                  <a:pt x="101082" y="2228850"/>
                </a:cubicBezTo>
                <a:cubicBezTo>
                  <a:pt x="104594" y="2244654"/>
                  <a:pt x="107432" y="2260600"/>
                  <a:pt x="110607" y="2276475"/>
                </a:cubicBezTo>
                <a:cubicBezTo>
                  <a:pt x="113782" y="2317750"/>
                  <a:pt x="115295" y="2359187"/>
                  <a:pt x="120132" y="2400300"/>
                </a:cubicBezTo>
                <a:cubicBezTo>
                  <a:pt x="121662" y="2413301"/>
                  <a:pt x="126817" y="2425621"/>
                  <a:pt x="129657" y="2438400"/>
                </a:cubicBezTo>
                <a:cubicBezTo>
                  <a:pt x="133169" y="2454204"/>
                  <a:pt x="134922" y="2470406"/>
                  <a:pt x="139182" y="2486025"/>
                </a:cubicBezTo>
                <a:cubicBezTo>
                  <a:pt x="144466" y="2505398"/>
                  <a:pt x="153362" y="2523694"/>
                  <a:pt x="158232" y="2543175"/>
                </a:cubicBezTo>
                <a:cubicBezTo>
                  <a:pt x="161407" y="2555875"/>
                  <a:pt x="162600" y="2569243"/>
                  <a:pt x="167757" y="2581275"/>
                </a:cubicBezTo>
                <a:cubicBezTo>
                  <a:pt x="172266" y="2591797"/>
                  <a:pt x="181687" y="2599611"/>
                  <a:pt x="186807" y="2609850"/>
                </a:cubicBezTo>
                <a:cubicBezTo>
                  <a:pt x="194810" y="2625855"/>
                  <a:pt x="201279" y="2661266"/>
                  <a:pt x="205857" y="2676525"/>
                </a:cubicBezTo>
                <a:cubicBezTo>
                  <a:pt x="224405" y="2738352"/>
                  <a:pt x="216118" y="2720492"/>
                  <a:pt x="243957" y="2762250"/>
                </a:cubicBezTo>
                <a:cubicBezTo>
                  <a:pt x="250307" y="2787650"/>
                  <a:pt x="254728" y="2813612"/>
                  <a:pt x="263007" y="2838450"/>
                </a:cubicBezTo>
                <a:cubicBezTo>
                  <a:pt x="266182" y="2847975"/>
                  <a:pt x="268042" y="2858045"/>
                  <a:pt x="272532" y="2867025"/>
                </a:cubicBezTo>
                <a:cubicBezTo>
                  <a:pt x="277652" y="2877264"/>
                  <a:pt x="286933" y="2885139"/>
                  <a:pt x="291582" y="2895600"/>
                </a:cubicBezTo>
                <a:cubicBezTo>
                  <a:pt x="299737" y="2913950"/>
                  <a:pt x="301652" y="2934789"/>
                  <a:pt x="310632" y="2952750"/>
                </a:cubicBezTo>
                <a:cubicBezTo>
                  <a:pt x="373813" y="3079112"/>
                  <a:pt x="297162" y="2921319"/>
                  <a:pt x="339207" y="3019425"/>
                </a:cubicBezTo>
                <a:cubicBezTo>
                  <a:pt x="365535" y="3080857"/>
                  <a:pt x="349538" y="3035954"/>
                  <a:pt x="386832" y="3095625"/>
                </a:cubicBezTo>
                <a:cubicBezTo>
                  <a:pt x="452206" y="3200223"/>
                  <a:pt x="353509" y="3063894"/>
                  <a:pt x="434457" y="3171825"/>
                </a:cubicBezTo>
                <a:cubicBezTo>
                  <a:pt x="451196" y="3222043"/>
                  <a:pt x="432919" y="3181409"/>
                  <a:pt x="472557" y="3228975"/>
                </a:cubicBezTo>
                <a:cubicBezTo>
                  <a:pt x="479886" y="3237769"/>
                  <a:pt x="484278" y="3248756"/>
                  <a:pt x="491607" y="3257550"/>
                </a:cubicBezTo>
                <a:cubicBezTo>
                  <a:pt x="500231" y="3267898"/>
                  <a:pt x="511558" y="3275777"/>
                  <a:pt x="520182" y="3286125"/>
                </a:cubicBezTo>
                <a:cubicBezTo>
                  <a:pt x="527511" y="3294919"/>
                  <a:pt x="531137" y="3306605"/>
                  <a:pt x="539232" y="3314700"/>
                </a:cubicBezTo>
                <a:cubicBezTo>
                  <a:pt x="547327" y="3322795"/>
                  <a:pt x="558282" y="3327400"/>
                  <a:pt x="567807" y="3333750"/>
                </a:cubicBezTo>
                <a:cubicBezTo>
                  <a:pt x="570982" y="3343275"/>
                  <a:pt x="571060" y="3354485"/>
                  <a:pt x="577332" y="3362325"/>
                </a:cubicBezTo>
                <a:cubicBezTo>
                  <a:pt x="584483" y="3371264"/>
                  <a:pt x="597113" y="3374046"/>
                  <a:pt x="605907" y="3381375"/>
                </a:cubicBezTo>
                <a:cubicBezTo>
                  <a:pt x="712639" y="3470319"/>
                  <a:pt x="563732" y="3358054"/>
                  <a:pt x="663057" y="3429000"/>
                </a:cubicBezTo>
                <a:cubicBezTo>
                  <a:pt x="673124" y="3436191"/>
                  <a:pt x="714767" y="3469142"/>
                  <a:pt x="729732" y="3476625"/>
                </a:cubicBezTo>
                <a:cubicBezTo>
                  <a:pt x="808562" y="3516040"/>
                  <a:pt x="697305" y="3445739"/>
                  <a:pt x="796407" y="3505200"/>
                </a:cubicBezTo>
                <a:cubicBezTo>
                  <a:pt x="816040" y="3516980"/>
                  <a:pt x="831837" y="3536060"/>
                  <a:pt x="853557" y="3543300"/>
                </a:cubicBezTo>
                <a:cubicBezTo>
                  <a:pt x="872607" y="3549650"/>
                  <a:pt x="892746" y="3553370"/>
                  <a:pt x="910707" y="3562350"/>
                </a:cubicBezTo>
                <a:cubicBezTo>
                  <a:pt x="1037069" y="3625531"/>
                  <a:pt x="879276" y="3548880"/>
                  <a:pt x="977382" y="3590925"/>
                </a:cubicBezTo>
                <a:cubicBezTo>
                  <a:pt x="1047114" y="3620810"/>
                  <a:pt x="983338" y="3601939"/>
                  <a:pt x="1053582" y="3619500"/>
                </a:cubicBezTo>
                <a:cubicBezTo>
                  <a:pt x="1108496" y="3656109"/>
                  <a:pt x="1055523" y="3624414"/>
                  <a:pt x="1110732" y="3648075"/>
                </a:cubicBezTo>
                <a:cubicBezTo>
                  <a:pt x="1123783" y="3653668"/>
                  <a:pt x="1135537" y="3662139"/>
                  <a:pt x="1148832" y="3667125"/>
                </a:cubicBezTo>
                <a:cubicBezTo>
                  <a:pt x="1161089" y="3671722"/>
                  <a:pt x="1174393" y="3672888"/>
                  <a:pt x="1186932" y="3676650"/>
                </a:cubicBezTo>
                <a:cubicBezTo>
                  <a:pt x="1206166" y="3682420"/>
                  <a:pt x="1225032" y="3689350"/>
                  <a:pt x="1244082" y="3695700"/>
                </a:cubicBezTo>
                <a:cubicBezTo>
                  <a:pt x="1253607" y="3698875"/>
                  <a:pt x="1262917" y="3702790"/>
                  <a:pt x="1272657" y="3705225"/>
                </a:cubicBezTo>
                <a:cubicBezTo>
                  <a:pt x="1326463" y="3718677"/>
                  <a:pt x="1297920" y="3712183"/>
                  <a:pt x="1358382" y="3724275"/>
                </a:cubicBezTo>
                <a:lnTo>
                  <a:pt x="2139432" y="3714750"/>
                </a:lnTo>
                <a:cubicBezTo>
                  <a:pt x="2216355" y="3713021"/>
                  <a:pt x="2184671" y="3708203"/>
                  <a:pt x="2234682" y="3695700"/>
                </a:cubicBezTo>
                <a:cubicBezTo>
                  <a:pt x="2295129" y="3680588"/>
                  <a:pt x="2287384" y="3690833"/>
                  <a:pt x="2358507" y="3667125"/>
                </a:cubicBezTo>
                <a:cubicBezTo>
                  <a:pt x="2368032" y="3663950"/>
                  <a:pt x="2377299" y="3659858"/>
                  <a:pt x="2387082" y="3657600"/>
                </a:cubicBezTo>
                <a:cubicBezTo>
                  <a:pt x="2418632" y="3650319"/>
                  <a:pt x="2450582" y="3644900"/>
                  <a:pt x="2482332" y="3638550"/>
                </a:cubicBezTo>
                <a:cubicBezTo>
                  <a:pt x="2498207" y="3635375"/>
                  <a:pt x="2514251" y="3632952"/>
                  <a:pt x="2529957" y="3629025"/>
                </a:cubicBezTo>
                <a:cubicBezTo>
                  <a:pt x="2549291" y="3624192"/>
                  <a:pt x="2577501" y="3618174"/>
                  <a:pt x="2596632" y="3609975"/>
                </a:cubicBezTo>
                <a:cubicBezTo>
                  <a:pt x="2609683" y="3604382"/>
                  <a:pt x="2621681" y="3596518"/>
                  <a:pt x="2634732" y="3590925"/>
                </a:cubicBezTo>
                <a:cubicBezTo>
                  <a:pt x="2643960" y="3586970"/>
                  <a:pt x="2654327" y="3585890"/>
                  <a:pt x="2663307" y="3581400"/>
                </a:cubicBezTo>
                <a:cubicBezTo>
                  <a:pt x="2673546" y="3576280"/>
                  <a:pt x="2681643" y="3567470"/>
                  <a:pt x="2691882" y="3562350"/>
                </a:cubicBezTo>
                <a:cubicBezTo>
                  <a:pt x="2700862" y="3557860"/>
                  <a:pt x="2711229" y="3556780"/>
                  <a:pt x="2720457" y="3552825"/>
                </a:cubicBezTo>
                <a:cubicBezTo>
                  <a:pt x="2790189" y="3522940"/>
                  <a:pt x="2726413" y="3541811"/>
                  <a:pt x="2796657" y="3524250"/>
                </a:cubicBezTo>
                <a:lnTo>
                  <a:pt x="2853807" y="3486150"/>
                </a:lnTo>
                <a:cubicBezTo>
                  <a:pt x="2863332" y="3479800"/>
                  <a:pt x="2871276" y="3469876"/>
                  <a:pt x="2882382" y="3467100"/>
                </a:cubicBezTo>
                <a:lnTo>
                  <a:pt x="2920482" y="3457575"/>
                </a:lnTo>
                <a:cubicBezTo>
                  <a:pt x="2930007" y="3448050"/>
                  <a:pt x="2937361" y="3435683"/>
                  <a:pt x="2949057" y="3429000"/>
                </a:cubicBezTo>
                <a:cubicBezTo>
                  <a:pt x="2960423" y="3422505"/>
                  <a:pt x="2975448" y="3425329"/>
                  <a:pt x="2987157" y="3419475"/>
                </a:cubicBezTo>
                <a:cubicBezTo>
                  <a:pt x="3007635" y="3409236"/>
                  <a:pt x="3025257" y="3394075"/>
                  <a:pt x="3044307" y="3381375"/>
                </a:cubicBezTo>
                <a:cubicBezTo>
                  <a:pt x="3053832" y="3375025"/>
                  <a:pt x="3064787" y="3370420"/>
                  <a:pt x="3072882" y="3362325"/>
                </a:cubicBezTo>
                <a:cubicBezTo>
                  <a:pt x="3143787" y="3291420"/>
                  <a:pt x="3056718" y="3381184"/>
                  <a:pt x="3130032" y="3295650"/>
                </a:cubicBezTo>
                <a:cubicBezTo>
                  <a:pt x="3138798" y="3285423"/>
                  <a:pt x="3149082" y="3276600"/>
                  <a:pt x="3158607" y="3267075"/>
                </a:cubicBezTo>
                <a:cubicBezTo>
                  <a:pt x="3169293" y="3235017"/>
                  <a:pt x="3168350" y="3233356"/>
                  <a:pt x="3187182" y="3200400"/>
                </a:cubicBezTo>
                <a:cubicBezTo>
                  <a:pt x="3192862" y="3190461"/>
                  <a:pt x="3201112" y="3182064"/>
                  <a:pt x="3206232" y="3171825"/>
                </a:cubicBezTo>
                <a:cubicBezTo>
                  <a:pt x="3233801" y="3116686"/>
                  <a:pt x="3190163" y="3168844"/>
                  <a:pt x="3244332" y="3114675"/>
                </a:cubicBezTo>
                <a:cubicBezTo>
                  <a:pt x="3250682" y="3095625"/>
                  <a:pt x="3252243" y="3074233"/>
                  <a:pt x="3263382" y="3057525"/>
                </a:cubicBezTo>
                <a:cubicBezTo>
                  <a:pt x="3284254" y="3026216"/>
                  <a:pt x="3282098" y="3034881"/>
                  <a:pt x="3291957" y="3000375"/>
                </a:cubicBezTo>
                <a:cubicBezTo>
                  <a:pt x="3320747" y="2899608"/>
                  <a:pt x="3275261" y="3040938"/>
                  <a:pt x="3320532" y="2905125"/>
                </a:cubicBezTo>
                <a:cubicBezTo>
                  <a:pt x="3323707" y="2895600"/>
                  <a:pt x="3324488" y="2884904"/>
                  <a:pt x="3330057" y="2876550"/>
                </a:cubicBezTo>
                <a:lnTo>
                  <a:pt x="3349107" y="2847975"/>
                </a:lnTo>
                <a:cubicBezTo>
                  <a:pt x="3352282" y="2835275"/>
                  <a:pt x="3354035" y="2822132"/>
                  <a:pt x="3358632" y="2809875"/>
                </a:cubicBezTo>
                <a:cubicBezTo>
                  <a:pt x="3363618" y="2796580"/>
                  <a:pt x="3374238" y="2785550"/>
                  <a:pt x="3377682" y="2771775"/>
                </a:cubicBezTo>
                <a:cubicBezTo>
                  <a:pt x="3383890" y="2746942"/>
                  <a:pt x="3382490" y="2720734"/>
                  <a:pt x="3387207" y="2695575"/>
                </a:cubicBezTo>
                <a:cubicBezTo>
                  <a:pt x="3392032" y="2669842"/>
                  <a:pt x="3397978" y="2644213"/>
                  <a:pt x="3406257" y="2619375"/>
                </a:cubicBezTo>
                <a:cubicBezTo>
                  <a:pt x="3409432" y="2609850"/>
                  <a:pt x="3413604" y="2600601"/>
                  <a:pt x="3415782" y="2590800"/>
                </a:cubicBezTo>
                <a:cubicBezTo>
                  <a:pt x="3432892" y="2513803"/>
                  <a:pt x="3411213" y="2554790"/>
                  <a:pt x="3444357" y="2505075"/>
                </a:cubicBezTo>
                <a:cubicBezTo>
                  <a:pt x="3447532" y="2482850"/>
                  <a:pt x="3449479" y="2460415"/>
                  <a:pt x="3453882" y="2438400"/>
                </a:cubicBezTo>
                <a:cubicBezTo>
                  <a:pt x="3459017" y="2412727"/>
                  <a:pt x="3472932" y="2362200"/>
                  <a:pt x="3472932" y="2362200"/>
                </a:cubicBezTo>
                <a:cubicBezTo>
                  <a:pt x="3476107" y="2314575"/>
                  <a:pt x="3478931" y="2266925"/>
                  <a:pt x="3482457" y="2219325"/>
                </a:cubicBezTo>
                <a:cubicBezTo>
                  <a:pt x="3485281" y="2181197"/>
                  <a:pt x="3491982" y="2143257"/>
                  <a:pt x="3491982" y="2105025"/>
                </a:cubicBezTo>
                <a:cubicBezTo>
                  <a:pt x="3491982" y="2010181"/>
                  <a:pt x="3486060" y="1662486"/>
                  <a:pt x="3472932" y="1504950"/>
                </a:cubicBezTo>
                <a:cubicBezTo>
                  <a:pt x="3468903" y="1456605"/>
                  <a:pt x="3462907" y="1451815"/>
                  <a:pt x="3453882" y="1409700"/>
                </a:cubicBezTo>
                <a:cubicBezTo>
                  <a:pt x="3447098" y="1378040"/>
                  <a:pt x="3452793" y="1341391"/>
                  <a:pt x="3434832" y="1314450"/>
                </a:cubicBezTo>
                <a:cubicBezTo>
                  <a:pt x="3428482" y="1304925"/>
                  <a:pt x="3420431" y="1296336"/>
                  <a:pt x="3415782" y="1285875"/>
                </a:cubicBezTo>
                <a:cubicBezTo>
                  <a:pt x="3363674" y="1168631"/>
                  <a:pt x="3420455" y="1279286"/>
                  <a:pt x="3387207" y="1190625"/>
                </a:cubicBezTo>
                <a:cubicBezTo>
                  <a:pt x="3382221" y="1177330"/>
                  <a:pt x="3373750" y="1165576"/>
                  <a:pt x="3368157" y="1152525"/>
                </a:cubicBezTo>
                <a:cubicBezTo>
                  <a:pt x="3364202" y="1143297"/>
                  <a:pt x="3363508" y="1132727"/>
                  <a:pt x="3358632" y="1123950"/>
                </a:cubicBezTo>
                <a:cubicBezTo>
                  <a:pt x="3347513" y="1103936"/>
                  <a:pt x="3320532" y="1066800"/>
                  <a:pt x="3320532" y="1066800"/>
                </a:cubicBezTo>
                <a:cubicBezTo>
                  <a:pt x="3317357" y="1050925"/>
                  <a:pt x="3316127" y="1034534"/>
                  <a:pt x="3311007" y="1019175"/>
                </a:cubicBezTo>
                <a:cubicBezTo>
                  <a:pt x="3285666" y="943151"/>
                  <a:pt x="3300778" y="1015210"/>
                  <a:pt x="3272907" y="952500"/>
                </a:cubicBezTo>
                <a:cubicBezTo>
                  <a:pt x="3264752" y="934150"/>
                  <a:pt x="3260207" y="914400"/>
                  <a:pt x="3253857" y="895350"/>
                </a:cubicBezTo>
                <a:lnTo>
                  <a:pt x="3234807" y="838200"/>
                </a:lnTo>
                <a:cubicBezTo>
                  <a:pt x="3231632" y="828675"/>
                  <a:pt x="3230851" y="817979"/>
                  <a:pt x="3225282" y="809625"/>
                </a:cubicBezTo>
                <a:lnTo>
                  <a:pt x="3206232" y="781050"/>
                </a:lnTo>
                <a:cubicBezTo>
                  <a:pt x="3188671" y="710806"/>
                  <a:pt x="3207542" y="774582"/>
                  <a:pt x="3177657" y="704850"/>
                </a:cubicBezTo>
                <a:cubicBezTo>
                  <a:pt x="3173702" y="695622"/>
                  <a:pt x="3172622" y="685255"/>
                  <a:pt x="3168132" y="676275"/>
                </a:cubicBezTo>
                <a:cubicBezTo>
                  <a:pt x="3163012" y="666036"/>
                  <a:pt x="3154762" y="657639"/>
                  <a:pt x="3149082" y="647700"/>
                </a:cubicBezTo>
                <a:cubicBezTo>
                  <a:pt x="3142037" y="635372"/>
                  <a:pt x="3137337" y="621776"/>
                  <a:pt x="3130032" y="609600"/>
                </a:cubicBezTo>
                <a:cubicBezTo>
                  <a:pt x="3118252" y="589967"/>
                  <a:pt x="3104632" y="571500"/>
                  <a:pt x="3091932" y="552450"/>
                </a:cubicBezTo>
                <a:lnTo>
                  <a:pt x="3053832" y="495300"/>
                </a:lnTo>
                <a:cubicBezTo>
                  <a:pt x="3047482" y="485775"/>
                  <a:pt x="3039902" y="476964"/>
                  <a:pt x="3034782" y="466725"/>
                </a:cubicBezTo>
                <a:cubicBezTo>
                  <a:pt x="3023314" y="443788"/>
                  <a:pt x="2994873" y="382969"/>
                  <a:pt x="2977632" y="371475"/>
                </a:cubicBezTo>
                <a:lnTo>
                  <a:pt x="2949057" y="352425"/>
                </a:lnTo>
                <a:cubicBezTo>
                  <a:pt x="2932292" y="302130"/>
                  <a:pt x="2947886" y="329419"/>
                  <a:pt x="2882382" y="285750"/>
                </a:cubicBezTo>
                <a:lnTo>
                  <a:pt x="2872857" y="266700"/>
                </a:lnTo>
                <a:close/>
              </a:path>
            </a:pathLst>
          </a:custGeom>
          <a:gradFill>
            <a:gsLst>
              <a:gs pos="0">
                <a:schemeClr val="bg1">
                  <a:lumMod val="75000"/>
                </a:schemeClr>
              </a:gs>
              <a:gs pos="96000">
                <a:srgbClr val="F0EBD5"/>
              </a:gs>
              <a:gs pos="100000">
                <a:srgbClr val="D1C39F"/>
              </a:gs>
            </a:gsLst>
            <a:lin ang="5400000" scaled="0"/>
          </a:gra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1" name="Ellipse 330"/>
          <p:cNvSpPr/>
          <p:nvPr/>
        </p:nvSpPr>
        <p:spPr>
          <a:xfrm>
            <a:off x="5029142" y="260627"/>
            <a:ext cx="3063731" cy="2016224"/>
          </a:xfrm>
          <a:prstGeom prst="ellipse">
            <a:avLst/>
          </a:prstGeom>
          <a:gradFill>
            <a:gsLst>
              <a:gs pos="0">
                <a:srgbClr val="C2E59B"/>
              </a:gs>
              <a:gs pos="100000">
                <a:srgbClr val="D6FAD9"/>
              </a:gs>
              <a:gs pos="87000">
                <a:srgbClr val="156B13">
                  <a:alpha val="51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mj-lt"/>
            </a:endParaRPr>
          </a:p>
        </p:txBody>
      </p:sp>
      <p:sp>
        <p:nvSpPr>
          <p:cNvPr id="330" name="Trapèze 52"/>
          <p:cNvSpPr/>
          <p:nvPr/>
        </p:nvSpPr>
        <p:spPr>
          <a:xfrm>
            <a:off x="713807" y="4549948"/>
            <a:ext cx="3096344" cy="1008112"/>
          </a:xfrm>
          <a:prstGeom prst="trapezoid">
            <a:avLst/>
          </a:prstGeom>
          <a:gradFill>
            <a:gsLst>
              <a:gs pos="0">
                <a:srgbClr val="C6DBC3"/>
              </a:gs>
              <a:gs pos="100000">
                <a:srgbClr val="9CB86E">
                  <a:alpha val="56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1" name="Trapèze 52"/>
          <p:cNvSpPr/>
          <p:nvPr/>
        </p:nvSpPr>
        <p:spPr>
          <a:xfrm>
            <a:off x="5052676" y="4578816"/>
            <a:ext cx="3096344" cy="1008112"/>
          </a:xfrm>
          <a:prstGeom prst="trapezoid">
            <a:avLst/>
          </a:prstGeom>
          <a:gradFill>
            <a:gsLst>
              <a:gs pos="0">
                <a:srgbClr val="C6DBC3"/>
              </a:gs>
              <a:gs pos="100000">
                <a:srgbClr val="9CB86E">
                  <a:alpha val="56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7" name="Rectangle 336"/>
          <p:cNvSpPr/>
          <p:nvPr/>
        </p:nvSpPr>
        <p:spPr>
          <a:xfrm>
            <a:off x="82302" y="6021288"/>
            <a:ext cx="9036496" cy="707886"/>
          </a:xfrm>
          <a:prstGeom prst="rect">
            <a:avLst/>
          </a:prstGeom>
        </p:spPr>
        <p:txBody>
          <a:bodyPr wrap="square">
            <a:spAutoFit/>
          </a:bodyPr>
          <a:lstStyle/>
          <a:p>
            <a:r>
              <a:rPr lang="en-US" sz="1000" b="1" dirty="0"/>
              <a:t>Figure 1.</a:t>
            </a:r>
            <a:r>
              <a:rPr lang="en-US" sz="1000" dirty="0"/>
              <a:t> </a:t>
            </a:r>
            <a:r>
              <a:rPr lang="en-US" sz="1000" dirty="0" smtClean="0"/>
              <a:t>Current concepts of how drought increases </a:t>
            </a:r>
            <a:r>
              <a:rPr lang="en-US" sz="1000" dirty="0"/>
              <a:t>the generation of </a:t>
            </a:r>
            <a:r>
              <a:rPr lang="en-US" sz="1000" dirty="0" smtClean="0"/>
              <a:t>reactive oxygen species (ROS) in photosynthesis. A. Cartoon of leaf section in well-watered plants in which relatively high intercellular CO</a:t>
            </a:r>
            <a:r>
              <a:rPr lang="en-US" sz="1000" baseline="-25000" dirty="0" smtClean="0"/>
              <a:t>2</a:t>
            </a:r>
            <a:r>
              <a:rPr lang="en-US" sz="1000" dirty="0" smtClean="0"/>
              <a:t> concentrations (</a:t>
            </a:r>
            <a:r>
              <a:rPr lang="en-US" sz="1000" dirty="0" err="1" smtClean="0"/>
              <a:t>C</a:t>
            </a:r>
            <a:r>
              <a:rPr lang="en-US" sz="1000" baseline="-25000" dirty="0" err="1" smtClean="0"/>
              <a:t>i</a:t>
            </a:r>
            <a:r>
              <a:rPr lang="en-US" sz="1000" dirty="0" smtClean="0"/>
              <a:t>) allow efficient regeneration of terminal oxidants and limit </a:t>
            </a:r>
            <a:r>
              <a:rPr lang="en-US" sz="1000" dirty="0" err="1" smtClean="0"/>
              <a:t>RuBP</a:t>
            </a:r>
            <a:r>
              <a:rPr lang="en-US" sz="1000" dirty="0" smtClean="0"/>
              <a:t> oxygenation. B. Drought-induced </a:t>
            </a:r>
            <a:r>
              <a:rPr lang="en-US" sz="1000" dirty="0" err="1" smtClean="0"/>
              <a:t>stomatal</a:t>
            </a:r>
            <a:r>
              <a:rPr lang="en-US" sz="1000" dirty="0" smtClean="0"/>
              <a:t> closure restricts CO</a:t>
            </a:r>
            <a:r>
              <a:rPr lang="en-US" sz="1000" baseline="-25000" dirty="0" smtClean="0"/>
              <a:t>2</a:t>
            </a:r>
            <a:r>
              <a:rPr lang="en-US" sz="1000" dirty="0" smtClean="0"/>
              <a:t> uptake, favoring </a:t>
            </a:r>
            <a:r>
              <a:rPr lang="en-US" sz="1000" dirty="0" err="1" smtClean="0"/>
              <a:t>photorespiratory</a:t>
            </a:r>
            <a:r>
              <a:rPr lang="en-US" sz="1000" dirty="0" smtClean="0"/>
              <a:t> production of H</a:t>
            </a:r>
            <a:r>
              <a:rPr lang="en-US" sz="1000" baseline="-25000" dirty="0" smtClean="0"/>
              <a:t>2</a:t>
            </a:r>
            <a:r>
              <a:rPr lang="en-US" sz="1000" dirty="0" smtClean="0"/>
              <a:t>O</a:t>
            </a:r>
            <a:r>
              <a:rPr lang="en-US" sz="1000" baseline="-25000" dirty="0" smtClean="0"/>
              <a:t>2</a:t>
            </a:r>
            <a:r>
              <a:rPr lang="en-US" sz="1000" dirty="0" smtClean="0"/>
              <a:t> in the peroxisome (1) and possibly favoring production of superoxide </a:t>
            </a:r>
            <a:r>
              <a:rPr lang="en-US" sz="1000" dirty="0"/>
              <a:t>a</a:t>
            </a:r>
            <a:r>
              <a:rPr lang="en-US" sz="1000" dirty="0" smtClean="0"/>
              <a:t>nd H</a:t>
            </a:r>
            <a:r>
              <a:rPr lang="en-US" sz="1000" baseline="-25000" dirty="0" smtClean="0"/>
              <a:t>2</a:t>
            </a:r>
            <a:r>
              <a:rPr lang="en-US" sz="1000" dirty="0" smtClean="0"/>
              <a:t>O</a:t>
            </a:r>
            <a:r>
              <a:rPr lang="en-US" sz="1000" baseline="-25000" dirty="0" smtClean="0"/>
              <a:t>2</a:t>
            </a:r>
            <a:r>
              <a:rPr lang="en-US" sz="1000" dirty="0" smtClean="0"/>
              <a:t> (2) or </a:t>
            </a:r>
            <a:r>
              <a:rPr lang="en-US" sz="1000" dirty="0" smtClean="0">
                <a:solidFill>
                  <a:prstClr val="black"/>
                </a:solidFill>
              </a:rPr>
              <a:t>singlet </a:t>
            </a:r>
            <a:r>
              <a:rPr lang="en-US" sz="1000" dirty="0">
                <a:solidFill>
                  <a:prstClr val="black"/>
                </a:solidFill>
              </a:rPr>
              <a:t>oxygen </a:t>
            </a:r>
            <a:r>
              <a:rPr lang="en-US" sz="1000" dirty="0" smtClean="0">
                <a:solidFill>
                  <a:prstClr val="black"/>
                </a:solidFill>
              </a:rPr>
              <a:t>(3) by </a:t>
            </a:r>
            <a:r>
              <a:rPr lang="en-US" sz="1000" dirty="0" smtClean="0"/>
              <a:t>the photosynthetic electron transport chain.</a:t>
            </a:r>
            <a:endParaRPr lang="fr-FR" sz="1000" dirty="0"/>
          </a:p>
        </p:txBody>
      </p:sp>
      <p:sp>
        <p:nvSpPr>
          <p:cNvPr id="310" name="Rectangle 309"/>
          <p:cNvSpPr/>
          <p:nvPr/>
        </p:nvSpPr>
        <p:spPr>
          <a:xfrm>
            <a:off x="6757934" y="5552573"/>
            <a:ext cx="645543" cy="360040"/>
          </a:xfrm>
          <a:prstGeom prst="rect">
            <a:avLst/>
          </a:prstGeom>
          <a:solidFill>
            <a:schemeClr val="bg1">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1" name="Rectangle 310"/>
          <p:cNvSpPr/>
          <p:nvPr/>
        </p:nvSpPr>
        <p:spPr>
          <a:xfrm>
            <a:off x="5802507" y="5555993"/>
            <a:ext cx="747777" cy="360040"/>
          </a:xfrm>
          <a:prstGeom prst="rect">
            <a:avLst/>
          </a:prstGeom>
          <a:solidFill>
            <a:schemeClr val="bg1">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9" name="Rectangle 308"/>
          <p:cNvSpPr/>
          <p:nvPr/>
        </p:nvSpPr>
        <p:spPr>
          <a:xfrm>
            <a:off x="2396556" y="5556285"/>
            <a:ext cx="694713" cy="360040"/>
          </a:xfrm>
          <a:prstGeom prst="rect">
            <a:avLst/>
          </a:prstGeom>
          <a:solidFill>
            <a:schemeClr val="bg1">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40"/>
          <p:cNvSpPr/>
          <p:nvPr/>
        </p:nvSpPr>
        <p:spPr>
          <a:xfrm>
            <a:off x="719968" y="5551079"/>
            <a:ext cx="593886" cy="360040"/>
          </a:xfrm>
          <a:prstGeom prst="rect">
            <a:avLst/>
          </a:prstGeom>
          <a:solidFill>
            <a:schemeClr val="tx1">
              <a:lumMod val="50000"/>
              <a:lumOff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42"/>
          <p:cNvSpPr/>
          <p:nvPr/>
        </p:nvSpPr>
        <p:spPr>
          <a:xfrm>
            <a:off x="3276238" y="5551079"/>
            <a:ext cx="540074" cy="360040"/>
          </a:xfrm>
          <a:prstGeom prst="rect">
            <a:avLst/>
          </a:prstGeom>
          <a:solidFill>
            <a:schemeClr val="bg1">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41"/>
          <p:cNvSpPr/>
          <p:nvPr/>
        </p:nvSpPr>
        <p:spPr>
          <a:xfrm>
            <a:off x="1490300" y="5551079"/>
            <a:ext cx="700404" cy="360040"/>
          </a:xfrm>
          <a:prstGeom prst="rect">
            <a:avLst/>
          </a:prstGeom>
          <a:solidFill>
            <a:schemeClr val="bg1">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64" name="Groupe 63"/>
          <p:cNvGrpSpPr/>
          <p:nvPr/>
        </p:nvGrpSpPr>
        <p:grpSpPr>
          <a:xfrm>
            <a:off x="1088835" y="4620182"/>
            <a:ext cx="411705" cy="400054"/>
            <a:chOff x="713946" y="3238500"/>
            <a:chExt cx="411705" cy="400054"/>
          </a:xfrm>
        </p:grpSpPr>
        <p:sp>
          <p:nvSpPr>
            <p:cNvPr id="54" name="Forme libre 53"/>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Forme libre 62"/>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5" name="Groupe 64"/>
          <p:cNvGrpSpPr/>
          <p:nvPr/>
        </p:nvGrpSpPr>
        <p:grpSpPr>
          <a:xfrm>
            <a:off x="1699652" y="4620182"/>
            <a:ext cx="411705" cy="400054"/>
            <a:chOff x="713946" y="3238500"/>
            <a:chExt cx="411705" cy="400054"/>
          </a:xfrm>
        </p:grpSpPr>
        <p:sp>
          <p:nvSpPr>
            <p:cNvPr id="66" name="Forme libre 65"/>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Forme libre 72"/>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4" name="Groupe 73"/>
          <p:cNvGrpSpPr/>
          <p:nvPr/>
        </p:nvGrpSpPr>
        <p:grpSpPr>
          <a:xfrm>
            <a:off x="2294107" y="4620182"/>
            <a:ext cx="411705" cy="400054"/>
            <a:chOff x="713946" y="3238500"/>
            <a:chExt cx="411705" cy="400054"/>
          </a:xfrm>
        </p:grpSpPr>
        <p:sp>
          <p:nvSpPr>
            <p:cNvPr id="75" name="Forme libre 74"/>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5"/>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Ellipse 76"/>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77"/>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Ellipse 78"/>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Ellipse 79"/>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Ellipse 80"/>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Forme libre 81"/>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83" name="Groupe 82"/>
          <p:cNvGrpSpPr/>
          <p:nvPr/>
        </p:nvGrpSpPr>
        <p:grpSpPr>
          <a:xfrm>
            <a:off x="2961162" y="4620182"/>
            <a:ext cx="411705" cy="400054"/>
            <a:chOff x="713946" y="3238500"/>
            <a:chExt cx="411705" cy="400054"/>
          </a:xfrm>
        </p:grpSpPr>
        <p:sp>
          <p:nvSpPr>
            <p:cNvPr id="84" name="Forme libre 83"/>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Ellipse 84"/>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Ellipse 85"/>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Ellipse 86"/>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Ellipse 87"/>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Ellipse 88"/>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Ellipse 89"/>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Forme libre 90"/>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2" name="Groupe 91"/>
          <p:cNvGrpSpPr/>
          <p:nvPr/>
        </p:nvGrpSpPr>
        <p:grpSpPr>
          <a:xfrm>
            <a:off x="891755" y="5094602"/>
            <a:ext cx="411705" cy="400054"/>
            <a:chOff x="713946" y="3238500"/>
            <a:chExt cx="411705" cy="400054"/>
          </a:xfrm>
        </p:grpSpPr>
        <p:sp>
          <p:nvSpPr>
            <p:cNvPr id="93" name="Forme libre 92"/>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Ellipse 93"/>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Ellipse 94"/>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Ellipse 96"/>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Ellipse 97"/>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Ellipse 98"/>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Forme libre 99"/>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1" name="Groupe 100"/>
          <p:cNvGrpSpPr/>
          <p:nvPr/>
        </p:nvGrpSpPr>
        <p:grpSpPr>
          <a:xfrm>
            <a:off x="1984851" y="5094602"/>
            <a:ext cx="411705" cy="400054"/>
            <a:chOff x="713946" y="3238500"/>
            <a:chExt cx="411705" cy="400054"/>
          </a:xfrm>
        </p:grpSpPr>
        <p:sp>
          <p:nvSpPr>
            <p:cNvPr id="102" name="Forme libre 101"/>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Ellipse 102"/>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103"/>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Ellipse 104"/>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105"/>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Ellipse 106"/>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Ellipse 107"/>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Forme libre 108"/>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0" name="Groupe 109"/>
          <p:cNvGrpSpPr/>
          <p:nvPr/>
        </p:nvGrpSpPr>
        <p:grpSpPr>
          <a:xfrm>
            <a:off x="2582003" y="5094602"/>
            <a:ext cx="411705" cy="400054"/>
            <a:chOff x="713946" y="3238500"/>
            <a:chExt cx="411705" cy="400054"/>
          </a:xfrm>
        </p:grpSpPr>
        <p:sp>
          <p:nvSpPr>
            <p:cNvPr id="111" name="Forme libre 110"/>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Ellipse 114"/>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115"/>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7" name="Ellipse 116"/>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Forme libre 117"/>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9" name="Groupe 118"/>
          <p:cNvGrpSpPr/>
          <p:nvPr/>
        </p:nvGrpSpPr>
        <p:grpSpPr>
          <a:xfrm>
            <a:off x="3240050" y="5094602"/>
            <a:ext cx="411705" cy="400054"/>
            <a:chOff x="713946" y="3238500"/>
            <a:chExt cx="411705" cy="400054"/>
          </a:xfrm>
        </p:grpSpPr>
        <p:sp>
          <p:nvSpPr>
            <p:cNvPr id="120" name="Forme libre 119"/>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Ellipse 120"/>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2" name="Ellipse 121"/>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3" name="Ellipse 122"/>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Ellipse 123"/>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Ellipse 124"/>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Ellipse 125"/>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Forme libre 126"/>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8" name="Groupe 127"/>
          <p:cNvGrpSpPr/>
          <p:nvPr/>
        </p:nvGrpSpPr>
        <p:grpSpPr>
          <a:xfrm>
            <a:off x="1430558" y="5094602"/>
            <a:ext cx="411705" cy="400054"/>
            <a:chOff x="713946" y="3238500"/>
            <a:chExt cx="411705" cy="400054"/>
          </a:xfrm>
        </p:grpSpPr>
        <p:sp>
          <p:nvSpPr>
            <p:cNvPr id="129" name="Forme libre 128"/>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Ellipse 129"/>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Ellipse 130"/>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Ellipse 131"/>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Ellipse 132"/>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4" name="Ellipse 133"/>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5" name="Ellipse 134"/>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Forme libre 135"/>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05" name="Ellipse 404"/>
          <p:cNvSpPr/>
          <p:nvPr/>
        </p:nvSpPr>
        <p:spPr>
          <a:xfrm>
            <a:off x="1636409" y="4545143"/>
            <a:ext cx="554293" cy="549459"/>
          </a:xfrm>
          <a:prstGeom prst="ellipse">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6" name="Flèche vers le bas 405"/>
          <p:cNvSpPr/>
          <p:nvPr/>
        </p:nvSpPr>
        <p:spPr>
          <a:xfrm rot="11765103">
            <a:off x="1854408" y="3968199"/>
            <a:ext cx="439904" cy="627957"/>
          </a:xfrm>
          <a:prstGeom prst="down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13" name="Groupe 412"/>
          <p:cNvGrpSpPr/>
          <p:nvPr/>
        </p:nvGrpSpPr>
        <p:grpSpPr>
          <a:xfrm>
            <a:off x="1121424" y="5540475"/>
            <a:ext cx="545587" cy="391660"/>
            <a:chOff x="796993" y="5562826"/>
            <a:chExt cx="545587" cy="391660"/>
          </a:xfrm>
        </p:grpSpPr>
        <p:sp>
          <p:nvSpPr>
            <p:cNvPr id="28" name="Lune 27"/>
            <p:cNvSpPr/>
            <p:nvPr/>
          </p:nvSpPr>
          <p:spPr>
            <a:xfrm>
              <a:off x="796993" y="5562826"/>
              <a:ext cx="268765" cy="391660"/>
            </a:xfrm>
            <a:prstGeom prst="moon">
              <a:avLst>
                <a:gd name="adj" fmla="val 72879"/>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2" name="Lune 411"/>
            <p:cNvSpPr/>
            <p:nvPr/>
          </p:nvSpPr>
          <p:spPr>
            <a:xfrm flipH="1">
              <a:off x="1073815" y="5562826"/>
              <a:ext cx="268765" cy="391660"/>
            </a:xfrm>
            <a:prstGeom prst="moon">
              <a:avLst>
                <a:gd name="adj" fmla="val 72879"/>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14" name="Groupe 413"/>
          <p:cNvGrpSpPr/>
          <p:nvPr/>
        </p:nvGrpSpPr>
        <p:grpSpPr>
          <a:xfrm>
            <a:off x="2913387" y="5540475"/>
            <a:ext cx="545587" cy="391660"/>
            <a:chOff x="796993" y="5562826"/>
            <a:chExt cx="545587" cy="391660"/>
          </a:xfrm>
        </p:grpSpPr>
        <p:sp>
          <p:nvSpPr>
            <p:cNvPr id="415" name="Lune 414"/>
            <p:cNvSpPr/>
            <p:nvPr/>
          </p:nvSpPr>
          <p:spPr>
            <a:xfrm>
              <a:off x="796993" y="5562826"/>
              <a:ext cx="268765" cy="391660"/>
            </a:xfrm>
            <a:prstGeom prst="moon">
              <a:avLst>
                <a:gd name="adj" fmla="val 72879"/>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6" name="Lune 415"/>
            <p:cNvSpPr/>
            <p:nvPr/>
          </p:nvSpPr>
          <p:spPr>
            <a:xfrm flipH="1">
              <a:off x="1073815" y="5562826"/>
              <a:ext cx="268765" cy="391660"/>
            </a:xfrm>
            <a:prstGeom prst="moon">
              <a:avLst>
                <a:gd name="adj" fmla="val 72879"/>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19" name="Rectangle 418"/>
          <p:cNvSpPr/>
          <p:nvPr/>
        </p:nvSpPr>
        <p:spPr>
          <a:xfrm>
            <a:off x="5053688" y="5551079"/>
            <a:ext cx="593886" cy="360040"/>
          </a:xfrm>
          <a:prstGeom prst="rect">
            <a:avLst/>
          </a:prstGeom>
          <a:solidFill>
            <a:schemeClr val="tx1">
              <a:lumMod val="50000"/>
              <a:lumOff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0" name="Rectangle 419"/>
          <p:cNvSpPr/>
          <p:nvPr/>
        </p:nvSpPr>
        <p:spPr>
          <a:xfrm>
            <a:off x="7609958" y="5551079"/>
            <a:ext cx="540074" cy="360040"/>
          </a:xfrm>
          <a:prstGeom prst="rect">
            <a:avLst/>
          </a:prstGeom>
          <a:solidFill>
            <a:schemeClr val="bg1">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23" name="Groupe 422"/>
          <p:cNvGrpSpPr/>
          <p:nvPr/>
        </p:nvGrpSpPr>
        <p:grpSpPr>
          <a:xfrm>
            <a:off x="5422555" y="4620182"/>
            <a:ext cx="411705" cy="400054"/>
            <a:chOff x="713946" y="3238500"/>
            <a:chExt cx="411705" cy="400054"/>
          </a:xfrm>
        </p:grpSpPr>
        <p:sp>
          <p:nvSpPr>
            <p:cNvPr id="504" name="Forme libre 503"/>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5" name="Ellipse 504"/>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6" name="Ellipse 505"/>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7" name="Ellipse 506"/>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8" name="Ellipse 507"/>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9" name="Ellipse 508"/>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0" name="Ellipse 509"/>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1" name="Forme libre 510"/>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4" name="Groupe 423"/>
          <p:cNvGrpSpPr/>
          <p:nvPr/>
        </p:nvGrpSpPr>
        <p:grpSpPr>
          <a:xfrm>
            <a:off x="6033372" y="4620182"/>
            <a:ext cx="411705" cy="400054"/>
            <a:chOff x="713946" y="3238500"/>
            <a:chExt cx="411705" cy="400054"/>
          </a:xfrm>
        </p:grpSpPr>
        <p:sp>
          <p:nvSpPr>
            <p:cNvPr id="496" name="Forme libre 495"/>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7" name="Ellipse 496"/>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8" name="Ellipse 497"/>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9" name="Ellipse 498"/>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0" name="Ellipse 499"/>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1" name="Ellipse 500"/>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2" name="Ellipse 501"/>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3" name="Forme libre 502"/>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5" name="Groupe 424"/>
          <p:cNvGrpSpPr/>
          <p:nvPr/>
        </p:nvGrpSpPr>
        <p:grpSpPr>
          <a:xfrm>
            <a:off x="6627827" y="4620182"/>
            <a:ext cx="411705" cy="400054"/>
            <a:chOff x="713946" y="3238500"/>
            <a:chExt cx="411705" cy="400054"/>
          </a:xfrm>
        </p:grpSpPr>
        <p:sp>
          <p:nvSpPr>
            <p:cNvPr id="488" name="Forme libre 487"/>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9" name="Ellipse 488"/>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0" name="Ellipse 489"/>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1" name="Ellipse 490"/>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2" name="Ellipse 491"/>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3" name="Ellipse 492"/>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4" name="Ellipse 493"/>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5" name="Forme libre 494"/>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6" name="Groupe 425"/>
          <p:cNvGrpSpPr/>
          <p:nvPr/>
        </p:nvGrpSpPr>
        <p:grpSpPr>
          <a:xfrm>
            <a:off x="7294882" y="4620182"/>
            <a:ext cx="411705" cy="400054"/>
            <a:chOff x="713946" y="3238500"/>
            <a:chExt cx="411705" cy="400054"/>
          </a:xfrm>
        </p:grpSpPr>
        <p:sp>
          <p:nvSpPr>
            <p:cNvPr id="480" name="Forme libre 479"/>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1" name="Ellipse 480"/>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2" name="Ellipse 481"/>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3" name="Ellipse 482"/>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4" name="Ellipse 483"/>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5" name="Ellipse 484"/>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6" name="Ellipse 485"/>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7" name="Forme libre 486"/>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7" name="Groupe 426"/>
          <p:cNvGrpSpPr/>
          <p:nvPr/>
        </p:nvGrpSpPr>
        <p:grpSpPr>
          <a:xfrm>
            <a:off x="5225475" y="5094602"/>
            <a:ext cx="411705" cy="400054"/>
            <a:chOff x="713946" y="3238500"/>
            <a:chExt cx="411705" cy="400054"/>
          </a:xfrm>
        </p:grpSpPr>
        <p:sp>
          <p:nvSpPr>
            <p:cNvPr id="472" name="Forme libre 471"/>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3" name="Ellipse 472"/>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4" name="Ellipse 473"/>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5" name="Ellipse 474"/>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6" name="Ellipse 475"/>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7" name="Ellipse 476"/>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8" name="Ellipse 477"/>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9" name="Forme libre 478"/>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8" name="Groupe 427"/>
          <p:cNvGrpSpPr/>
          <p:nvPr/>
        </p:nvGrpSpPr>
        <p:grpSpPr>
          <a:xfrm>
            <a:off x="6318571" y="5094602"/>
            <a:ext cx="411705" cy="400054"/>
            <a:chOff x="713946" y="3238500"/>
            <a:chExt cx="411705" cy="400054"/>
          </a:xfrm>
        </p:grpSpPr>
        <p:sp>
          <p:nvSpPr>
            <p:cNvPr id="464" name="Forme libre 463"/>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5" name="Ellipse 464"/>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6" name="Ellipse 465"/>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7" name="Ellipse 466"/>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8" name="Ellipse 467"/>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9" name="Ellipse 468"/>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0" name="Ellipse 469"/>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1" name="Forme libre 470"/>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9" name="Groupe 428"/>
          <p:cNvGrpSpPr/>
          <p:nvPr/>
        </p:nvGrpSpPr>
        <p:grpSpPr>
          <a:xfrm>
            <a:off x="6915723" y="5094602"/>
            <a:ext cx="411705" cy="400054"/>
            <a:chOff x="713946" y="3238500"/>
            <a:chExt cx="411705" cy="400054"/>
          </a:xfrm>
        </p:grpSpPr>
        <p:sp>
          <p:nvSpPr>
            <p:cNvPr id="456" name="Forme libre 455"/>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7" name="Ellipse 456"/>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8" name="Ellipse 457"/>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9" name="Ellipse 458"/>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0" name="Ellipse 459"/>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1" name="Ellipse 460"/>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2" name="Ellipse 461"/>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3" name="Forme libre 462"/>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30" name="Groupe 429"/>
          <p:cNvGrpSpPr/>
          <p:nvPr/>
        </p:nvGrpSpPr>
        <p:grpSpPr>
          <a:xfrm>
            <a:off x="7573770" y="5094602"/>
            <a:ext cx="411705" cy="400054"/>
            <a:chOff x="713946" y="3238500"/>
            <a:chExt cx="411705" cy="400054"/>
          </a:xfrm>
        </p:grpSpPr>
        <p:sp>
          <p:nvSpPr>
            <p:cNvPr id="448" name="Forme libre 447"/>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9" name="Ellipse 448"/>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0" name="Ellipse 449"/>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1" name="Ellipse 450"/>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2" name="Ellipse 451"/>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3" name="Ellipse 452"/>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4" name="Ellipse 453"/>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5" name="Forme libre 454"/>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31" name="Groupe 430"/>
          <p:cNvGrpSpPr/>
          <p:nvPr/>
        </p:nvGrpSpPr>
        <p:grpSpPr>
          <a:xfrm>
            <a:off x="5764278" y="5094602"/>
            <a:ext cx="411705" cy="400054"/>
            <a:chOff x="713946" y="3238500"/>
            <a:chExt cx="411705" cy="400054"/>
          </a:xfrm>
        </p:grpSpPr>
        <p:sp>
          <p:nvSpPr>
            <p:cNvPr id="440" name="Forme libre 439"/>
            <p:cNvSpPr/>
            <p:nvPr/>
          </p:nvSpPr>
          <p:spPr>
            <a:xfrm>
              <a:off x="713946" y="3238500"/>
              <a:ext cx="411705" cy="400054"/>
            </a:xfrm>
            <a:custGeom>
              <a:avLst/>
              <a:gdLst>
                <a:gd name="connsiteX0" fmla="*/ 352854 w 411705"/>
                <a:gd name="connsiteY0" fmla="*/ 76200 h 400054"/>
                <a:gd name="connsiteX1" fmla="*/ 314754 w 411705"/>
                <a:gd name="connsiteY1" fmla="*/ 28575 h 400054"/>
                <a:gd name="connsiteX2" fmla="*/ 286179 w 411705"/>
                <a:gd name="connsiteY2" fmla="*/ 19050 h 400054"/>
                <a:gd name="connsiteX3" fmla="*/ 257604 w 411705"/>
                <a:gd name="connsiteY3" fmla="*/ 0 h 400054"/>
                <a:gd name="connsiteX4" fmla="*/ 124254 w 411705"/>
                <a:gd name="connsiteY4" fmla="*/ 9525 h 400054"/>
                <a:gd name="connsiteX5" fmla="*/ 95679 w 411705"/>
                <a:gd name="connsiteY5" fmla="*/ 19050 h 400054"/>
                <a:gd name="connsiteX6" fmla="*/ 76629 w 411705"/>
                <a:gd name="connsiteY6" fmla="*/ 47625 h 400054"/>
                <a:gd name="connsiteX7" fmla="*/ 48054 w 411705"/>
                <a:gd name="connsiteY7" fmla="*/ 66675 h 400054"/>
                <a:gd name="connsiteX8" fmla="*/ 429 w 411705"/>
                <a:gd name="connsiteY8" fmla="*/ 152400 h 400054"/>
                <a:gd name="connsiteX9" fmla="*/ 29004 w 411705"/>
                <a:gd name="connsiteY9" fmla="*/ 314325 h 400054"/>
                <a:gd name="connsiteX10" fmla="*/ 57579 w 411705"/>
                <a:gd name="connsiteY10" fmla="*/ 333375 h 400054"/>
                <a:gd name="connsiteX11" fmla="*/ 76629 w 411705"/>
                <a:gd name="connsiteY11" fmla="*/ 361950 h 400054"/>
                <a:gd name="connsiteX12" fmla="*/ 105204 w 411705"/>
                <a:gd name="connsiteY12" fmla="*/ 371475 h 400054"/>
                <a:gd name="connsiteX13" fmla="*/ 162354 w 411705"/>
                <a:gd name="connsiteY13" fmla="*/ 400050 h 400054"/>
                <a:gd name="connsiteX14" fmla="*/ 343329 w 411705"/>
                <a:gd name="connsiteY14" fmla="*/ 381000 h 400054"/>
                <a:gd name="connsiteX15" fmla="*/ 371904 w 411705"/>
                <a:gd name="connsiteY15" fmla="*/ 361950 h 400054"/>
                <a:gd name="connsiteX16" fmla="*/ 381429 w 411705"/>
                <a:gd name="connsiteY16" fmla="*/ 333375 h 400054"/>
                <a:gd name="connsiteX17" fmla="*/ 410004 w 411705"/>
                <a:gd name="connsiteY17" fmla="*/ 304800 h 400054"/>
                <a:gd name="connsiteX18" fmla="*/ 400479 w 411705"/>
                <a:gd name="connsiteY18" fmla="*/ 161925 h 400054"/>
                <a:gd name="connsiteX19" fmla="*/ 381429 w 411705"/>
                <a:gd name="connsiteY19" fmla="*/ 104775 h 400054"/>
                <a:gd name="connsiteX20" fmla="*/ 352854 w 411705"/>
                <a:gd name="connsiteY20" fmla="*/ 76200 h 40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1705" h="400054">
                  <a:moveTo>
                    <a:pt x="352854" y="76200"/>
                  </a:moveTo>
                  <a:cubicBezTo>
                    <a:pt x="341742" y="63500"/>
                    <a:pt x="330190" y="41806"/>
                    <a:pt x="314754" y="28575"/>
                  </a:cubicBezTo>
                  <a:cubicBezTo>
                    <a:pt x="307131" y="22041"/>
                    <a:pt x="295159" y="23540"/>
                    <a:pt x="286179" y="19050"/>
                  </a:cubicBezTo>
                  <a:cubicBezTo>
                    <a:pt x="275940" y="13930"/>
                    <a:pt x="267129" y="6350"/>
                    <a:pt x="257604" y="0"/>
                  </a:cubicBezTo>
                  <a:cubicBezTo>
                    <a:pt x="213154" y="3175"/>
                    <a:pt x="168512" y="4318"/>
                    <a:pt x="124254" y="9525"/>
                  </a:cubicBezTo>
                  <a:cubicBezTo>
                    <a:pt x="114283" y="10698"/>
                    <a:pt x="103519" y="12778"/>
                    <a:pt x="95679" y="19050"/>
                  </a:cubicBezTo>
                  <a:cubicBezTo>
                    <a:pt x="86740" y="26201"/>
                    <a:pt x="84724" y="39530"/>
                    <a:pt x="76629" y="47625"/>
                  </a:cubicBezTo>
                  <a:cubicBezTo>
                    <a:pt x="68534" y="55720"/>
                    <a:pt x="57579" y="60325"/>
                    <a:pt x="48054" y="66675"/>
                  </a:cubicBezTo>
                  <a:cubicBezTo>
                    <a:pt x="4385" y="132179"/>
                    <a:pt x="17194" y="102105"/>
                    <a:pt x="429" y="152400"/>
                  </a:cubicBezTo>
                  <a:cubicBezTo>
                    <a:pt x="4216" y="205423"/>
                    <a:pt x="-13082" y="272239"/>
                    <a:pt x="29004" y="314325"/>
                  </a:cubicBezTo>
                  <a:cubicBezTo>
                    <a:pt x="37099" y="322420"/>
                    <a:pt x="48054" y="327025"/>
                    <a:pt x="57579" y="333375"/>
                  </a:cubicBezTo>
                  <a:cubicBezTo>
                    <a:pt x="63929" y="342900"/>
                    <a:pt x="67690" y="354799"/>
                    <a:pt x="76629" y="361950"/>
                  </a:cubicBezTo>
                  <a:cubicBezTo>
                    <a:pt x="84469" y="368222"/>
                    <a:pt x="96224" y="366985"/>
                    <a:pt x="105204" y="371475"/>
                  </a:cubicBezTo>
                  <a:cubicBezTo>
                    <a:pt x="179062" y="408404"/>
                    <a:pt x="90530" y="376109"/>
                    <a:pt x="162354" y="400050"/>
                  </a:cubicBezTo>
                  <a:cubicBezTo>
                    <a:pt x="176335" y="399176"/>
                    <a:pt x="295748" y="404791"/>
                    <a:pt x="343329" y="381000"/>
                  </a:cubicBezTo>
                  <a:cubicBezTo>
                    <a:pt x="353568" y="375880"/>
                    <a:pt x="362379" y="368300"/>
                    <a:pt x="371904" y="361950"/>
                  </a:cubicBezTo>
                  <a:cubicBezTo>
                    <a:pt x="375079" y="352425"/>
                    <a:pt x="375860" y="341729"/>
                    <a:pt x="381429" y="333375"/>
                  </a:cubicBezTo>
                  <a:cubicBezTo>
                    <a:pt x="388901" y="322167"/>
                    <a:pt x="408516" y="318188"/>
                    <a:pt x="410004" y="304800"/>
                  </a:cubicBezTo>
                  <a:cubicBezTo>
                    <a:pt x="415275" y="257361"/>
                    <a:pt x="407229" y="209176"/>
                    <a:pt x="400479" y="161925"/>
                  </a:cubicBezTo>
                  <a:cubicBezTo>
                    <a:pt x="397639" y="142046"/>
                    <a:pt x="398137" y="115914"/>
                    <a:pt x="381429" y="104775"/>
                  </a:cubicBezTo>
                  <a:cubicBezTo>
                    <a:pt x="350212" y="83964"/>
                    <a:pt x="363966" y="88900"/>
                    <a:pt x="352854" y="76200"/>
                  </a:cubicBezTo>
                  <a:close/>
                </a:path>
              </a:pathLst>
            </a:custGeom>
            <a:solidFill>
              <a:schemeClr val="bg1">
                <a:lumMod val="65000"/>
              </a:schemeClr>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1" name="Ellipse 440"/>
            <p:cNvSpPr/>
            <p:nvPr/>
          </p:nvSpPr>
          <p:spPr>
            <a:xfrm rot="2082210">
              <a:off x="973961" y="3278981"/>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2" name="Ellipse 441"/>
            <p:cNvSpPr/>
            <p:nvPr/>
          </p:nvSpPr>
          <p:spPr>
            <a:xfrm rot="3510234">
              <a:off x="1031801" y="335600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3" name="Ellipse 442"/>
            <p:cNvSpPr/>
            <p:nvPr/>
          </p:nvSpPr>
          <p:spPr>
            <a:xfrm rot="5843748">
              <a:off x="1049462" y="3456503"/>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4" name="Ellipse 443"/>
            <p:cNvSpPr/>
            <p:nvPr/>
          </p:nvSpPr>
          <p:spPr>
            <a:xfrm rot="1162693">
              <a:off x="809058" y="355641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5" name="Ellipse 444"/>
            <p:cNvSpPr/>
            <p:nvPr/>
          </p:nvSpPr>
          <p:spPr>
            <a:xfrm rot="535785">
              <a:off x="903970" y="3577744"/>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6" name="Ellipse 445"/>
            <p:cNvSpPr/>
            <p:nvPr/>
          </p:nvSpPr>
          <p:spPr>
            <a:xfrm rot="7323356">
              <a:off x="994027" y="3549730"/>
              <a:ext cx="69991" cy="45719"/>
            </a:xfrm>
            <a:prstGeom prst="ellipse">
              <a:avLst/>
            </a:prstGeom>
            <a:gradFill>
              <a:gsLst>
                <a:gs pos="50000">
                  <a:srgbClr val="679E2A"/>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7" name="Forme libre 446"/>
            <p:cNvSpPr/>
            <p:nvPr/>
          </p:nvSpPr>
          <p:spPr>
            <a:xfrm>
              <a:off x="736427" y="3263124"/>
              <a:ext cx="307181" cy="296846"/>
            </a:xfrm>
            <a:custGeom>
              <a:avLst/>
              <a:gdLst>
                <a:gd name="connsiteX0" fmla="*/ 45244 w 307181"/>
                <a:gd name="connsiteY0" fmla="*/ 54768 h 288131"/>
                <a:gd name="connsiteX1" fmla="*/ 33338 w 307181"/>
                <a:gd name="connsiteY1" fmla="*/ 61912 h 288131"/>
                <a:gd name="connsiteX2" fmla="*/ 30956 w 307181"/>
                <a:gd name="connsiteY2" fmla="*/ 69056 h 288131"/>
                <a:gd name="connsiteX3" fmla="*/ 26194 w 307181"/>
                <a:gd name="connsiteY3" fmla="*/ 76200 h 288131"/>
                <a:gd name="connsiteX4" fmla="*/ 21431 w 307181"/>
                <a:gd name="connsiteY4" fmla="*/ 90487 h 288131"/>
                <a:gd name="connsiteX5" fmla="*/ 16669 w 307181"/>
                <a:gd name="connsiteY5" fmla="*/ 97631 h 288131"/>
                <a:gd name="connsiteX6" fmla="*/ 9525 w 307181"/>
                <a:gd name="connsiteY6" fmla="*/ 119062 h 288131"/>
                <a:gd name="connsiteX7" fmla="*/ 7144 w 307181"/>
                <a:gd name="connsiteY7" fmla="*/ 126206 h 288131"/>
                <a:gd name="connsiteX8" fmla="*/ 4763 w 307181"/>
                <a:gd name="connsiteY8" fmla="*/ 133350 h 288131"/>
                <a:gd name="connsiteX9" fmla="*/ 0 w 307181"/>
                <a:gd name="connsiteY9" fmla="*/ 154781 h 288131"/>
                <a:gd name="connsiteX10" fmla="*/ 2381 w 307181"/>
                <a:gd name="connsiteY10" fmla="*/ 216693 h 288131"/>
                <a:gd name="connsiteX11" fmla="*/ 7144 w 307181"/>
                <a:gd name="connsiteY11" fmla="*/ 230981 h 288131"/>
                <a:gd name="connsiteX12" fmla="*/ 23813 w 307181"/>
                <a:gd name="connsiteY12" fmla="*/ 252412 h 288131"/>
                <a:gd name="connsiteX13" fmla="*/ 30956 w 307181"/>
                <a:gd name="connsiteY13" fmla="*/ 257175 h 288131"/>
                <a:gd name="connsiteX14" fmla="*/ 45244 w 307181"/>
                <a:gd name="connsiteY14" fmla="*/ 261937 h 288131"/>
                <a:gd name="connsiteX15" fmla="*/ 52388 w 307181"/>
                <a:gd name="connsiteY15" fmla="*/ 266700 h 288131"/>
                <a:gd name="connsiteX16" fmla="*/ 90488 w 307181"/>
                <a:gd name="connsiteY16" fmla="*/ 266700 h 288131"/>
                <a:gd name="connsiteX17" fmla="*/ 128588 w 307181"/>
                <a:gd name="connsiteY17" fmla="*/ 264318 h 288131"/>
                <a:gd name="connsiteX18" fmla="*/ 142875 w 307181"/>
                <a:gd name="connsiteY18" fmla="*/ 269081 h 288131"/>
                <a:gd name="connsiteX19" fmla="*/ 150019 w 307181"/>
                <a:gd name="connsiteY19" fmla="*/ 271462 h 288131"/>
                <a:gd name="connsiteX20" fmla="*/ 157163 w 307181"/>
                <a:gd name="connsiteY20" fmla="*/ 276225 h 288131"/>
                <a:gd name="connsiteX21" fmla="*/ 171450 w 307181"/>
                <a:gd name="connsiteY21" fmla="*/ 280987 h 288131"/>
                <a:gd name="connsiteX22" fmla="*/ 178594 w 307181"/>
                <a:gd name="connsiteY22" fmla="*/ 283368 h 288131"/>
                <a:gd name="connsiteX23" fmla="*/ 211931 w 307181"/>
                <a:gd name="connsiteY23" fmla="*/ 288131 h 288131"/>
                <a:gd name="connsiteX24" fmla="*/ 250031 w 307181"/>
                <a:gd name="connsiteY24" fmla="*/ 285750 h 288131"/>
                <a:gd name="connsiteX25" fmla="*/ 257175 w 307181"/>
                <a:gd name="connsiteY25" fmla="*/ 271462 h 288131"/>
                <a:gd name="connsiteX26" fmla="*/ 271463 w 307181"/>
                <a:gd name="connsiteY26" fmla="*/ 261937 h 288131"/>
                <a:gd name="connsiteX27" fmla="*/ 280988 w 307181"/>
                <a:gd name="connsiteY27" fmla="*/ 252412 h 288131"/>
                <a:gd name="connsiteX28" fmla="*/ 283369 w 307181"/>
                <a:gd name="connsiteY28" fmla="*/ 245268 h 288131"/>
                <a:gd name="connsiteX29" fmla="*/ 297656 w 307181"/>
                <a:gd name="connsiteY29" fmla="*/ 238125 h 288131"/>
                <a:gd name="connsiteX30" fmla="*/ 304800 w 307181"/>
                <a:gd name="connsiteY30" fmla="*/ 223837 h 288131"/>
                <a:gd name="connsiteX31" fmla="*/ 307181 w 307181"/>
                <a:gd name="connsiteY31" fmla="*/ 216693 h 288131"/>
                <a:gd name="connsiteX32" fmla="*/ 304800 w 307181"/>
                <a:gd name="connsiteY32" fmla="*/ 190500 h 288131"/>
                <a:gd name="connsiteX33" fmla="*/ 302419 w 307181"/>
                <a:gd name="connsiteY33" fmla="*/ 183356 h 288131"/>
                <a:gd name="connsiteX34" fmla="*/ 297656 w 307181"/>
                <a:gd name="connsiteY34" fmla="*/ 154781 h 288131"/>
                <a:gd name="connsiteX35" fmla="*/ 295275 w 307181"/>
                <a:gd name="connsiteY35" fmla="*/ 147637 h 288131"/>
                <a:gd name="connsiteX36" fmla="*/ 290513 w 307181"/>
                <a:gd name="connsiteY36" fmla="*/ 130968 h 288131"/>
                <a:gd name="connsiteX37" fmla="*/ 283369 w 307181"/>
                <a:gd name="connsiteY37" fmla="*/ 126206 h 288131"/>
                <a:gd name="connsiteX38" fmla="*/ 276225 w 307181"/>
                <a:gd name="connsiteY38" fmla="*/ 111918 h 288131"/>
                <a:gd name="connsiteX39" fmla="*/ 269081 w 307181"/>
                <a:gd name="connsiteY39" fmla="*/ 97631 h 288131"/>
                <a:gd name="connsiteX40" fmla="*/ 266700 w 307181"/>
                <a:gd name="connsiteY40" fmla="*/ 90487 h 288131"/>
                <a:gd name="connsiteX41" fmla="*/ 245269 w 307181"/>
                <a:gd name="connsiteY41" fmla="*/ 73818 h 288131"/>
                <a:gd name="connsiteX42" fmla="*/ 238125 w 307181"/>
                <a:gd name="connsiteY42" fmla="*/ 69056 h 288131"/>
                <a:gd name="connsiteX43" fmla="*/ 230981 w 307181"/>
                <a:gd name="connsiteY43" fmla="*/ 61912 h 288131"/>
                <a:gd name="connsiteX44" fmla="*/ 226219 w 307181"/>
                <a:gd name="connsiteY44" fmla="*/ 54768 h 288131"/>
                <a:gd name="connsiteX45" fmla="*/ 219075 w 307181"/>
                <a:gd name="connsiteY45" fmla="*/ 50006 h 288131"/>
                <a:gd name="connsiteX46" fmla="*/ 214313 w 307181"/>
                <a:gd name="connsiteY46" fmla="*/ 35718 h 288131"/>
                <a:gd name="connsiteX47" fmla="*/ 211931 w 307181"/>
                <a:gd name="connsiteY47" fmla="*/ 26193 h 288131"/>
                <a:gd name="connsiteX48" fmla="*/ 207169 w 307181"/>
                <a:gd name="connsiteY48" fmla="*/ 11906 h 288131"/>
                <a:gd name="connsiteX49" fmla="*/ 204788 w 307181"/>
                <a:gd name="connsiteY49" fmla="*/ 4762 h 288131"/>
                <a:gd name="connsiteX50" fmla="*/ 173831 w 307181"/>
                <a:gd name="connsiteY50" fmla="*/ 0 h 288131"/>
                <a:gd name="connsiteX51" fmla="*/ 150019 w 307181"/>
                <a:gd name="connsiteY51" fmla="*/ 2381 h 288131"/>
                <a:gd name="connsiteX52" fmla="*/ 135731 w 307181"/>
                <a:gd name="connsiteY52" fmla="*/ 7143 h 288131"/>
                <a:gd name="connsiteX53" fmla="*/ 116681 w 307181"/>
                <a:gd name="connsiteY53" fmla="*/ 19050 h 288131"/>
                <a:gd name="connsiteX54" fmla="*/ 109538 w 307181"/>
                <a:gd name="connsiteY54" fmla="*/ 23812 h 288131"/>
                <a:gd name="connsiteX55" fmla="*/ 95250 w 307181"/>
                <a:gd name="connsiteY55" fmla="*/ 28575 h 288131"/>
                <a:gd name="connsiteX56" fmla="*/ 88106 w 307181"/>
                <a:gd name="connsiteY56" fmla="*/ 30956 h 288131"/>
                <a:gd name="connsiteX57" fmla="*/ 80963 w 307181"/>
                <a:gd name="connsiteY57" fmla="*/ 35718 h 288131"/>
                <a:gd name="connsiteX58" fmla="*/ 73819 w 307181"/>
                <a:gd name="connsiteY58" fmla="*/ 38100 h 288131"/>
                <a:gd name="connsiteX59" fmla="*/ 59531 w 307181"/>
                <a:gd name="connsiteY59" fmla="*/ 47625 h 288131"/>
                <a:gd name="connsiteX60" fmla="*/ 52388 w 307181"/>
                <a:gd name="connsiteY60" fmla="*/ 52387 h 288131"/>
                <a:gd name="connsiteX61" fmla="*/ 47625 w 307181"/>
                <a:gd name="connsiteY61" fmla="*/ 59531 h 288131"/>
                <a:gd name="connsiteX62" fmla="*/ 45244 w 307181"/>
                <a:gd name="connsiteY62" fmla="*/ 54768 h 288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07181" h="288131">
                  <a:moveTo>
                    <a:pt x="45244" y="54768"/>
                  </a:moveTo>
                  <a:cubicBezTo>
                    <a:pt x="42863" y="55165"/>
                    <a:pt x="36611" y="58639"/>
                    <a:pt x="33338" y="61912"/>
                  </a:cubicBezTo>
                  <a:cubicBezTo>
                    <a:pt x="31563" y="63687"/>
                    <a:pt x="32079" y="66811"/>
                    <a:pt x="30956" y="69056"/>
                  </a:cubicBezTo>
                  <a:cubicBezTo>
                    <a:pt x="29676" y="71616"/>
                    <a:pt x="27356" y="73585"/>
                    <a:pt x="26194" y="76200"/>
                  </a:cubicBezTo>
                  <a:cubicBezTo>
                    <a:pt x="24155" y="80787"/>
                    <a:pt x="24215" y="86310"/>
                    <a:pt x="21431" y="90487"/>
                  </a:cubicBezTo>
                  <a:cubicBezTo>
                    <a:pt x="19844" y="92868"/>
                    <a:pt x="17831" y="95016"/>
                    <a:pt x="16669" y="97631"/>
                  </a:cubicBezTo>
                  <a:cubicBezTo>
                    <a:pt x="16663" y="97645"/>
                    <a:pt x="10718" y="115483"/>
                    <a:pt x="9525" y="119062"/>
                  </a:cubicBezTo>
                  <a:lnTo>
                    <a:pt x="7144" y="126206"/>
                  </a:lnTo>
                  <a:cubicBezTo>
                    <a:pt x="6350" y="128587"/>
                    <a:pt x="5176" y="130874"/>
                    <a:pt x="4763" y="133350"/>
                  </a:cubicBezTo>
                  <a:cubicBezTo>
                    <a:pt x="1968" y="150113"/>
                    <a:pt x="3908" y="143057"/>
                    <a:pt x="0" y="154781"/>
                  </a:cubicBezTo>
                  <a:cubicBezTo>
                    <a:pt x="794" y="175418"/>
                    <a:pt x="453" y="196131"/>
                    <a:pt x="2381" y="216693"/>
                  </a:cubicBezTo>
                  <a:cubicBezTo>
                    <a:pt x="2850" y="221691"/>
                    <a:pt x="4359" y="226804"/>
                    <a:pt x="7144" y="230981"/>
                  </a:cubicBezTo>
                  <a:cubicBezTo>
                    <a:pt x="13783" y="240940"/>
                    <a:pt x="15419" y="245416"/>
                    <a:pt x="23813" y="252412"/>
                  </a:cubicBezTo>
                  <a:cubicBezTo>
                    <a:pt x="26011" y="254244"/>
                    <a:pt x="28341" y="256013"/>
                    <a:pt x="30956" y="257175"/>
                  </a:cubicBezTo>
                  <a:cubicBezTo>
                    <a:pt x="35544" y="259214"/>
                    <a:pt x="45244" y="261937"/>
                    <a:pt x="45244" y="261937"/>
                  </a:cubicBezTo>
                  <a:cubicBezTo>
                    <a:pt x="47625" y="263525"/>
                    <a:pt x="49647" y="265878"/>
                    <a:pt x="52388" y="266700"/>
                  </a:cubicBezTo>
                  <a:cubicBezTo>
                    <a:pt x="67079" y="271108"/>
                    <a:pt x="75123" y="268407"/>
                    <a:pt x="90488" y="266700"/>
                  </a:cubicBezTo>
                  <a:cubicBezTo>
                    <a:pt x="112343" y="259414"/>
                    <a:pt x="99780" y="261438"/>
                    <a:pt x="128588" y="264318"/>
                  </a:cubicBezTo>
                  <a:lnTo>
                    <a:pt x="142875" y="269081"/>
                  </a:lnTo>
                  <a:lnTo>
                    <a:pt x="150019" y="271462"/>
                  </a:lnTo>
                  <a:cubicBezTo>
                    <a:pt x="152400" y="273050"/>
                    <a:pt x="154548" y="275063"/>
                    <a:pt x="157163" y="276225"/>
                  </a:cubicBezTo>
                  <a:cubicBezTo>
                    <a:pt x="161750" y="278264"/>
                    <a:pt x="166688" y="279400"/>
                    <a:pt x="171450" y="280987"/>
                  </a:cubicBezTo>
                  <a:cubicBezTo>
                    <a:pt x="173831" y="281781"/>
                    <a:pt x="176133" y="282876"/>
                    <a:pt x="178594" y="283368"/>
                  </a:cubicBezTo>
                  <a:cubicBezTo>
                    <a:pt x="197548" y="287160"/>
                    <a:pt x="186477" y="285303"/>
                    <a:pt x="211931" y="288131"/>
                  </a:cubicBezTo>
                  <a:cubicBezTo>
                    <a:pt x="224631" y="287337"/>
                    <a:pt x="237609" y="288510"/>
                    <a:pt x="250031" y="285750"/>
                  </a:cubicBezTo>
                  <a:cubicBezTo>
                    <a:pt x="255711" y="284488"/>
                    <a:pt x="254306" y="274331"/>
                    <a:pt x="257175" y="271462"/>
                  </a:cubicBezTo>
                  <a:cubicBezTo>
                    <a:pt x="261222" y="267415"/>
                    <a:pt x="271463" y="261937"/>
                    <a:pt x="271463" y="261937"/>
                  </a:cubicBezTo>
                  <a:cubicBezTo>
                    <a:pt x="277812" y="242886"/>
                    <a:pt x="268288" y="265112"/>
                    <a:pt x="280988" y="252412"/>
                  </a:cubicBezTo>
                  <a:cubicBezTo>
                    <a:pt x="282763" y="250637"/>
                    <a:pt x="281801" y="247228"/>
                    <a:pt x="283369" y="245268"/>
                  </a:cubicBezTo>
                  <a:cubicBezTo>
                    <a:pt x="286725" y="241073"/>
                    <a:pt x="292951" y="239693"/>
                    <a:pt x="297656" y="238125"/>
                  </a:cubicBezTo>
                  <a:cubicBezTo>
                    <a:pt x="303646" y="220161"/>
                    <a:pt x="295565" y="242310"/>
                    <a:pt x="304800" y="223837"/>
                  </a:cubicBezTo>
                  <a:cubicBezTo>
                    <a:pt x="305922" y="221592"/>
                    <a:pt x="306387" y="219074"/>
                    <a:pt x="307181" y="216693"/>
                  </a:cubicBezTo>
                  <a:cubicBezTo>
                    <a:pt x="306387" y="207962"/>
                    <a:pt x="306040" y="199179"/>
                    <a:pt x="304800" y="190500"/>
                  </a:cubicBezTo>
                  <a:cubicBezTo>
                    <a:pt x="304445" y="188015"/>
                    <a:pt x="302911" y="185817"/>
                    <a:pt x="302419" y="183356"/>
                  </a:cubicBezTo>
                  <a:cubicBezTo>
                    <a:pt x="300525" y="173887"/>
                    <a:pt x="300709" y="163942"/>
                    <a:pt x="297656" y="154781"/>
                  </a:cubicBezTo>
                  <a:cubicBezTo>
                    <a:pt x="296862" y="152400"/>
                    <a:pt x="295965" y="150051"/>
                    <a:pt x="295275" y="147637"/>
                  </a:cubicBezTo>
                  <a:cubicBezTo>
                    <a:pt x="295085" y="146972"/>
                    <a:pt x="291781" y="132553"/>
                    <a:pt x="290513" y="130968"/>
                  </a:cubicBezTo>
                  <a:cubicBezTo>
                    <a:pt x="288725" y="128733"/>
                    <a:pt x="285750" y="127793"/>
                    <a:pt x="283369" y="126206"/>
                  </a:cubicBezTo>
                  <a:cubicBezTo>
                    <a:pt x="277386" y="108253"/>
                    <a:pt x="285456" y="130379"/>
                    <a:pt x="276225" y="111918"/>
                  </a:cubicBezTo>
                  <a:cubicBezTo>
                    <a:pt x="266365" y="92200"/>
                    <a:pt x="282732" y="118107"/>
                    <a:pt x="269081" y="97631"/>
                  </a:cubicBezTo>
                  <a:cubicBezTo>
                    <a:pt x="268287" y="95250"/>
                    <a:pt x="268092" y="92576"/>
                    <a:pt x="266700" y="90487"/>
                  </a:cubicBezTo>
                  <a:cubicBezTo>
                    <a:pt x="262224" y="83773"/>
                    <a:pt x="250945" y="77602"/>
                    <a:pt x="245269" y="73818"/>
                  </a:cubicBezTo>
                  <a:cubicBezTo>
                    <a:pt x="242888" y="72231"/>
                    <a:pt x="240149" y="71080"/>
                    <a:pt x="238125" y="69056"/>
                  </a:cubicBezTo>
                  <a:cubicBezTo>
                    <a:pt x="235744" y="66675"/>
                    <a:pt x="233137" y="64499"/>
                    <a:pt x="230981" y="61912"/>
                  </a:cubicBezTo>
                  <a:cubicBezTo>
                    <a:pt x="229149" y="59713"/>
                    <a:pt x="228243" y="56792"/>
                    <a:pt x="226219" y="54768"/>
                  </a:cubicBezTo>
                  <a:cubicBezTo>
                    <a:pt x="224195" y="52744"/>
                    <a:pt x="221456" y="51593"/>
                    <a:pt x="219075" y="50006"/>
                  </a:cubicBezTo>
                  <a:cubicBezTo>
                    <a:pt x="217488" y="45243"/>
                    <a:pt x="215531" y="40588"/>
                    <a:pt x="214313" y="35718"/>
                  </a:cubicBezTo>
                  <a:cubicBezTo>
                    <a:pt x="213519" y="32543"/>
                    <a:pt x="212871" y="29328"/>
                    <a:pt x="211931" y="26193"/>
                  </a:cubicBezTo>
                  <a:cubicBezTo>
                    <a:pt x="210488" y="21385"/>
                    <a:pt x="208756" y="16668"/>
                    <a:pt x="207169" y="11906"/>
                  </a:cubicBezTo>
                  <a:cubicBezTo>
                    <a:pt x="206375" y="9525"/>
                    <a:pt x="207264" y="5175"/>
                    <a:pt x="204788" y="4762"/>
                  </a:cubicBezTo>
                  <a:cubicBezTo>
                    <a:pt x="184964" y="1458"/>
                    <a:pt x="195280" y="3064"/>
                    <a:pt x="173831" y="0"/>
                  </a:cubicBezTo>
                  <a:cubicBezTo>
                    <a:pt x="165894" y="794"/>
                    <a:pt x="157859" y="911"/>
                    <a:pt x="150019" y="2381"/>
                  </a:cubicBezTo>
                  <a:cubicBezTo>
                    <a:pt x="145085" y="3306"/>
                    <a:pt x="135731" y="7143"/>
                    <a:pt x="135731" y="7143"/>
                  </a:cubicBezTo>
                  <a:cubicBezTo>
                    <a:pt x="124309" y="24279"/>
                    <a:pt x="140483" y="3182"/>
                    <a:pt x="116681" y="19050"/>
                  </a:cubicBezTo>
                  <a:cubicBezTo>
                    <a:pt x="114300" y="20637"/>
                    <a:pt x="112153" y="22650"/>
                    <a:pt x="109538" y="23812"/>
                  </a:cubicBezTo>
                  <a:cubicBezTo>
                    <a:pt x="104950" y="25851"/>
                    <a:pt x="100013" y="26987"/>
                    <a:pt x="95250" y="28575"/>
                  </a:cubicBezTo>
                  <a:lnTo>
                    <a:pt x="88106" y="30956"/>
                  </a:lnTo>
                  <a:cubicBezTo>
                    <a:pt x="85725" y="32543"/>
                    <a:pt x="83522" y="34438"/>
                    <a:pt x="80963" y="35718"/>
                  </a:cubicBezTo>
                  <a:cubicBezTo>
                    <a:pt x="78718" y="36841"/>
                    <a:pt x="76013" y="36881"/>
                    <a:pt x="73819" y="38100"/>
                  </a:cubicBezTo>
                  <a:cubicBezTo>
                    <a:pt x="68815" y="40880"/>
                    <a:pt x="64294" y="44450"/>
                    <a:pt x="59531" y="47625"/>
                  </a:cubicBezTo>
                  <a:lnTo>
                    <a:pt x="52388" y="52387"/>
                  </a:lnTo>
                  <a:cubicBezTo>
                    <a:pt x="50800" y="54768"/>
                    <a:pt x="49860" y="57743"/>
                    <a:pt x="47625" y="59531"/>
                  </a:cubicBezTo>
                  <a:cubicBezTo>
                    <a:pt x="43707" y="62665"/>
                    <a:pt x="47625" y="54371"/>
                    <a:pt x="45244" y="54768"/>
                  </a:cubicBezTo>
                  <a:close/>
                </a:path>
              </a:pathLst>
            </a:custGeom>
            <a:gradFill>
              <a:gsLst>
                <a:gs pos="58000">
                  <a:schemeClr val="bg1">
                    <a:lumMod val="75000"/>
                  </a:schemeClr>
                </a:gs>
                <a:gs pos="96000">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32" name="Ellipse 431"/>
          <p:cNvSpPr/>
          <p:nvPr/>
        </p:nvSpPr>
        <p:spPr>
          <a:xfrm>
            <a:off x="5970129" y="4545143"/>
            <a:ext cx="554293" cy="549459"/>
          </a:xfrm>
          <a:prstGeom prst="ellipse">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3" name="Flèche vers le bas 432"/>
          <p:cNvSpPr/>
          <p:nvPr/>
        </p:nvSpPr>
        <p:spPr>
          <a:xfrm rot="11765103">
            <a:off x="6188128" y="3968199"/>
            <a:ext cx="439904" cy="627957"/>
          </a:xfrm>
          <a:prstGeom prst="down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517" name="Groupe 516"/>
          <p:cNvGrpSpPr/>
          <p:nvPr/>
        </p:nvGrpSpPr>
        <p:grpSpPr>
          <a:xfrm>
            <a:off x="5456810" y="5540475"/>
            <a:ext cx="538546" cy="391660"/>
            <a:chOff x="5299111" y="5521227"/>
            <a:chExt cx="538546" cy="391660"/>
          </a:xfrm>
        </p:grpSpPr>
        <p:sp>
          <p:nvSpPr>
            <p:cNvPr id="518" name="Ellipse 517"/>
            <p:cNvSpPr/>
            <p:nvPr/>
          </p:nvSpPr>
          <p:spPr>
            <a:xfrm>
              <a:off x="5299111" y="5521227"/>
              <a:ext cx="538546" cy="391660"/>
            </a:xfrm>
            <a:prstGeom prst="ellipse">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19" name="Connecteur droit avec flèche 518"/>
            <p:cNvCxnSpPr/>
            <p:nvPr/>
          </p:nvCxnSpPr>
          <p:spPr>
            <a:xfrm>
              <a:off x="5572875" y="5553272"/>
              <a:ext cx="1" cy="324000"/>
            </a:xfrm>
            <a:prstGeom prst="straightConnector1">
              <a:avLst/>
            </a:prstGeom>
            <a:ln w="158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6" name="Groupe 5"/>
          <p:cNvGrpSpPr/>
          <p:nvPr/>
        </p:nvGrpSpPr>
        <p:grpSpPr>
          <a:xfrm>
            <a:off x="522148" y="116632"/>
            <a:ext cx="3491982" cy="3724275"/>
            <a:chOff x="522148" y="205785"/>
            <a:chExt cx="3491982" cy="3724275"/>
          </a:xfrm>
        </p:grpSpPr>
        <p:sp>
          <p:nvSpPr>
            <p:cNvPr id="404" name="Forme libre 403"/>
            <p:cNvSpPr/>
            <p:nvPr/>
          </p:nvSpPr>
          <p:spPr>
            <a:xfrm>
              <a:off x="522148" y="205785"/>
              <a:ext cx="3491982" cy="3724275"/>
            </a:xfrm>
            <a:custGeom>
              <a:avLst/>
              <a:gdLst>
                <a:gd name="connsiteX0" fmla="*/ 2872857 w 3491982"/>
                <a:gd name="connsiteY0" fmla="*/ 266700 h 3724275"/>
                <a:gd name="connsiteX1" fmla="*/ 2825232 w 3491982"/>
                <a:gd name="connsiteY1" fmla="*/ 247650 h 3724275"/>
                <a:gd name="connsiteX2" fmla="*/ 2796657 w 3491982"/>
                <a:gd name="connsiteY2" fmla="*/ 238125 h 3724275"/>
                <a:gd name="connsiteX3" fmla="*/ 2739507 w 3491982"/>
                <a:gd name="connsiteY3" fmla="*/ 200025 h 3724275"/>
                <a:gd name="connsiteX4" fmla="*/ 2710932 w 3491982"/>
                <a:gd name="connsiteY4" fmla="*/ 180975 h 3724275"/>
                <a:gd name="connsiteX5" fmla="*/ 2682357 w 3491982"/>
                <a:gd name="connsiteY5" fmla="*/ 171450 h 3724275"/>
                <a:gd name="connsiteX6" fmla="*/ 2625207 w 3491982"/>
                <a:gd name="connsiteY6" fmla="*/ 133350 h 3724275"/>
                <a:gd name="connsiteX7" fmla="*/ 2596632 w 3491982"/>
                <a:gd name="connsiteY7" fmla="*/ 123825 h 3724275"/>
                <a:gd name="connsiteX8" fmla="*/ 2568057 w 3491982"/>
                <a:gd name="connsiteY8" fmla="*/ 104775 h 3724275"/>
                <a:gd name="connsiteX9" fmla="*/ 2529957 w 3491982"/>
                <a:gd name="connsiteY9" fmla="*/ 95250 h 3724275"/>
                <a:gd name="connsiteX10" fmla="*/ 2453757 w 3491982"/>
                <a:gd name="connsiteY10" fmla="*/ 66675 h 3724275"/>
                <a:gd name="connsiteX11" fmla="*/ 2387082 w 3491982"/>
                <a:gd name="connsiteY11" fmla="*/ 47625 h 3724275"/>
                <a:gd name="connsiteX12" fmla="*/ 2301357 w 3491982"/>
                <a:gd name="connsiteY12" fmla="*/ 38100 h 3724275"/>
                <a:gd name="connsiteX13" fmla="*/ 2234682 w 3491982"/>
                <a:gd name="connsiteY13" fmla="*/ 28575 h 3724275"/>
                <a:gd name="connsiteX14" fmla="*/ 2091807 w 3491982"/>
                <a:gd name="connsiteY14" fmla="*/ 19050 h 3724275"/>
                <a:gd name="connsiteX15" fmla="*/ 1948932 w 3491982"/>
                <a:gd name="connsiteY15" fmla="*/ 0 h 3724275"/>
                <a:gd name="connsiteX16" fmla="*/ 1510782 w 3491982"/>
                <a:gd name="connsiteY16" fmla="*/ 9525 h 3724275"/>
                <a:gd name="connsiteX17" fmla="*/ 1434582 w 3491982"/>
                <a:gd name="connsiteY17" fmla="*/ 19050 h 3724275"/>
                <a:gd name="connsiteX18" fmla="*/ 1272657 w 3491982"/>
                <a:gd name="connsiteY18" fmla="*/ 38100 h 3724275"/>
                <a:gd name="connsiteX19" fmla="*/ 1129782 w 3491982"/>
                <a:gd name="connsiteY19" fmla="*/ 57150 h 3724275"/>
                <a:gd name="connsiteX20" fmla="*/ 1101207 w 3491982"/>
                <a:gd name="connsiteY20" fmla="*/ 66675 h 3724275"/>
                <a:gd name="connsiteX21" fmla="*/ 948807 w 3491982"/>
                <a:gd name="connsiteY21" fmla="*/ 95250 h 3724275"/>
                <a:gd name="connsiteX22" fmla="*/ 844032 w 3491982"/>
                <a:gd name="connsiteY22" fmla="*/ 123825 h 3724275"/>
                <a:gd name="connsiteX23" fmla="*/ 786882 w 3491982"/>
                <a:gd name="connsiteY23" fmla="*/ 142875 h 3724275"/>
                <a:gd name="connsiteX24" fmla="*/ 758307 w 3491982"/>
                <a:gd name="connsiteY24" fmla="*/ 152400 h 3724275"/>
                <a:gd name="connsiteX25" fmla="*/ 720207 w 3491982"/>
                <a:gd name="connsiteY25" fmla="*/ 161925 h 3724275"/>
                <a:gd name="connsiteX26" fmla="*/ 682107 w 3491982"/>
                <a:gd name="connsiteY26" fmla="*/ 180975 h 3724275"/>
                <a:gd name="connsiteX27" fmla="*/ 653532 w 3491982"/>
                <a:gd name="connsiteY27" fmla="*/ 190500 h 3724275"/>
                <a:gd name="connsiteX28" fmla="*/ 624957 w 3491982"/>
                <a:gd name="connsiteY28" fmla="*/ 209550 h 3724275"/>
                <a:gd name="connsiteX29" fmla="*/ 596382 w 3491982"/>
                <a:gd name="connsiteY29" fmla="*/ 219075 h 3724275"/>
                <a:gd name="connsiteX30" fmla="*/ 510657 w 3491982"/>
                <a:gd name="connsiteY30" fmla="*/ 276225 h 3724275"/>
                <a:gd name="connsiteX31" fmla="*/ 482082 w 3491982"/>
                <a:gd name="connsiteY31" fmla="*/ 295275 h 3724275"/>
                <a:gd name="connsiteX32" fmla="*/ 453507 w 3491982"/>
                <a:gd name="connsiteY32" fmla="*/ 304800 h 3724275"/>
                <a:gd name="connsiteX33" fmla="*/ 396357 w 3491982"/>
                <a:gd name="connsiteY33" fmla="*/ 361950 h 3724275"/>
                <a:gd name="connsiteX34" fmla="*/ 367782 w 3491982"/>
                <a:gd name="connsiteY34" fmla="*/ 390525 h 3724275"/>
                <a:gd name="connsiteX35" fmla="*/ 310632 w 3491982"/>
                <a:gd name="connsiteY35" fmla="*/ 428625 h 3724275"/>
                <a:gd name="connsiteX36" fmla="*/ 263007 w 3491982"/>
                <a:gd name="connsiteY36" fmla="*/ 485775 h 3724275"/>
                <a:gd name="connsiteX37" fmla="*/ 224907 w 3491982"/>
                <a:gd name="connsiteY37" fmla="*/ 542925 h 3724275"/>
                <a:gd name="connsiteX38" fmla="*/ 205857 w 3491982"/>
                <a:gd name="connsiteY38" fmla="*/ 571500 h 3724275"/>
                <a:gd name="connsiteX39" fmla="*/ 167757 w 3491982"/>
                <a:gd name="connsiteY39" fmla="*/ 657225 h 3724275"/>
                <a:gd name="connsiteX40" fmla="*/ 158232 w 3491982"/>
                <a:gd name="connsiteY40" fmla="*/ 685800 h 3724275"/>
                <a:gd name="connsiteX41" fmla="*/ 139182 w 3491982"/>
                <a:gd name="connsiteY41" fmla="*/ 723900 h 3724275"/>
                <a:gd name="connsiteX42" fmla="*/ 129657 w 3491982"/>
                <a:gd name="connsiteY42" fmla="*/ 752475 h 3724275"/>
                <a:gd name="connsiteX43" fmla="*/ 110607 w 3491982"/>
                <a:gd name="connsiteY43" fmla="*/ 781050 h 3724275"/>
                <a:gd name="connsiteX44" fmla="*/ 91557 w 3491982"/>
                <a:gd name="connsiteY44" fmla="*/ 847725 h 3724275"/>
                <a:gd name="connsiteX45" fmla="*/ 62982 w 3491982"/>
                <a:gd name="connsiteY45" fmla="*/ 962025 h 3724275"/>
                <a:gd name="connsiteX46" fmla="*/ 43932 w 3491982"/>
                <a:gd name="connsiteY46" fmla="*/ 1028700 h 3724275"/>
                <a:gd name="connsiteX47" fmla="*/ 24882 w 3491982"/>
                <a:gd name="connsiteY47" fmla="*/ 1133475 h 3724275"/>
                <a:gd name="connsiteX48" fmla="*/ 15357 w 3491982"/>
                <a:gd name="connsiteY48" fmla="*/ 1171575 h 3724275"/>
                <a:gd name="connsiteX49" fmla="*/ 15357 w 3491982"/>
                <a:gd name="connsiteY49" fmla="*/ 1800225 h 3724275"/>
                <a:gd name="connsiteX50" fmla="*/ 34407 w 3491982"/>
                <a:gd name="connsiteY50" fmla="*/ 1866900 h 3724275"/>
                <a:gd name="connsiteX51" fmla="*/ 43932 w 3491982"/>
                <a:gd name="connsiteY51" fmla="*/ 1924050 h 3724275"/>
                <a:gd name="connsiteX52" fmla="*/ 53457 w 3491982"/>
                <a:gd name="connsiteY52" fmla="*/ 1952625 h 3724275"/>
                <a:gd name="connsiteX53" fmla="*/ 82032 w 3491982"/>
                <a:gd name="connsiteY53" fmla="*/ 2105025 h 3724275"/>
                <a:gd name="connsiteX54" fmla="*/ 91557 w 3491982"/>
                <a:gd name="connsiteY54" fmla="*/ 2190750 h 3724275"/>
                <a:gd name="connsiteX55" fmla="*/ 101082 w 3491982"/>
                <a:gd name="connsiteY55" fmla="*/ 2228850 h 3724275"/>
                <a:gd name="connsiteX56" fmla="*/ 110607 w 3491982"/>
                <a:gd name="connsiteY56" fmla="*/ 2276475 h 3724275"/>
                <a:gd name="connsiteX57" fmla="*/ 120132 w 3491982"/>
                <a:gd name="connsiteY57" fmla="*/ 2400300 h 3724275"/>
                <a:gd name="connsiteX58" fmla="*/ 129657 w 3491982"/>
                <a:gd name="connsiteY58" fmla="*/ 2438400 h 3724275"/>
                <a:gd name="connsiteX59" fmla="*/ 139182 w 3491982"/>
                <a:gd name="connsiteY59" fmla="*/ 2486025 h 3724275"/>
                <a:gd name="connsiteX60" fmla="*/ 158232 w 3491982"/>
                <a:gd name="connsiteY60" fmla="*/ 2543175 h 3724275"/>
                <a:gd name="connsiteX61" fmla="*/ 167757 w 3491982"/>
                <a:gd name="connsiteY61" fmla="*/ 2581275 h 3724275"/>
                <a:gd name="connsiteX62" fmla="*/ 186807 w 3491982"/>
                <a:gd name="connsiteY62" fmla="*/ 2609850 h 3724275"/>
                <a:gd name="connsiteX63" fmla="*/ 205857 w 3491982"/>
                <a:gd name="connsiteY63" fmla="*/ 2676525 h 3724275"/>
                <a:gd name="connsiteX64" fmla="*/ 243957 w 3491982"/>
                <a:gd name="connsiteY64" fmla="*/ 2762250 h 3724275"/>
                <a:gd name="connsiteX65" fmla="*/ 263007 w 3491982"/>
                <a:gd name="connsiteY65" fmla="*/ 2838450 h 3724275"/>
                <a:gd name="connsiteX66" fmla="*/ 272532 w 3491982"/>
                <a:gd name="connsiteY66" fmla="*/ 2867025 h 3724275"/>
                <a:gd name="connsiteX67" fmla="*/ 291582 w 3491982"/>
                <a:gd name="connsiteY67" fmla="*/ 2895600 h 3724275"/>
                <a:gd name="connsiteX68" fmla="*/ 310632 w 3491982"/>
                <a:gd name="connsiteY68" fmla="*/ 2952750 h 3724275"/>
                <a:gd name="connsiteX69" fmla="*/ 339207 w 3491982"/>
                <a:gd name="connsiteY69" fmla="*/ 3019425 h 3724275"/>
                <a:gd name="connsiteX70" fmla="*/ 386832 w 3491982"/>
                <a:gd name="connsiteY70" fmla="*/ 3095625 h 3724275"/>
                <a:gd name="connsiteX71" fmla="*/ 434457 w 3491982"/>
                <a:gd name="connsiteY71" fmla="*/ 3171825 h 3724275"/>
                <a:gd name="connsiteX72" fmla="*/ 472557 w 3491982"/>
                <a:gd name="connsiteY72" fmla="*/ 3228975 h 3724275"/>
                <a:gd name="connsiteX73" fmla="*/ 491607 w 3491982"/>
                <a:gd name="connsiteY73" fmla="*/ 3257550 h 3724275"/>
                <a:gd name="connsiteX74" fmla="*/ 520182 w 3491982"/>
                <a:gd name="connsiteY74" fmla="*/ 3286125 h 3724275"/>
                <a:gd name="connsiteX75" fmla="*/ 539232 w 3491982"/>
                <a:gd name="connsiteY75" fmla="*/ 3314700 h 3724275"/>
                <a:gd name="connsiteX76" fmla="*/ 567807 w 3491982"/>
                <a:gd name="connsiteY76" fmla="*/ 3333750 h 3724275"/>
                <a:gd name="connsiteX77" fmla="*/ 577332 w 3491982"/>
                <a:gd name="connsiteY77" fmla="*/ 3362325 h 3724275"/>
                <a:gd name="connsiteX78" fmla="*/ 605907 w 3491982"/>
                <a:gd name="connsiteY78" fmla="*/ 3381375 h 3724275"/>
                <a:gd name="connsiteX79" fmla="*/ 663057 w 3491982"/>
                <a:gd name="connsiteY79" fmla="*/ 3429000 h 3724275"/>
                <a:gd name="connsiteX80" fmla="*/ 729732 w 3491982"/>
                <a:gd name="connsiteY80" fmla="*/ 3476625 h 3724275"/>
                <a:gd name="connsiteX81" fmla="*/ 796407 w 3491982"/>
                <a:gd name="connsiteY81" fmla="*/ 3505200 h 3724275"/>
                <a:gd name="connsiteX82" fmla="*/ 853557 w 3491982"/>
                <a:gd name="connsiteY82" fmla="*/ 3543300 h 3724275"/>
                <a:gd name="connsiteX83" fmla="*/ 910707 w 3491982"/>
                <a:gd name="connsiteY83" fmla="*/ 3562350 h 3724275"/>
                <a:gd name="connsiteX84" fmla="*/ 977382 w 3491982"/>
                <a:gd name="connsiteY84" fmla="*/ 3590925 h 3724275"/>
                <a:gd name="connsiteX85" fmla="*/ 1053582 w 3491982"/>
                <a:gd name="connsiteY85" fmla="*/ 3619500 h 3724275"/>
                <a:gd name="connsiteX86" fmla="*/ 1110732 w 3491982"/>
                <a:gd name="connsiteY86" fmla="*/ 3648075 h 3724275"/>
                <a:gd name="connsiteX87" fmla="*/ 1148832 w 3491982"/>
                <a:gd name="connsiteY87" fmla="*/ 3667125 h 3724275"/>
                <a:gd name="connsiteX88" fmla="*/ 1186932 w 3491982"/>
                <a:gd name="connsiteY88" fmla="*/ 3676650 h 3724275"/>
                <a:gd name="connsiteX89" fmla="*/ 1244082 w 3491982"/>
                <a:gd name="connsiteY89" fmla="*/ 3695700 h 3724275"/>
                <a:gd name="connsiteX90" fmla="*/ 1272657 w 3491982"/>
                <a:gd name="connsiteY90" fmla="*/ 3705225 h 3724275"/>
                <a:gd name="connsiteX91" fmla="*/ 1358382 w 3491982"/>
                <a:gd name="connsiteY91" fmla="*/ 3724275 h 3724275"/>
                <a:gd name="connsiteX92" fmla="*/ 2139432 w 3491982"/>
                <a:gd name="connsiteY92" fmla="*/ 3714750 h 3724275"/>
                <a:gd name="connsiteX93" fmla="*/ 2234682 w 3491982"/>
                <a:gd name="connsiteY93" fmla="*/ 3695700 h 3724275"/>
                <a:gd name="connsiteX94" fmla="*/ 2358507 w 3491982"/>
                <a:gd name="connsiteY94" fmla="*/ 3667125 h 3724275"/>
                <a:gd name="connsiteX95" fmla="*/ 2387082 w 3491982"/>
                <a:gd name="connsiteY95" fmla="*/ 3657600 h 3724275"/>
                <a:gd name="connsiteX96" fmla="*/ 2482332 w 3491982"/>
                <a:gd name="connsiteY96" fmla="*/ 3638550 h 3724275"/>
                <a:gd name="connsiteX97" fmla="*/ 2529957 w 3491982"/>
                <a:gd name="connsiteY97" fmla="*/ 3629025 h 3724275"/>
                <a:gd name="connsiteX98" fmla="*/ 2596632 w 3491982"/>
                <a:gd name="connsiteY98" fmla="*/ 3609975 h 3724275"/>
                <a:gd name="connsiteX99" fmla="*/ 2634732 w 3491982"/>
                <a:gd name="connsiteY99" fmla="*/ 3590925 h 3724275"/>
                <a:gd name="connsiteX100" fmla="*/ 2663307 w 3491982"/>
                <a:gd name="connsiteY100" fmla="*/ 3581400 h 3724275"/>
                <a:gd name="connsiteX101" fmla="*/ 2691882 w 3491982"/>
                <a:gd name="connsiteY101" fmla="*/ 3562350 h 3724275"/>
                <a:gd name="connsiteX102" fmla="*/ 2720457 w 3491982"/>
                <a:gd name="connsiteY102" fmla="*/ 3552825 h 3724275"/>
                <a:gd name="connsiteX103" fmla="*/ 2796657 w 3491982"/>
                <a:gd name="connsiteY103" fmla="*/ 3524250 h 3724275"/>
                <a:gd name="connsiteX104" fmla="*/ 2853807 w 3491982"/>
                <a:gd name="connsiteY104" fmla="*/ 3486150 h 3724275"/>
                <a:gd name="connsiteX105" fmla="*/ 2882382 w 3491982"/>
                <a:gd name="connsiteY105" fmla="*/ 3467100 h 3724275"/>
                <a:gd name="connsiteX106" fmla="*/ 2920482 w 3491982"/>
                <a:gd name="connsiteY106" fmla="*/ 3457575 h 3724275"/>
                <a:gd name="connsiteX107" fmla="*/ 2949057 w 3491982"/>
                <a:gd name="connsiteY107" fmla="*/ 3429000 h 3724275"/>
                <a:gd name="connsiteX108" fmla="*/ 2987157 w 3491982"/>
                <a:gd name="connsiteY108" fmla="*/ 3419475 h 3724275"/>
                <a:gd name="connsiteX109" fmla="*/ 3044307 w 3491982"/>
                <a:gd name="connsiteY109" fmla="*/ 3381375 h 3724275"/>
                <a:gd name="connsiteX110" fmla="*/ 3072882 w 3491982"/>
                <a:gd name="connsiteY110" fmla="*/ 3362325 h 3724275"/>
                <a:gd name="connsiteX111" fmla="*/ 3130032 w 3491982"/>
                <a:gd name="connsiteY111" fmla="*/ 3295650 h 3724275"/>
                <a:gd name="connsiteX112" fmla="*/ 3158607 w 3491982"/>
                <a:gd name="connsiteY112" fmla="*/ 3267075 h 3724275"/>
                <a:gd name="connsiteX113" fmla="*/ 3187182 w 3491982"/>
                <a:gd name="connsiteY113" fmla="*/ 3200400 h 3724275"/>
                <a:gd name="connsiteX114" fmla="*/ 3206232 w 3491982"/>
                <a:gd name="connsiteY114" fmla="*/ 3171825 h 3724275"/>
                <a:gd name="connsiteX115" fmla="*/ 3244332 w 3491982"/>
                <a:gd name="connsiteY115" fmla="*/ 3114675 h 3724275"/>
                <a:gd name="connsiteX116" fmla="*/ 3263382 w 3491982"/>
                <a:gd name="connsiteY116" fmla="*/ 3057525 h 3724275"/>
                <a:gd name="connsiteX117" fmla="*/ 3291957 w 3491982"/>
                <a:gd name="connsiteY117" fmla="*/ 3000375 h 3724275"/>
                <a:gd name="connsiteX118" fmla="*/ 3320532 w 3491982"/>
                <a:gd name="connsiteY118" fmla="*/ 2905125 h 3724275"/>
                <a:gd name="connsiteX119" fmla="*/ 3330057 w 3491982"/>
                <a:gd name="connsiteY119" fmla="*/ 2876550 h 3724275"/>
                <a:gd name="connsiteX120" fmla="*/ 3349107 w 3491982"/>
                <a:gd name="connsiteY120" fmla="*/ 2847975 h 3724275"/>
                <a:gd name="connsiteX121" fmla="*/ 3358632 w 3491982"/>
                <a:gd name="connsiteY121" fmla="*/ 2809875 h 3724275"/>
                <a:gd name="connsiteX122" fmla="*/ 3377682 w 3491982"/>
                <a:gd name="connsiteY122" fmla="*/ 2771775 h 3724275"/>
                <a:gd name="connsiteX123" fmla="*/ 3387207 w 3491982"/>
                <a:gd name="connsiteY123" fmla="*/ 2695575 h 3724275"/>
                <a:gd name="connsiteX124" fmla="*/ 3406257 w 3491982"/>
                <a:gd name="connsiteY124" fmla="*/ 2619375 h 3724275"/>
                <a:gd name="connsiteX125" fmla="*/ 3415782 w 3491982"/>
                <a:gd name="connsiteY125" fmla="*/ 2590800 h 3724275"/>
                <a:gd name="connsiteX126" fmla="*/ 3444357 w 3491982"/>
                <a:gd name="connsiteY126" fmla="*/ 2505075 h 3724275"/>
                <a:gd name="connsiteX127" fmla="*/ 3453882 w 3491982"/>
                <a:gd name="connsiteY127" fmla="*/ 2438400 h 3724275"/>
                <a:gd name="connsiteX128" fmla="*/ 3472932 w 3491982"/>
                <a:gd name="connsiteY128" fmla="*/ 2362200 h 3724275"/>
                <a:gd name="connsiteX129" fmla="*/ 3482457 w 3491982"/>
                <a:gd name="connsiteY129" fmla="*/ 2219325 h 3724275"/>
                <a:gd name="connsiteX130" fmla="*/ 3491982 w 3491982"/>
                <a:gd name="connsiteY130" fmla="*/ 2105025 h 3724275"/>
                <a:gd name="connsiteX131" fmla="*/ 3472932 w 3491982"/>
                <a:gd name="connsiteY131" fmla="*/ 1504950 h 3724275"/>
                <a:gd name="connsiteX132" fmla="*/ 3453882 w 3491982"/>
                <a:gd name="connsiteY132" fmla="*/ 1409700 h 3724275"/>
                <a:gd name="connsiteX133" fmla="*/ 3434832 w 3491982"/>
                <a:gd name="connsiteY133" fmla="*/ 1314450 h 3724275"/>
                <a:gd name="connsiteX134" fmla="*/ 3415782 w 3491982"/>
                <a:gd name="connsiteY134" fmla="*/ 1285875 h 3724275"/>
                <a:gd name="connsiteX135" fmla="*/ 3387207 w 3491982"/>
                <a:gd name="connsiteY135" fmla="*/ 1190625 h 3724275"/>
                <a:gd name="connsiteX136" fmla="*/ 3368157 w 3491982"/>
                <a:gd name="connsiteY136" fmla="*/ 1152525 h 3724275"/>
                <a:gd name="connsiteX137" fmla="*/ 3358632 w 3491982"/>
                <a:gd name="connsiteY137" fmla="*/ 1123950 h 3724275"/>
                <a:gd name="connsiteX138" fmla="*/ 3320532 w 3491982"/>
                <a:gd name="connsiteY138" fmla="*/ 1066800 h 3724275"/>
                <a:gd name="connsiteX139" fmla="*/ 3311007 w 3491982"/>
                <a:gd name="connsiteY139" fmla="*/ 1019175 h 3724275"/>
                <a:gd name="connsiteX140" fmla="*/ 3272907 w 3491982"/>
                <a:gd name="connsiteY140" fmla="*/ 952500 h 3724275"/>
                <a:gd name="connsiteX141" fmla="*/ 3253857 w 3491982"/>
                <a:gd name="connsiteY141" fmla="*/ 895350 h 3724275"/>
                <a:gd name="connsiteX142" fmla="*/ 3234807 w 3491982"/>
                <a:gd name="connsiteY142" fmla="*/ 838200 h 3724275"/>
                <a:gd name="connsiteX143" fmla="*/ 3225282 w 3491982"/>
                <a:gd name="connsiteY143" fmla="*/ 809625 h 3724275"/>
                <a:gd name="connsiteX144" fmla="*/ 3206232 w 3491982"/>
                <a:gd name="connsiteY144" fmla="*/ 781050 h 3724275"/>
                <a:gd name="connsiteX145" fmla="*/ 3177657 w 3491982"/>
                <a:gd name="connsiteY145" fmla="*/ 704850 h 3724275"/>
                <a:gd name="connsiteX146" fmla="*/ 3168132 w 3491982"/>
                <a:gd name="connsiteY146" fmla="*/ 676275 h 3724275"/>
                <a:gd name="connsiteX147" fmla="*/ 3149082 w 3491982"/>
                <a:gd name="connsiteY147" fmla="*/ 647700 h 3724275"/>
                <a:gd name="connsiteX148" fmla="*/ 3130032 w 3491982"/>
                <a:gd name="connsiteY148" fmla="*/ 609600 h 3724275"/>
                <a:gd name="connsiteX149" fmla="*/ 3091932 w 3491982"/>
                <a:gd name="connsiteY149" fmla="*/ 552450 h 3724275"/>
                <a:gd name="connsiteX150" fmla="*/ 3053832 w 3491982"/>
                <a:gd name="connsiteY150" fmla="*/ 495300 h 3724275"/>
                <a:gd name="connsiteX151" fmla="*/ 3034782 w 3491982"/>
                <a:gd name="connsiteY151" fmla="*/ 466725 h 3724275"/>
                <a:gd name="connsiteX152" fmla="*/ 2977632 w 3491982"/>
                <a:gd name="connsiteY152" fmla="*/ 371475 h 3724275"/>
                <a:gd name="connsiteX153" fmla="*/ 2949057 w 3491982"/>
                <a:gd name="connsiteY153" fmla="*/ 352425 h 3724275"/>
                <a:gd name="connsiteX154" fmla="*/ 2882382 w 3491982"/>
                <a:gd name="connsiteY154" fmla="*/ 285750 h 3724275"/>
                <a:gd name="connsiteX155" fmla="*/ 2872857 w 3491982"/>
                <a:gd name="connsiteY155" fmla="*/ 266700 h 3724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Lst>
              <a:rect l="l" t="t" r="r" b="b"/>
              <a:pathLst>
                <a:path w="3491982" h="3724275">
                  <a:moveTo>
                    <a:pt x="2872857" y="266700"/>
                  </a:moveTo>
                  <a:cubicBezTo>
                    <a:pt x="2856982" y="260350"/>
                    <a:pt x="2841241" y="253653"/>
                    <a:pt x="2825232" y="247650"/>
                  </a:cubicBezTo>
                  <a:cubicBezTo>
                    <a:pt x="2815831" y="244125"/>
                    <a:pt x="2805434" y="243001"/>
                    <a:pt x="2796657" y="238125"/>
                  </a:cubicBezTo>
                  <a:cubicBezTo>
                    <a:pt x="2776643" y="227006"/>
                    <a:pt x="2758557" y="212725"/>
                    <a:pt x="2739507" y="200025"/>
                  </a:cubicBezTo>
                  <a:cubicBezTo>
                    <a:pt x="2729982" y="193675"/>
                    <a:pt x="2721792" y="184595"/>
                    <a:pt x="2710932" y="180975"/>
                  </a:cubicBezTo>
                  <a:cubicBezTo>
                    <a:pt x="2701407" y="177800"/>
                    <a:pt x="2691134" y="176326"/>
                    <a:pt x="2682357" y="171450"/>
                  </a:cubicBezTo>
                  <a:cubicBezTo>
                    <a:pt x="2662343" y="160331"/>
                    <a:pt x="2646927" y="140590"/>
                    <a:pt x="2625207" y="133350"/>
                  </a:cubicBezTo>
                  <a:cubicBezTo>
                    <a:pt x="2615682" y="130175"/>
                    <a:pt x="2605612" y="128315"/>
                    <a:pt x="2596632" y="123825"/>
                  </a:cubicBezTo>
                  <a:cubicBezTo>
                    <a:pt x="2586393" y="118705"/>
                    <a:pt x="2578579" y="109284"/>
                    <a:pt x="2568057" y="104775"/>
                  </a:cubicBezTo>
                  <a:cubicBezTo>
                    <a:pt x="2556025" y="99618"/>
                    <a:pt x="2542657" y="98425"/>
                    <a:pt x="2529957" y="95250"/>
                  </a:cubicBezTo>
                  <a:cubicBezTo>
                    <a:pt x="2482918" y="63891"/>
                    <a:pt x="2519669" y="83153"/>
                    <a:pt x="2453757" y="66675"/>
                  </a:cubicBezTo>
                  <a:cubicBezTo>
                    <a:pt x="2413927" y="56717"/>
                    <a:pt x="2433405" y="54752"/>
                    <a:pt x="2387082" y="47625"/>
                  </a:cubicBezTo>
                  <a:cubicBezTo>
                    <a:pt x="2358665" y="43253"/>
                    <a:pt x="2329886" y="41666"/>
                    <a:pt x="2301357" y="38100"/>
                  </a:cubicBezTo>
                  <a:cubicBezTo>
                    <a:pt x="2279080" y="35315"/>
                    <a:pt x="2257040" y="30608"/>
                    <a:pt x="2234682" y="28575"/>
                  </a:cubicBezTo>
                  <a:cubicBezTo>
                    <a:pt x="2187147" y="24254"/>
                    <a:pt x="2139373" y="23014"/>
                    <a:pt x="2091807" y="19050"/>
                  </a:cubicBezTo>
                  <a:cubicBezTo>
                    <a:pt x="2021861" y="13221"/>
                    <a:pt x="2010949" y="10336"/>
                    <a:pt x="1948932" y="0"/>
                  </a:cubicBezTo>
                  <a:lnTo>
                    <a:pt x="1510782" y="9525"/>
                  </a:lnTo>
                  <a:cubicBezTo>
                    <a:pt x="1485202" y="10472"/>
                    <a:pt x="1460004" y="16059"/>
                    <a:pt x="1434582" y="19050"/>
                  </a:cubicBezTo>
                  <a:cubicBezTo>
                    <a:pt x="1377916" y="25717"/>
                    <a:pt x="1328863" y="30071"/>
                    <a:pt x="1272657" y="38100"/>
                  </a:cubicBezTo>
                  <a:cubicBezTo>
                    <a:pt x="1123015" y="59477"/>
                    <a:pt x="1330175" y="34884"/>
                    <a:pt x="1129782" y="57150"/>
                  </a:cubicBezTo>
                  <a:cubicBezTo>
                    <a:pt x="1120257" y="60325"/>
                    <a:pt x="1111008" y="64497"/>
                    <a:pt x="1101207" y="66675"/>
                  </a:cubicBezTo>
                  <a:cubicBezTo>
                    <a:pt x="1049305" y="78209"/>
                    <a:pt x="1000650" y="77969"/>
                    <a:pt x="948807" y="95250"/>
                  </a:cubicBezTo>
                  <a:cubicBezTo>
                    <a:pt x="776105" y="152817"/>
                    <a:pt x="992126" y="83436"/>
                    <a:pt x="844032" y="123825"/>
                  </a:cubicBezTo>
                  <a:cubicBezTo>
                    <a:pt x="824659" y="129109"/>
                    <a:pt x="805932" y="136525"/>
                    <a:pt x="786882" y="142875"/>
                  </a:cubicBezTo>
                  <a:cubicBezTo>
                    <a:pt x="777357" y="146050"/>
                    <a:pt x="768047" y="149965"/>
                    <a:pt x="758307" y="152400"/>
                  </a:cubicBezTo>
                  <a:cubicBezTo>
                    <a:pt x="745607" y="155575"/>
                    <a:pt x="732464" y="157328"/>
                    <a:pt x="720207" y="161925"/>
                  </a:cubicBezTo>
                  <a:cubicBezTo>
                    <a:pt x="706912" y="166911"/>
                    <a:pt x="695158" y="175382"/>
                    <a:pt x="682107" y="180975"/>
                  </a:cubicBezTo>
                  <a:cubicBezTo>
                    <a:pt x="672879" y="184930"/>
                    <a:pt x="662512" y="186010"/>
                    <a:pt x="653532" y="190500"/>
                  </a:cubicBezTo>
                  <a:cubicBezTo>
                    <a:pt x="643293" y="195620"/>
                    <a:pt x="635196" y="204430"/>
                    <a:pt x="624957" y="209550"/>
                  </a:cubicBezTo>
                  <a:cubicBezTo>
                    <a:pt x="615977" y="214040"/>
                    <a:pt x="605159" y="214199"/>
                    <a:pt x="596382" y="219075"/>
                  </a:cubicBezTo>
                  <a:lnTo>
                    <a:pt x="510657" y="276225"/>
                  </a:lnTo>
                  <a:cubicBezTo>
                    <a:pt x="501132" y="282575"/>
                    <a:pt x="492942" y="291655"/>
                    <a:pt x="482082" y="295275"/>
                  </a:cubicBezTo>
                  <a:lnTo>
                    <a:pt x="453507" y="304800"/>
                  </a:lnTo>
                  <a:lnTo>
                    <a:pt x="396357" y="361950"/>
                  </a:lnTo>
                  <a:cubicBezTo>
                    <a:pt x="386832" y="371475"/>
                    <a:pt x="378990" y="383053"/>
                    <a:pt x="367782" y="390525"/>
                  </a:cubicBezTo>
                  <a:lnTo>
                    <a:pt x="310632" y="428625"/>
                  </a:lnTo>
                  <a:cubicBezTo>
                    <a:pt x="242559" y="530735"/>
                    <a:pt x="348570" y="375766"/>
                    <a:pt x="263007" y="485775"/>
                  </a:cubicBezTo>
                  <a:cubicBezTo>
                    <a:pt x="248951" y="503847"/>
                    <a:pt x="237607" y="523875"/>
                    <a:pt x="224907" y="542925"/>
                  </a:cubicBezTo>
                  <a:cubicBezTo>
                    <a:pt x="218557" y="552450"/>
                    <a:pt x="209477" y="560640"/>
                    <a:pt x="205857" y="571500"/>
                  </a:cubicBezTo>
                  <a:cubicBezTo>
                    <a:pt x="156710" y="718942"/>
                    <a:pt x="213040" y="566659"/>
                    <a:pt x="167757" y="657225"/>
                  </a:cubicBezTo>
                  <a:cubicBezTo>
                    <a:pt x="163267" y="666205"/>
                    <a:pt x="162187" y="676572"/>
                    <a:pt x="158232" y="685800"/>
                  </a:cubicBezTo>
                  <a:cubicBezTo>
                    <a:pt x="152639" y="698851"/>
                    <a:pt x="144775" y="710849"/>
                    <a:pt x="139182" y="723900"/>
                  </a:cubicBezTo>
                  <a:cubicBezTo>
                    <a:pt x="135227" y="733128"/>
                    <a:pt x="134147" y="743495"/>
                    <a:pt x="129657" y="752475"/>
                  </a:cubicBezTo>
                  <a:cubicBezTo>
                    <a:pt x="124537" y="762714"/>
                    <a:pt x="115727" y="770811"/>
                    <a:pt x="110607" y="781050"/>
                  </a:cubicBezTo>
                  <a:cubicBezTo>
                    <a:pt x="102604" y="797055"/>
                    <a:pt x="96135" y="832466"/>
                    <a:pt x="91557" y="847725"/>
                  </a:cubicBezTo>
                  <a:cubicBezTo>
                    <a:pt x="53367" y="975026"/>
                    <a:pt x="88343" y="835220"/>
                    <a:pt x="62982" y="962025"/>
                  </a:cubicBezTo>
                  <a:cubicBezTo>
                    <a:pt x="45165" y="1051108"/>
                    <a:pt x="62088" y="956074"/>
                    <a:pt x="43932" y="1028700"/>
                  </a:cubicBezTo>
                  <a:cubicBezTo>
                    <a:pt x="33716" y="1069563"/>
                    <a:pt x="33374" y="1091014"/>
                    <a:pt x="24882" y="1133475"/>
                  </a:cubicBezTo>
                  <a:cubicBezTo>
                    <a:pt x="22315" y="1146312"/>
                    <a:pt x="18532" y="1158875"/>
                    <a:pt x="15357" y="1171575"/>
                  </a:cubicBezTo>
                  <a:cubicBezTo>
                    <a:pt x="-8696" y="1436154"/>
                    <a:pt x="-1204" y="1311672"/>
                    <a:pt x="15357" y="1800225"/>
                  </a:cubicBezTo>
                  <a:cubicBezTo>
                    <a:pt x="16187" y="1824704"/>
                    <a:pt x="29279" y="1843823"/>
                    <a:pt x="34407" y="1866900"/>
                  </a:cubicBezTo>
                  <a:cubicBezTo>
                    <a:pt x="38597" y="1885753"/>
                    <a:pt x="39742" y="1905197"/>
                    <a:pt x="43932" y="1924050"/>
                  </a:cubicBezTo>
                  <a:cubicBezTo>
                    <a:pt x="46110" y="1933851"/>
                    <a:pt x="51488" y="1942780"/>
                    <a:pt x="53457" y="1952625"/>
                  </a:cubicBezTo>
                  <a:cubicBezTo>
                    <a:pt x="95861" y="2164646"/>
                    <a:pt x="55953" y="2000710"/>
                    <a:pt x="82032" y="2105025"/>
                  </a:cubicBezTo>
                  <a:cubicBezTo>
                    <a:pt x="85207" y="2133600"/>
                    <a:pt x="87185" y="2162333"/>
                    <a:pt x="91557" y="2190750"/>
                  </a:cubicBezTo>
                  <a:cubicBezTo>
                    <a:pt x="93548" y="2203689"/>
                    <a:pt x="98242" y="2216071"/>
                    <a:pt x="101082" y="2228850"/>
                  </a:cubicBezTo>
                  <a:cubicBezTo>
                    <a:pt x="104594" y="2244654"/>
                    <a:pt x="107432" y="2260600"/>
                    <a:pt x="110607" y="2276475"/>
                  </a:cubicBezTo>
                  <a:cubicBezTo>
                    <a:pt x="113782" y="2317750"/>
                    <a:pt x="115295" y="2359187"/>
                    <a:pt x="120132" y="2400300"/>
                  </a:cubicBezTo>
                  <a:cubicBezTo>
                    <a:pt x="121662" y="2413301"/>
                    <a:pt x="126817" y="2425621"/>
                    <a:pt x="129657" y="2438400"/>
                  </a:cubicBezTo>
                  <a:cubicBezTo>
                    <a:pt x="133169" y="2454204"/>
                    <a:pt x="134922" y="2470406"/>
                    <a:pt x="139182" y="2486025"/>
                  </a:cubicBezTo>
                  <a:cubicBezTo>
                    <a:pt x="144466" y="2505398"/>
                    <a:pt x="153362" y="2523694"/>
                    <a:pt x="158232" y="2543175"/>
                  </a:cubicBezTo>
                  <a:cubicBezTo>
                    <a:pt x="161407" y="2555875"/>
                    <a:pt x="162600" y="2569243"/>
                    <a:pt x="167757" y="2581275"/>
                  </a:cubicBezTo>
                  <a:cubicBezTo>
                    <a:pt x="172266" y="2591797"/>
                    <a:pt x="181687" y="2599611"/>
                    <a:pt x="186807" y="2609850"/>
                  </a:cubicBezTo>
                  <a:cubicBezTo>
                    <a:pt x="194810" y="2625855"/>
                    <a:pt x="201279" y="2661266"/>
                    <a:pt x="205857" y="2676525"/>
                  </a:cubicBezTo>
                  <a:cubicBezTo>
                    <a:pt x="224405" y="2738352"/>
                    <a:pt x="216118" y="2720492"/>
                    <a:pt x="243957" y="2762250"/>
                  </a:cubicBezTo>
                  <a:cubicBezTo>
                    <a:pt x="250307" y="2787650"/>
                    <a:pt x="254728" y="2813612"/>
                    <a:pt x="263007" y="2838450"/>
                  </a:cubicBezTo>
                  <a:cubicBezTo>
                    <a:pt x="266182" y="2847975"/>
                    <a:pt x="268042" y="2858045"/>
                    <a:pt x="272532" y="2867025"/>
                  </a:cubicBezTo>
                  <a:cubicBezTo>
                    <a:pt x="277652" y="2877264"/>
                    <a:pt x="286933" y="2885139"/>
                    <a:pt x="291582" y="2895600"/>
                  </a:cubicBezTo>
                  <a:cubicBezTo>
                    <a:pt x="299737" y="2913950"/>
                    <a:pt x="301652" y="2934789"/>
                    <a:pt x="310632" y="2952750"/>
                  </a:cubicBezTo>
                  <a:cubicBezTo>
                    <a:pt x="373813" y="3079112"/>
                    <a:pt x="297162" y="2921319"/>
                    <a:pt x="339207" y="3019425"/>
                  </a:cubicBezTo>
                  <a:cubicBezTo>
                    <a:pt x="365535" y="3080857"/>
                    <a:pt x="349538" y="3035954"/>
                    <a:pt x="386832" y="3095625"/>
                  </a:cubicBezTo>
                  <a:cubicBezTo>
                    <a:pt x="452206" y="3200223"/>
                    <a:pt x="353509" y="3063894"/>
                    <a:pt x="434457" y="3171825"/>
                  </a:cubicBezTo>
                  <a:cubicBezTo>
                    <a:pt x="451196" y="3222043"/>
                    <a:pt x="432919" y="3181409"/>
                    <a:pt x="472557" y="3228975"/>
                  </a:cubicBezTo>
                  <a:cubicBezTo>
                    <a:pt x="479886" y="3237769"/>
                    <a:pt x="484278" y="3248756"/>
                    <a:pt x="491607" y="3257550"/>
                  </a:cubicBezTo>
                  <a:cubicBezTo>
                    <a:pt x="500231" y="3267898"/>
                    <a:pt x="511558" y="3275777"/>
                    <a:pt x="520182" y="3286125"/>
                  </a:cubicBezTo>
                  <a:cubicBezTo>
                    <a:pt x="527511" y="3294919"/>
                    <a:pt x="531137" y="3306605"/>
                    <a:pt x="539232" y="3314700"/>
                  </a:cubicBezTo>
                  <a:cubicBezTo>
                    <a:pt x="547327" y="3322795"/>
                    <a:pt x="558282" y="3327400"/>
                    <a:pt x="567807" y="3333750"/>
                  </a:cubicBezTo>
                  <a:cubicBezTo>
                    <a:pt x="570982" y="3343275"/>
                    <a:pt x="571060" y="3354485"/>
                    <a:pt x="577332" y="3362325"/>
                  </a:cubicBezTo>
                  <a:cubicBezTo>
                    <a:pt x="584483" y="3371264"/>
                    <a:pt x="597113" y="3374046"/>
                    <a:pt x="605907" y="3381375"/>
                  </a:cubicBezTo>
                  <a:cubicBezTo>
                    <a:pt x="712639" y="3470319"/>
                    <a:pt x="563732" y="3358054"/>
                    <a:pt x="663057" y="3429000"/>
                  </a:cubicBezTo>
                  <a:cubicBezTo>
                    <a:pt x="673124" y="3436191"/>
                    <a:pt x="714767" y="3469142"/>
                    <a:pt x="729732" y="3476625"/>
                  </a:cubicBezTo>
                  <a:cubicBezTo>
                    <a:pt x="808562" y="3516040"/>
                    <a:pt x="697305" y="3445739"/>
                    <a:pt x="796407" y="3505200"/>
                  </a:cubicBezTo>
                  <a:cubicBezTo>
                    <a:pt x="816040" y="3516980"/>
                    <a:pt x="831837" y="3536060"/>
                    <a:pt x="853557" y="3543300"/>
                  </a:cubicBezTo>
                  <a:cubicBezTo>
                    <a:pt x="872607" y="3549650"/>
                    <a:pt x="892746" y="3553370"/>
                    <a:pt x="910707" y="3562350"/>
                  </a:cubicBezTo>
                  <a:cubicBezTo>
                    <a:pt x="1037069" y="3625531"/>
                    <a:pt x="879276" y="3548880"/>
                    <a:pt x="977382" y="3590925"/>
                  </a:cubicBezTo>
                  <a:cubicBezTo>
                    <a:pt x="1047114" y="3620810"/>
                    <a:pt x="983338" y="3601939"/>
                    <a:pt x="1053582" y="3619500"/>
                  </a:cubicBezTo>
                  <a:cubicBezTo>
                    <a:pt x="1108496" y="3656109"/>
                    <a:pt x="1055523" y="3624414"/>
                    <a:pt x="1110732" y="3648075"/>
                  </a:cubicBezTo>
                  <a:cubicBezTo>
                    <a:pt x="1123783" y="3653668"/>
                    <a:pt x="1135537" y="3662139"/>
                    <a:pt x="1148832" y="3667125"/>
                  </a:cubicBezTo>
                  <a:cubicBezTo>
                    <a:pt x="1161089" y="3671722"/>
                    <a:pt x="1174393" y="3672888"/>
                    <a:pt x="1186932" y="3676650"/>
                  </a:cubicBezTo>
                  <a:cubicBezTo>
                    <a:pt x="1206166" y="3682420"/>
                    <a:pt x="1225032" y="3689350"/>
                    <a:pt x="1244082" y="3695700"/>
                  </a:cubicBezTo>
                  <a:cubicBezTo>
                    <a:pt x="1253607" y="3698875"/>
                    <a:pt x="1262917" y="3702790"/>
                    <a:pt x="1272657" y="3705225"/>
                  </a:cubicBezTo>
                  <a:cubicBezTo>
                    <a:pt x="1326463" y="3718677"/>
                    <a:pt x="1297920" y="3712183"/>
                    <a:pt x="1358382" y="3724275"/>
                  </a:cubicBezTo>
                  <a:lnTo>
                    <a:pt x="2139432" y="3714750"/>
                  </a:lnTo>
                  <a:cubicBezTo>
                    <a:pt x="2216355" y="3713021"/>
                    <a:pt x="2184671" y="3708203"/>
                    <a:pt x="2234682" y="3695700"/>
                  </a:cubicBezTo>
                  <a:cubicBezTo>
                    <a:pt x="2295129" y="3680588"/>
                    <a:pt x="2287384" y="3690833"/>
                    <a:pt x="2358507" y="3667125"/>
                  </a:cubicBezTo>
                  <a:cubicBezTo>
                    <a:pt x="2368032" y="3663950"/>
                    <a:pt x="2377299" y="3659858"/>
                    <a:pt x="2387082" y="3657600"/>
                  </a:cubicBezTo>
                  <a:cubicBezTo>
                    <a:pt x="2418632" y="3650319"/>
                    <a:pt x="2450582" y="3644900"/>
                    <a:pt x="2482332" y="3638550"/>
                  </a:cubicBezTo>
                  <a:cubicBezTo>
                    <a:pt x="2498207" y="3635375"/>
                    <a:pt x="2514251" y="3632952"/>
                    <a:pt x="2529957" y="3629025"/>
                  </a:cubicBezTo>
                  <a:cubicBezTo>
                    <a:pt x="2549291" y="3624192"/>
                    <a:pt x="2577501" y="3618174"/>
                    <a:pt x="2596632" y="3609975"/>
                  </a:cubicBezTo>
                  <a:cubicBezTo>
                    <a:pt x="2609683" y="3604382"/>
                    <a:pt x="2621681" y="3596518"/>
                    <a:pt x="2634732" y="3590925"/>
                  </a:cubicBezTo>
                  <a:cubicBezTo>
                    <a:pt x="2643960" y="3586970"/>
                    <a:pt x="2654327" y="3585890"/>
                    <a:pt x="2663307" y="3581400"/>
                  </a:cubicBezTo>
                  <a:cubicBezTo>
                    <a:pt x="2673546" y="3576280"/>
                    <a:pt x="2681643" y="3567470"/>
                    <a:pt x="2691882" y="3562350"/>
                  </a:cubicBezTo>
                  <a:cubicBezTo>
                    <a:pt x="2700862" y="3557860"/>
                    <a:pt x="2711229" y="3556780"/>
                    <a:pt x="2720457" y="3552825"/>
                  </a:cubicBezTo>
                  <a:cubicBezTo>
                    <a:pt x="2790189" y="3522940"/>
                    <a:pt x="2726413" y="3541811"/>
                    <a:pt x="2796657" y="3524250"/>
                  </a:cubicBezTo>
                  <a:lnTo>
                    <a:pt x="2853807" y="3486150"/>
                  </a:lnTo>
                  <a:cubicBezTo>
                    <a:pt x="2863332" y="3479800"/>
                    <a:pt x="2871276" y="3469876"/>
                    <a:pt x="2882382" y="3467100"/>
                  </a:cubicBezTo>
                  <a:lnTo>
                    <a:pt x="2920482" y="3457575"/>
                  </a:lnTo>
                  <a:cubicBezTo>
                    <a:pt x="2930007" y="3448050"/>
                    <a:pt x="2937361" y="3435683"/>
                    <a:pt x="2949057" y="3429000"/>
                  </a:cubicBezTo>
                  <a:cubicBezTo>
                    <a:pt x="2960423" y="3422505"/>
                    <a:pt x="2975448" y="3425329"/>
                    <a:pt x="2987157" y="3419475"/>
                  </a:cubicBezTo>
                  <a:cubicBezTo>
                    <a:pt x="3007635" y="3409236"/>
                    <a:pt x="3025257" y="3394075"/>
                    <a:pt x="3044307" y="3381375"/>
                  </a:cubicBezTo>
                  <a:cubicBezTo>
                    <a:pt x="3053832" y="3375025"/>
                    <a:pt x="3064787" y="3370420"/>
                    <a:pt x="3072882" y="3362325"/>
                  </a:cubicBezTo>
                  <a:cubicBezTo>
                    <a:pt x="3143787" y="3291420"/>
                    <a:pt x="3056718" y="3381184"/>
                    <a:pt x="3130032" y="3295650"/>
                  </a:cubicBezTo>
                  <a:cubicBezTo>
                    <a:pt x="3138798" y="3285423"/>
                    <a:pt x="3149082" y="3276600"/>
                    <a:pt x="3158607" y="3267075"/>
                  </a:cubicBezTo>
                  <a:cubicBezTo>
                    <a:pt x="3169293" y="3235017"/>
                    <a:pt x="3168350" y="3233356"/>
                    <a:pt x="3187182" y="3200400"/>
                  </a:cubicBezTo>
                  <a:cubicBezTo>
                    <a:pt x="3192862" y="3190461"/>
                    <a:pt x="3201112" y="3182064"/>
                    <a:pt x="3206232" y="3171825"/>
                  </a:cubicBezTo>
                  <a:cubicBezTo>
                    <a:pt x="3233801" y="3116686"/>
                    <a:pt x="3190163" y="3168844"/>
                    <a:pt x="3244332" y="3114675"/>
                  </a:cubicBezTo>
                  <a:cubicBezTo>
                    <a:pt x="3250682" y="3095625"/>
                    <a:pt x="3252243" y="3074233"/>
                    <a:pt x="3263382" y="3057525"/>
                  </a:cubicBezTo>
                  <a:cubicBezTo>
                    <a:pt x="3284254" y="3026216"/>
                    <a:pt x="3282098" y="3034881"/>
                    <a:pt x="3291957" y="3000375"/>
                  </a:cubicBezTo>
                  <a:cubicBezTo>
                    <a:pt x="3320747" y="2899608"/>
                    <a:pt x="3275261" y="3040938"/>
                    <a:pt x="3320532" y="2905125"/>
                  </a:cubicBezTo>
                  <a:cubicBezTo>
                    <a:pt x="3323707" y="2895600"/>
                    <a:pt x="3324488" y="2884904"/>
                    <a:pt x="3330057" y="2876550"/>
                  </a:cubicBezTo>
                  <a:lnTo>
                    <a:pt x="3349107" y="2847975"/>
                  </a:lnTo>
                  <a:cubicBezTo>
                    <a:pt x="3352282" y="2835275"/>
                    <a:pt x="3354035" y="2822132"/>
                    <a:pt x="3358632" y="2809875"/>
                  </a:cubicBezTo>
                  <a:cubicBezTo>
                    <a:pt x="3363618" y="2796580"/>
                    <a:pt x="3374238" y="2785550"/>
                    <a:pt x="3377682" y="2771775"/>
                  </a:cubicBezTo>
                  <a:cubicBezTo>
                    <a:pt x="3383890" y="2746942"/>
                    <a:pt x="3382490" y="2720734"/>
                    <a:pt x="3387207" y="2695575"/>
                  </a:cubicBezTo>
                  <a:cubicBezTo>
                    <a:pt x="3392032" y="2669842"/>
                    <a:pt x="3397978" y="2644213"/>
                    <a:pt x="3406257" y="2619375"/>
                  </a:cubicBezTo>
                  <a:cubicBezTo>
                    <a:pt x="3409432" y="2609850"/>
                    <a:pt x="3413604" y="2600601"/>
                    <a:pt x="3415782" y="2590800"/>
                  </a:cubicBezTo>
                  <a:cubicBezTo>
                    <a:pt x="3432892" y="2513803"/>
                    <a:pt x="3411213" y="2554790"/>
                    <a:pt x="3444357" y="2505075"/>
                  </a:cubicBezTo>
                  <a:cubicBezTo>
                    <a:pt x="3447532" y="2482850"/>
                    <a:pt x="3449479" y="2460415"/>
                    <a:pt x="3453882" y="2438400"/>
                  </a:cubicBezTo>
                  <a:cubicBezTo>
                    <a:pt x="3459017" y="2412727"/>
                    <a:pt x="3472932" y="2362200"/>
                    <a:pt x="3472932" y="2362200"/>
                  </a:cubicBezTo>
                  <a:cubicBezTo>
                    <a:pt x="3476107" y="2314575"/>
                    <a:pt x="3478931" y="2266925"/>
                    <a:pt x="3482457" y="2219325"/>
                  </a:cubicBezTo>
                  <a:cubicBezTo>
                    <a:pt x="3485281" y="2181197"/>
                    <a:pt x="3491982" y="2143257"/>
                    <a:pt x="3491982" y="2105025"/>
                  </a:cubicBezTo>
                  <a:cubicBezTo>
                    <a:pt x="3491982" y="2010181"/>
                    <a:pt x="3486060" y="1662486"/>
                    <a:pt x="3472932" y="1504950"/>
                  </a:cubicBezTo>
                  <a:cubicBezTo>
                    <a:pt x="3468903" y="1456605"/>
                    <a:pt x="3462907" y="1451815"/>
                    <a:pt x="3453882" y="1409700"/>
                  </a:cubicBezTo>
                  <a:cubicBezTo>
                    <a:pt x="3447098" y="1378040"/>
                    <a:pt x="3452793" y="1341391"/>
                    <a:pt x="3434832" y="1314450"/>
                  </a:cubicBezTo>
                  <a:cubicBezTo>
                    <a:pt x="3428482" y="1304925"/>
                    <a:pt x="3420431" y="1296336"/>
                    <a:pt x="3415782" y="1285875"/>
                  </a:cubicBezTo>
                  <a:cubicBezTo>
                    <a:pt x="3363674" y="1168631"/>
                    <a:pt x="3420455" y="1279286"/>
                    <a:pt x="3387207" y="1190625"/>
                  </a:cubicBezTo>
                  <a:cubicBezTo>
                    <a:pt x="3382221" y="1177330"/>
                    <a:pt x="3373750" y="1165576"/>
                    <a:pt x="3368157" y="1152525"/>
                  </a:cubicBezTo>
                  <a:cubicBezTo>
                    <a:pt x="3364202" y="1143297"/>
                    <a:pt x="3363508" y="1132727"/>
                    <a:pt x="3358632" y="1123950"/>
                  </a:cubicBezTo>
                  <a:cubicBezTo>
                    <a:pt x="3347513" y="1103936"/>
                    <a:pt x="3320532" y="1066800"/>
                    <a:pt x="3320532" y="1066800"/>
                  </a:cubicBezTo>
                  <a:cubicBezTo>
                    <a:pt x="3317357" y="1050925"/>
                    <a:pt x="3316127" y="1034534"/>
                    <a:pt x="3311007" y="1019175"/>
                  </a:cubicBezTo>
                  <a:cubicBezTo>
                    <a:pt x="3285666" y="943151"/>
                    <a:pt x="3300778" y="1015210"/>
                    <a:pt x="3272907" y="952500"/>
                  </a:cubicBezTo>
                  <a:cubicBezTo>
                    <a:pt x="3264752" y="934150"/>
                    <a:pt x="3260207" y="914400"/>
                    <a:pt x="3253857" y="895350"/>
                  </a:cubicBezTo>
                  <a:lnTo>
                    <a:pt x="3234807" y="838200"/>
                  </a:lnTo>
                  <a:cubicBezTo>
                    <a:pt x="3231632" y="828675"/>
                    <a:pt x="3230851" y="817979"/>
                    <a:pt x="3225282" y="809625"/>
                  </a:cubicBezTo>
                  <a:lnTo>
                    <a:pt x="3206232" y="781050"/>
                  </a:lnTo>
                  <a:cubicBezTo>
                    <a:pt x="3188671" y="710806"/>
                    <a:pt x="3207542" y="774582"/>
                    <a:pt x="3177657" y="704850"/>
                  </a:cubicBezTo>
                  <a:cubicBezTo>
                    <a:pt x="3173702" y="695622"/>
                    <a:pt x="3172622" y="685255"/>
                    <a:pt x="3168132" y="676275"/>
                  </a:cubicBezTo>
                  <a:cubicBezTo>
                    <a:pt x="3163012" y="666036"/>
                    <a:pt x="3154762" y="657639"/>
                    <a:pt x="3149082" y="647700"/>
                  </a:cubicBezTo>
                  <a:cubicBezTo>
                    <a:pt x="3142037" y="635372"/>
                    <a:pt x="3137337" y="621776"/>
                    <a:pt x="3130032" y="609600"/>
                  </a:cubicBezTo>
                  <a:cubicBezTo>
                    <a:pt x="3118252" y="589967"/>
                    <a:pt x="3104632" y="571500"/>
                    <a:pt x="3091932" y="552450"/>
                  </a:cubicBezTo>
                  <a:lnTo>
                    <a:pt x="3053832" y="495300"/>
                  </a:lnTo>
                  <a:cubicBezTo>
                    <a:pt x="3047482" y="485775"/>
                    <a:pt x="3039902" y="476964"/>
                    <a:pt x="3034782" y="466725"/>
                  </a:cubicBezTo>
                  <a:cubicBezTo>
                    <a:pt x="3023314" y="443788"/>
                    <a:pt x="2994873" y="382969"/>
                    <a:pt x="2977632" y="371475"/>
                  </a:cubicBezTo>
                  <a:lnTo>
                    <a:pt x="2949057" y="352425"/>
                  </a:lnTo>
                  <a:cubicBezTo>
                    <a:pt x="2932292" y="302130"/>
                    <a:pt x="2947886" y="329419"/>
                    <a:pt x="2882382" y="285750"/>
                  </a:cubicBezTo>
                  <a:lnTo>
                    <a:pt x="2872857" y="266700"/>
                  </a:lnTo>
                  <a:close/>
                </a:path>
              </a:pathLst>
            </a:custGeom>
            <a:gradFill>
              <a:gsLst>
                <a:gs pos="0">
                  <a:schemeClr val="bg1">
                    <a:lumMod val="75000"/>
                  </a:schemeClr>
                </a:gs>
                <a:gs pos="96000">
                  <a:srgbClr val="F0EBD5"/>
                </a:gs>
                <a:gs pos="100000">
                  <a:srgbClr val="D1C39F"/>
                </a:gs>
              </a:gsLst>
              <a:lin ang="5400000" scaled="0"/>
            </a:gra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mj-lt"/>
              </a:endParaRPr>
            </a:p>
          </p:txBody>
        </p:sp>
        <p:sp>
          <p:nvSpPr>
            <p:cNvPr id="14" name="Ellipse 13"/>
            <p:cNvSpPr/>
            <p:nvPr/>
          </p:nvSpPr>
          <p:spPr>
            <a:xfrm>
              <a:off x="694761" y="357466"/>
              <a:ext cx="3063731" cy="2016224"/>
            </a:xfrm>
            <a:prstGeom prst="ellipse">
              <a:avLst/>
            </a:prstGeom>
            <a:gradFill>
              <a:gsLst>
                <a:gs pos="0">
                  <a:srgbClr val="C2E59B"/>
                </a:gs>
                <a:gs pos="100000">
                  <a:srgbClr val="D6FAD9"/>
                </a:gs>
                <a:gs pos="87000">
                  <a:srgbClr val="156B13">
                    <a:alpha val="51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mj-lt"/>
              </a:endParaRPr>
            </a:p>
          </p:txBody>
        </p:sp>
        <p:sp>
          <p:nvSpPr>
            <p:cNvPr id="16" name="Rectangle à coins arrondis 15"/>
            <p:cNvSpPr/>
            <p:nvPr/>
          </p:nvSpPr>
          <p:spPr>
            <a:xfrm flipH="1">
              <a:off x="983209" y="1005538"/>
              <a:ext cx="447630" cy="252028"/>
            </a:xfrm>
            <a:prstGeom prst="roundRect">
              <a:avLst/>
            </a:prstGeom>
            <a:gradFill>
              <a:gsLst>
                <a:gs pos="0">
                  <a:srgbClr val="00B050"/>
                </a:gs>
                <a:gs pos="100000">
                  <a:srgbClr val="004C22"/>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mj-lt"/>
              </a:endParaRPr>
            </a:p>
          </p:txBody>
        </p:sp>
        <p:sp>
          <p:nvSpPr>
            <p:cNvPr id="339" name="Ellipse 338"/>
            <p:cNvSpPr/>
            <p:nvPr/>
          </p:nvSpPr>
          <p:spPr>
            <a:xfrm>
              <a:off x="1459346" y="2564904"/>
              <a:ext cx="2192409" cy="11811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mj-lt"/>
              </a:endParaRPr>
            </a:p>
          </p:txBody>
        </p:sp>
        <p:sp>
          <p:nvSpPr>
            <p:cNvPr id="340" name="ZoneTexte 339"/>
            <p:cNvSpPr txBox="1"/>
            <p:nvPr/>
          </p:nvSpPr>
          <p:spPr>
            <a:xfrm>
              <a:off x="1796852" y="1263468"/>
              <a:ext cx="566181" cy="246221"/>
            </a:xfrm>
            <a:prstGeom prst="rect">
              <a:avLst/>
            </a:prstGeom>
            <a:noFill/>
          </p:spPr>
          <p:txBody>
            <a:bodyPr wrap="none" rtlCol="0">
              <a:spAutoFit/>
            </a:bodyPr>
            <a:lstStyle/>
            <a:p>
              <a:r>
                <a:rPr lang="fr-FR" sz="1000" dirty="0" smtClean="0">
                  <a:solidFill>
                    <a:schemeClr val="tx2">
                      <a:lumMod val="50000"/>
                    </a:schemeClr>
                  </a:solidFill>
                  <a:latin typeface="+mj-lt"/>
                </a:rPr>
                <a:t>NADPH</a:t>
              </a:r>
              <a:endParaRPr lang="fr-FR" sz="1000" dirty="0">
                <a:solidFill>
                  <a:schemeClr val="tx2">
                    <a:lumMod val="50000"/>
                  </a:schemeClr>
                </a:solidFill>
                <a:latin typeface="+mj-lt"/>
              </a:endParaRPr>
            </a:p>
          </p:txBody>
        </p:sp>
        <p:sp>
          <p:nvSpPr>
            <p:cNvPr id="341" name="ZoneTexte 340"/>
            <p:cNvSpPr txBox="1"/>
            <p:nvPr/>
          </p:nvSpPr>
          <p:spPr>
            <a:xfrm>
              <a:off x="1781539" y="1634425"/>
              <a:ext cx="529312" cy="246221"/>
            </a:xfrm>
            <a:prstGeom prst="rect">
              <a:avLst/>
            </a:prstGeom>
            <a:noFill/>
          </p:spPr>
          <p:txBody>
            <a:bodyPr wrap="none" rtlCol="0">
              <a:spAutoFit/>
            </a:bodyPr>
            <a:lstStyle/>
            <a:p>
              <a:r>
                <a:rPr lang="fr-FR" sz="1000" dirty="0" smtClean="0">
                  <a:solidFill>
                    <a:schemeClr val="tx2">
                      <a:lumMod val="50000"/>
                    </a:schemeClr>
                  </a:solidFill>
                  <a:latin typeface="+mj-lt"/>
                </a:rPr>
                <a:t>NADP</a:t>
              </a:r>
              <a:r>
                <a:rPr lang="fr-FR" sz="1000" baseline="30000" dirty="0" smtClean="0">
                  <a:solidFill>
                    <a:schemeClr val="tx2">
                      <a:lumMod val="50000"/>
                    </a:schemeClr>
                  </a:solidFill>
                  <a:latin typeface="+mj-lt"/>
                </a:rPr>
                <a:t>+</a:t>
              </a:r>
              <a:endParaRPr lang="fr-FR" sz="1000" baseline="30000" dirty="0">
                <a:solidFill>
                  <a:schemeClr val="tx2">
                    <a:lumMod val="50000"/>
                  </a:schemeClr>
                </a:solidFill>
                <a:latin typeface="+mj-lt"/>
              </a:endParaRPr>
            </a:p>
          </p:txBody>
        </p:sp>
        <p:sp>
          <p:nvSpPr>
            <p:cNvPr id="342" name="ZoneTexte 341"/>
            <p:cNvSpPr txBox="1"/>
            <p:nvPr/>
          </p:nvSpPr>
          <p:spPr>
            <a:xfrm>
              <a:off x="2276981" y="645498"/>
              <a:ext cx="457176" cy="246221"/>
            </a:xfrm>
            <a:prstGeom prst="rect">
              <a:avLst/>
            </a:prstGeom>
            <a:noFill/>
          </p:spPr>
          <p:txBody>
            <a:bodyPr wrap="none" rtlCol="0">
              <a:spAutoFit/>
            </a:bodyPr>
            <a:lstStyle/>
            <a:p>
              <a:r>
                <a:rPr lang="fr-FR" sz="1000" dirty="0" err="1" smtClean="0">
                  <a:solidFill>
                    <a:schemeClr val="tx2">
                      <a:lumMod val="50000"/>
                    </a:schemeClr>
                  </a:solidFill>
                  <a:latin typeface="+mj-lt"/>
                </a:rPr>
                <a:t>RuBP</a:t>
              </a:r>
              <a:endParaRPr lang="fr-FR" sz="1000" dirty="0">
                <a:solidFill>
                  <a:schemeClr val="tx2">
                    <a:lumMod val="50000"/>
                  </a:schemeClr>
                </a:solidFill>
                <a:latin typeface="+mj-lt"/>
              </a:endParaRPr>
            </a:p>
          </p:txBody>
        </p:sp>
        <p:sp>
          <p:nvSpPr>
            <p:cNvPr id="343" name="ZoneTexte 342"/>
            <p:cNvSpPr txBox="1"/>
            <p:nvPr/>
          </p:nvSpPr>
          <p:spPr>
            <a:xfrm>
              <a:off x="2807090" y="991034"/>
              <a:ext cx="670376" cy="246221"/>
            </a:xfrm>
            <a:prstGeom prst="rect">
              <a:avLst/>
            </a:prstGeom>
            <a:noFill/>
          </p:spPr>
          <p:txBody>
            <a:bodyPr wrap="none" rtlCol="0">
              <a:spAutoFit/>
            </a:bodyPr>
            <a:lstStyle/>
            <a:p>
              <a:r>
                <a:rPr lang="fr-FR" sz="1000" dirty="0" err="1" smtClean="0">
                  <a:solidFill>
                    <a:srgbClr val="7030A0"/>
                  </a:solidFill>
                  <a:latin typeface="+mj-lt"/>
                </a:rPr>
                <a:t>Glycolate</a:t>
              </a:r>
              <a:endParaRPr lang="fr-FR" sz="1000" dirty="0">
                <a:solidFill>
                  <a:srgbClr val="7030A0"/>
                </a:solidFill>
                <a:latin typeface="+mj-lt"/>
              </a:endParaRPr>
            </a:p>
          </p:txBody>
        </p:sp>
        <p:sp>
          <p:nvSpPr>
            <p:cNvPr id="344" name="ZoneTexte 343"/>
            <p:cNvSpPr txBox="1"/>
            <p:nvPr/>
          </p:nvSpPr>
          <p:spPr>
            <a:xfrm>
              <a:off x="2298622" y="1171135"/>
              <a:ext cx="404278" cy="246221"/>
            </a:xfrm>
            <a:prstGeom prst="rect">
              <a:avLst/>
            </a:prstGeom>
            <a:noFill/>
          </p:spPr>
          <p:txBody>
            <a:bodyPr wrap="none" rtlCol="0">
              <a:spAutoFit/>
            </a:bodyPr>
            <a:lstStyle/>
            <a:p>
              <a:r>
                <a:rPr lang="fr-FR" sz="1000" dirty="0" smtClean="0">
                  <a:solidFill>
                    <a:schemeClr val="tx2">
                      <a:lumMod val="50000"/>
                    </a:schemeClr>
                  </a:solidFill>
                  <a:latin typeface="+mj-lt"/>
                </a:rPr>
                <a:t>PGA</a:t>
              </a:r>
              <a:endParaRPr lang="fr-FR" sz="1000" dirty="0">
                <a:solidFill>
                  <a:schemeClr val="tx2">
                    <a:lumMod val="50000"/>
                  </a:schemeClr>
                </a:solidFill>
                <a:latin typeface="+mj-lt"/>
              </a:endParaRPr>
            </a:p>
          </p:txBody>
        </p:sp>
        <p:sp>
          <p:nvSpPr>
            <p:cNvPr id="345" name="ZoneTexte 344"/>
            <p:cNvSpPr txBox="1"/>
            <p:nvPr/>
          </p:nvSpPr>
          <p:spPr>
            <a:xfrm>
              <a:off x="2227288" y="2061428"/>
              <a:ext cx="582211" cy="246221"/>
            </a:xfrm>
            <a:prstGeom prst="rect">
              <a:avLst/>
            </a:prstGeom>
            <a:noFill/>
          </p:spPr>
          <p:txBody>
            <a:bodyPr wrap="none" rtlCol="0">
              <a:spAutoFit/>
            </a:bodyPr>
            <a:lstStyle/>
            <a:p>
              <a:r>
                <a:rPr lang="fr-FR" sz="1000" dirty="0" err="1" smtClean="0">
                  <a:solidFill>
                    <a:schemeClr val="tx2">
                      <a:lumMod val="50000"/>
                    </a:schemeClr>
                  </a:solidFill>
                  <a:latin typeface="+mj-lt"/>
                </a:rPr>
                <a:t>Sugar</a:t>
              </a:r>
              <a:r>
                <a:rPr lang="fr-FR" sz="1000" dirty="0" smtClean="0">
                  <a:solidFill>
                    <a:schemeClr val="tx2">
                      <a:lumMod val="50000"/>
                    </a:schemeClr>
                  </a:solidFill>
                  <a:latin typeface="+mj-lt"/>
                </a:rPr>
                <a:t>-P</a:t>
              </a:r>
              <a:endParaRPr lang="fr-FR" sz="1000" dirty="0">
                <a:solidFill>
                  <a:schemeClr val="tx2">
                    <a:lumMod val="50000"/>
                  </a:schemeClr>
                </a:solidFill>
                <a:latin typeface="+mj-lt"/>
              </a:endParaRPr>
            </a:p>
          </p:txBody>
        </p:sp>
        <p:sp>
          <p:nvSpPr>
            <p:cNvPr id="347" name="ZoneTexte 346"/>
            <p:cNvSpPr txBox="1"/>
            <p:nvPr/>
          </p:nvSpPr>
          <p:spPr>
            <a:xfrm>
              <a:off x="2815474" y="2851090"/>
              <a:ext cx="670376" cy="246221"/>
            </a:xfrm>
            <a:prstGeom prst="rect">
              <a:avLst/>
            </a:prstGeom>
            <a:noFill/>
          </p:spPr>
          <p:txBody>
            <a:bodyPr wrap="none" rtlCol="0">
              <a:spAutoFit/>
            </a:bodyPr>
            <a:lstStyle/>
            <a:p>
              <a:r>
                <a:rPr lang="fr-FR" sz="1000" dirty="0" err="1" smtClean="0">
                  <a:solidFill>
                    <a:srgbClr val="7030A0"/>
                  </a:solidFill>
                  <a:latin typeface="+mj-lt"/>
                </a:rPr>
                <a:t>Glycolate</a:t>
              </a:r>
              <a:endParaRPr lang="fr-FR" sz="1000" dirty="0">
                <a:solidFill>
                  <a:srgbClr val="7030A0"/>
                </a:solidFill>
                <a:latin typeface="+mj-lt"/>
              </a:endParaRPr>
            </a:p>
          </p:txBody>
        </p:sp>
        <p:sp>
          <p:nvSpPr>
            <p:cNvPr id="348" name="ZoneTexte 347"/>
            <p:cNvSpPr txBox="1"/>
            <p:nvPr/>
          </p:nvSpPr>
          <p:spPr>
            <a:xfrm>
              <a:off x="2455936" y="3501008"/>
              <a:ext cx="729687" cy="246221"/>
            </a:xfrm>
            <a:prstGeom prst="rect">
              <a:avLst/>
            </a:prstGeom>
            <a:noFill/>
          </p:spPr>
          <p:txBody>
            <a:bodyPr wrap="none" rtlCol="0">
              <a:spAutoFit/>
            </a:bodyPr>
            <a:lstStyle/>
            <a:p>
              <a:r>
                <a:rPr lang="fr-FR" sz="1000" dirty="0" err="1" smtClean="0">
                  <a:solidFill>
                    <a:srgbClr val="7030A0"/>
                  </a:solidFill>
                  <a:latin typeface="+mj-lt"/>
                </a:rPr>
                <a:t>Glyoxylate</a:t>
              </a:r>
              <a:endParaRPr lang="fr-FR" sz="1000" dirty="0">
                <a:solidFill>
                  <a:srgbClr val="7030A0"/>
                </a:solidFill>
                <a:latin typeface="+mj-lt"/>
              </a:endParaRPr>
            </a:p>
          </p:txBody>
        </p:sp>
        <p:sp>
          <p:nvSpPr>
            <p:cNvPr id="349" name="ZoneTexte 348"/>
            <p:cNvSpPr txBox="1"/>
            <p:nvPr/>
          </p:nvSpPr>
          <p:spPr>
            <a:xfrm>
              <a:off x="2267744" y="3219453"/>
              <a:ext cx="436338" cy="246221"/>
            </a:xfrm>
            <a:prstGeom prst="rect">
              <a:avLst/>
            </a:prstGeom>
            <a:noFill/>
          </p:spPr>
          <p:txBody>
            <a:bodyPr wrap="none" rtlCol="0">
              <a:spAutoFit/>
            </a:bodyPr>
            <a:lstStyle/>
            <a:p>
              <a:r>
                <a:rPr lang="fr-FR" sz="1000" dirty="0" smtClean="0">
                  <a:solidFill>
                    <a:schemeClr val="accent2">
                      <a:lumMod val="60000"/>
                      <a:lumOff val="40000"/>
                    </a:schemeClr>
                  </a:solidFill>
                  <a:latin typeface="+mj-lt"/>
                </a:rPr>
                <a:t>H</a:t>
              </a:r>
              <a:r>
                <a:rPr lang="fr-FR" sz="1000" baseline="-25000" dirty="0" smtClean="0">
                  <a:solidFill>
                    <a:schemeClr val="accent2">
                      <a:lumMod val="60000"/>
                      <a:lumOff val="40000"/>
                    </a:schemeClr>
                  </a:solidFill>
                  <a:latin typeface="+mj-lt"/>
                </a:rPr>
                <a:t>2</a:t>
              </a:r>
              <a:r>
                <a:rPr lang="fr-FR" sz="1000" dirty="0" smtClean="0">
                  <a:solidFill>
                    <a:schemeClr val="accent2">
                      <a:lumMod val="60000"/>
                      <a:lumOff val="40000"/>
                    </a:schemeClr>
                  </a:solidFill>
                  <a:latin typeface="+mj-lt"/>
                </a:rPr>
                <a:t>O</a:t>
              </a:r>
              <a:r>
                <a:rPr lang="fr-FR" sz="1000" baseline="-25000" dirty="0" smtClean="0">
                  <a:solidFill>
                    <a:schemeClr val="accent2">
                      <a:lumMod val="60000"/>
                      <a:lumOff val="40000"/>
                    </a:schemeClr>
                  </a:solidFill>
                  <a:latin typeface="+mj-lt"/>
                </a:rPr>
                <a:t>2</a:t>
              </a:r>
              <a:endParaRPr lang="fr-FR" sz="1000" baseline="-25000" dirty="0">
                <a:solidFill>
                  <a:schemeClr val="accent2">
                    <a:lumMod val="60000"/>
                    <a:lumOff val="40000"/>
                  </a:schemeClr>
                </a:solidFill>
                <a:latin typeface="+mj-lt"/>
              </a:endParaRPr>
            </a:p>
          </p:txBody>
        </p:sp>
        <p:sp>
          <p:nvSpPr>
            <p:cNvPr id="350" name="ZoneTexte 349"/>
            <p:cNvSpPr txBox="1"/>
            <p:nvPr/>
          </p:nvSpPr>
          <p:spPr>
            <a:xfrm>
              <a:off x="2547332" y="2924956"/>
              <a:ext cx="312906" cy="246221"/>
            </a:xfrm>
            <a:prstGeom prst="rect">
              <a:avLst/>
            </a:prstGeom>
            <a:noFill/>
          </p:spPr>
          <p:txBody>
            <a:bodyPr wrap="none" rtlCol="0">
              <a:spAutoFit/>
            </a:bodyPr>
            <a:lstStyle/>
            <a:p>
              <a:r>
                <a:rPr lang="fr-FR" sz="1000" dirty="0" smtClean="0">
                  <a:latin typeface="+mj-lt"/>
                </a:rPr>
                <a:t>O</a:t>
              </a:r>
              <a:r>
                <a:rPr lang="fr-FR" sz="1000" baseline="-25000" dirty="0" smtClean="0">
                  <a:latin typeface="+mj-lt"/>
                </a:rPr>
                <a:t>2</a:t>
              </a:r>
              <a:endParaRPr lang="fr-FR" sz="1000" baseline="-25000" dirty="0">
                <a:latin typeface="+mj-lt"/>
              </a:endParaRPr>
            </a:p>
          </p:txBody>
        </p:sp>
        <p:sp>
          <p:nvSpPr>
            <p:cNvPr id="351" name="Rectangle à coins arrondis 350"/>
            <p:cNvSpPr/>
            <p:nvPr/>
          </p:nvSpPr>
          <p:spPr>
            <a:xfrm flipH="1">
              <a:off x="983209" y="1473590"/>
              <a:ext cx="447630" cy="252028"/>
            </a:xfrm>
            <a:prstGeom prst="roundRect">
              <a:avLst/>
            </a:prstGeom>
            <a:gradFill>
              <a:gsLst>
                <a:gs pos="0">
                  <a:srgbClr val="00B050"/>
                </a:gs>
                <a:gs pos="100000">
                  <a:srgbClr val="004C22"/>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mj-lt"/>
              </a:endParaRPr>
            </a:p>
          </p:txBody>
        </p:sp>
        <p:sp>
          <p:nvSpPr>
            <p:cNvPr id="352" name="ZoneTexte 351"/>
            <p:cNvSpPr txBox="1"/>
            <p:nvPr/>
          </p:nvSpPr>
          <p:spPr>
            <a:xfrm>
              <a:off x="1024953" y="1023148"/>
              <a:ext cx="381836" cy="246221"/>
            </a:xfrm>
            <a:prstGeom prst="rect">
              <a:avLst/>
            </a:prstGeom>
            <a:noFill/>
          </p:spPr>
          <p:txBody>
            <a:bodyPr wrap="none" rtlCol="0">
              <a:spAutoFit/>
            </a:bodyPr>
            <a:lstStyle/>
            <a:p>
              <a:r>
                <a:rPr lang="fr-FR" sz="1000" b="1" dirty="0" smtClean="0">
                  <a:solidFill>
                    <a:schemeClr val="bg1"/>
                  </a:solidFill>
                  <a:latin typeface="+mj-lt"/>
                </a:rPr>
                <a:t>PSII</a:t>
              </a:r>
              <a:endParaRPr lang="fr-FR" sz="1000" b="1" dirty="0">
                <a:solidFill>
                  <a:schemeClr val="bg1"/>
                </a:solidFill>
                <a:latin typeface="+mj-lt"/>
              </a:endParaRPr>
            </a:p>
          </p:txBody>
        </p:sp>
        <p:sp>
          <p:nvSpPr>
            <p:cNvPr id="353" name="ZoneTexte 352"/>
            <p:cNvSpPr txBox="1"/>
            <p:nvPr/>
          </p:nvSpPr>
          <p:spPr>
            <a:xfrm>
              <a:off x="1045963" y="1491882"/>
              <a:ext cx="348172" cy="246221"/>
            </a:xfrm>
            <a:prstGeom prst="rect">
              <a:avLst/>
            </a:prstGeom>
            <a:noFill/>
          </p:spPr>
          <p:txBody>
            <a:bodyPr wrap="none" rtlCol="0">
              <a:spAutoFit/>
            </a:bodyPr>
            <a:lstStyle/>
            <a:p>
              <a:r>
                <a:rPr lang="fr-FR" sz="1000" b="1" dirty="0" smtClean="0">
                  <a:solidFill>
                    <a:schemeClr val="bg1"/>
                  </a:solidFill>
                  <a:latin typeface="+mj-lt"/>
                </a:rPr>
                <a:t>PSI</a:t>
              </a:r>
              <a:endParaRPr lang="fr-FR" sz="1000" b="1" dirty="0">
                <a:solidFill>
                  <a:schemeClr val="bg1"/>
                </a:solidFill>
                <a:latin typeface="+mj-lt"/>
              </a:endParaRPr>
            </a:p>
          </p:txBody>
        </p:sp>
        <p:sp>
          <p:nvSpPr>
            <p:cNvPr id="354" name="ZoneTexte 353"/>
            <p:cNvSpPr txBox="1"/>
            <p:nvPr/>
          </p:nvSpPr>
          <p:spPr>
            <a:xfrm>
              <a:off x="1946990" y="762953"/>
              <a:ext cx="381836" cy="246221"/>
            </a:xfrm>
            <a:prstGeom prst="rect">
              <a:avLst/>
            </a:prstGeom>
            <a:noFill/>
          </p:spPr>
          <p:txBody>
            <a:bodyPr wrap="none" rtlCol="0">
              <a:spAutoFit/>
            </a:bodyPr>
            <a:lstStyle/>
            <a:p>
              <a:r>
                <a:rPr lang="fr-FR" sz="1000" dirty="0" smtClean="0">
                  <a:solidFill>
                    <a:schemeClr val="tx2">
                      <a:lumMod val="50000"/>
                    </a:schemeClr>
                  </a:solidFill>
                  <a:latin typeface="+mj-lt"/>
                </a:rPr>
                <a:t>CO</a:t>
              </a:r>
              <a:r>
                <a:rPr lang="fr-FR" sz="1000" baseline="-25000" dirty="0" smtClean="0">
                  <a:solidFill>
                    <a:schemeClr val="tx2">
                      <a:lumMod val="50000"/>
                    </a:schemeClr>
                  </a:solidFill>
                  <a:latin typeface="+mj-lt"/>
                </a:rPr>
                <a:t>2</a:t>
              </a:r>
              <a:endParaRPr lang="fr-FR" sz="1000" baseline="-25000" dirty="0">
                <a:solidFill>
                  <a:schemeClr val="tx2">
                    <a:lumMod val="50000"/>
                  </a:schemeClr>
                </a:solidFill>
                <a:latin typeface="+mj-lt"/>
              </a:endParaRPr>
            </a:p>
          </p:txBody>
        </p:sp>
        <p:sp>
          <p:nvSpPr>
            <p:cNvPr id="355" name="ZoneTexte 354"/>
            <p:cNvSpPr txBox="1"/>
            <p:nvPr/>
          </p:nvSpPr>
          <p:spPr>
            <a:xfrm>
              <a:off x="2648058" y="764621"/>
              <a:ext cx="312906" cy="246221"/>
            </a:xfrm>
            <a:prstGeom prst="rect">
              <a:avLst/>
            </a:prstGeom>
            <a:noFill/>
          </p:spPr>
          <p:txBody>
            <a:bodyPr wrap="none" rtlCol="0">
              <a:spAutoFit/>
            </a:bodyPr>
            <a:lstStyle/>
            <a:p>
              <a:r>
                <a:rPr lang="fr-FR" sz="1000" dirty="0" smtClean="0">
                  <a:solidFill>
                    <a:srgbClr val="7030A0"/>
                  </a:solidFill>
                  <a:latin typeface="+mj-lt"/>
                </a:rPr>
                <a:t>O</a:t>
              </a:r>
              <a:r>
                <a:rPr lang="fr-FR" sz="1000" baseline="-25000" dirty="0" smtClean="0">
                  <a:solidFill>
                    <a:srgbClr val="7030A0"/>
                  </a:solidFill>
                  <a:latin typeface="+mj-lt"/>
                </a:rPr>
                <a:t>2</a:t>
              </a:r>
              <a:endParaRPr lang="fr-FR" sz="1000" baseline="-25000" dirty="0">
                <a:solidFill>
                  <a:srgbClr val="7030A0"/>
                </a:solidFill>
                <a:latin typeface="+mj-lt"/>
              </a:endParaRPr>
            </a:p>
          </p:txBody>
        </p:sp>
        <p:cxnSp>
          <p:nvCxnSpPr>
            <p:cNvPr id="357" name="Connecteur droit avec flèche 356"/>
            <p:cNvCxnSpPr>
              <a:stCxn id="347" idx="2"/>
            </p:cNvCxnSpPr>
            <p:nvPr/>
          </p:nvCxnSpPr>
          <p:spPr>
            <a:xfrm flipH="1">
              <a:off x="2877014" y="3097311"/>
              <a:ext cx="273648" cy="434410"/>
            </a:xfrm>
            <a:prstGeom prst="straightConnector1">
              <a:avLst/>
            </a:prstGeom>
            <a:ln w="15875">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61" name="Arc 360"/>
            <p:cNvSpPr/>
            <p:nvPr/>
          </p:nvSpPr>
          <p:spPr>
            <a:xfrm>
              <a:off x="2564256" y="3082003"/>
              <a:ext cx="450114" cy="325552"/>
            </a:xfrm>
            <a:prstGeom prst="arc">
              <a:avLst>
                <a:gd name="adj1" fmla="val 16599712"/>
                <a:gd name="adj2" fmla="val 8031474"/>
              </a:avLst>
            </a:prstGeom>
            <a:ln w="15875">
              <a:solidFill>
                <a:schemeClr val="accent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sp>
          <p:nvSpPr>
            <p:cNvPr id="365" name="ZoneTexte 364"/>
            <p:cNvSpPr txBox="1"/>
            <p:nvPr/>
          </p:nvSpPr>
          <p:spPr>
            <a:xfrm>
              <a:off x="1529259" y="2911892"/>
              <a:ext cx="811441" cy="246221"/>
            </a:xfrm>
            <a:prstGeom prst="rect">
              <a:avLst/>
            </a:prstGeom>
            <a:noFill/>
          </p:spPr>
          <p:txBody>
            <a:bodyPr wrap="none" rtlCol="0">
              <a:spAutoFit/>
            </a:bodyPr>
            <a:lstStyle/>
            <a:p>
              <a:r>
                <a:rPr lang="fr-FR" sz="1000" b="1" dirty="0" err="1" smtClean="0">
                  <a:latin typeface="+mj-lt"/>
                </a:rPr>
                <a:t>Peroxisome</a:t>
              </a:r>
              <a:endParaRPr lang="fr-FR" sz="1000" b="1" dirty="0">
                <a:latin typeface="+mj-lt"/>
              </a:endParaRPr>
            </a:p>
          </p:txBody>
        </p:sp>
        <p:sp>
          <p:nvSpPr>
            <p:cNvPr id="366" name="Arc 365"/>
            <p:cNvSpPr/>
            <p:nvPr/>
          </p:nvSpPr>
          <p:spPr>
            <a:xfrm rot="16200000" flipH="1">
              <a:off x="1043514" y="716485"/>
              <a:ext cx="402737" cy="248945"/>
            </a:xfrm>
            <a:prstGeom prst="arc">
              <a:avLst>
                <a:gd name="adj1" fmla="val 15079231"/>
                <a:gd name="adj2" fmla="val 4728366"/>
              </a:avLst>
            </a:prstGeom>
            <a:ln w="15875">
              <a:solidFill>
                <a:schemeClr val="accent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solidFill>
                  <a:srgbClr val="FF0000"/>
                </a:solidFill>
                <a:latin typeface="+mj-lt"/>
              </a:endParaRPr>
            </a:p>
          </p:txBody>
        </p:sp>
        <p:cxnSp>
          <p:nvCxnSpPr>
            <p:cNvPr id="377" name="Connecteur droit avec flèche 376"/>
            <p:cNvCxnSpPr/>
            <p:nvPr/>
          </p:nvCxnSpPr>
          <p:spPr>
            <a:xfrm>
              <a:off x="2479120" y="840958"/>
              <a:ext cx="1" cy="359750"/>
            </a:xfrm>
            <a:prstGeom prst="straightConnector1">
              <a:avLst/>
            </a:prstGeom>
            <a:ln w="508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cxnSp>
        <p:sp>
          <p:nvSpPr>
            <p:cNvPr id="380" name="ZoneTexte 379"/>
            <p:cNvSpPr txBox="1"/>
            <p:nvPr/>
          </p:nvSpPr>
          <p:spPr>
            <a:xfrm>
              <a:off x="1412589" y="2004688"/>
              <a:ext cx="287258" cy="215444"/>
            </a:xfrm>
            <a:prstGeom prst="rect">
              <a:avLst/>
            </a:prstGeom>
            <a:noFill/>
          </p:spPr>
          <p:txBody>
            <a:bodyPr wrap="none" rtlCol="0">
              <a:spAutoFit/>
            </a:bodyPr>
            <a:lstStyle/>
            <a:p>
              <a:r>
                <a:rPr lang="fr-FR" sz="800" dirty="0" smtClean="0">
                  <a:latin typeface="+mj-lt"/>
                </a:rPr>
                <a:t>O</a:t>
              </a:r>
              <a:r>
                <a:rPr lang="fr-FR" sz="800" baseline="-25000" dirty="0" smtClean="0">
                  <a:latin typeface="+mj-lt"/>
                </a:rPr>
                <a:t>2</a:t>
              </a:r>
              <a:endParaRPr lang="fr-FR" sz="800" baseline="-25000" dirty="0">
                <a:latin typeface="+mj-lt"/>
              </a:endParaRPr>
            </a:p>
          </p:txBody>
        </p:sp>
        <p:sp>
          <p:nvSpPr>
            <p:cNvPr id="381" name="ZoneTexte 380"/>
            <p:cNvSpPr txBox="1"/>
            <p:nvPr/>
          </p:nvSpPr>
          <p:spPr>
            <a:xfrm>
              <a:off x="1228888" y="693497"/>
              <a:ext cx="356188" cy="246221"/>
            </a:xfrm>
            <a:prstGeom prst="rect">
              <a:avLst/>
            </a:prstGeom>
            <a:noFill/>
          </p:spPr>
          <p:txBody>
            <a:bodyPr wrap="none" rtlCol="0">
              <a:spAutoFit/>
            </a:bodyPr>
            <a:lstStyle/>
            <a:p>
              <a:r>
                <a:rPr lang="fr-FR" sz="1000" baseline="30000" dirty="0" smtClean="0">
                  <a:solidFill>
                    <a:schemeClr val="accent2">
                      <a:lumMod val="60000"/>
                      <a:lumOff val="40000"/>
                    </a:schemeClr>
                  </a:solidFill>
                  <a:latin typeface="+mj-lt"/>
                </a:rPr>
                <a:t>1</a:t>
              </a:r>
              <a:r>
                <a:rPr lang="fr-FR" sz="1000" dirty="0" smtClean="0">
                  <a:solidFill>
                    <a:schemeClr val="accent2">
                      <a:lumMod val="60000"/>
                      <a:lumOff val="40000"/>
                    </a:schemeClr>
                  </a:solidFill>
                  <a:latin typeface="+mj-lt"/>
                </a:rPr>
                <a:t>O</a:t>
              </a:r>
              <a:r>
                <a:rPr lang="fr-FR" sz="1000" baseline="-25000" dirty="0" smtClean="0">
                  <a:solidFill>
                    <a:schemeClr val="accent2">
                      <a:lumMod val="60000"/>
                      <a:lumOff val="40000"/>
                    </a:schemeClr>
                  </a:solidFill>
                  <a:latin typeface="+mj-lt"/>
                </a:rPr>
                <a:t>2</a:t>
              </a:r>
              <a:endParaRPr lang="fr-FR" sz="1000" baseline="-25000" dirty="0">
                <a:solidFill>
                  <a:schemeClr val="accent2">
                    <a:lumMod val="60000"/>
                    <a:lumOff val="40000"/>
                  </a:schemeClr>
                </a:solidFill>
                <a:latin typeface="+mj-lt"/>
              </a:endParaRPr>
            </a:p>
          </p:txBody>
        </p:sp>
        <p:sp>
          <p:nvSpPr>
            <p:cNvPr id="382" name="ZoneTexte 381"/>
            <p:cNvSpPr txBox="1"/>
            <p:nvPr/>
          </p:nvSpPr>
          <p:spPr>
            <a:xfrm>
              <a:off x="1019150" y="625514"/>
              <a:ext cx="312906" cy="246221"/>
            </a:xfrm>
            <a:prstGeom prst="rect">
              <a:avLst/>
            </a:prstGeom>
            <a:noFill/>
          </p:spPr>
          <p:txBody>
            <a:bodyPr wrap="none" rtlCol="0">
              <a:spAutoFit/>
            </a:bodyPr>
            <a:lstStyle/>
            <a:p>
              <a:r>
                <a:rPr lang="fr-FR" sz="1000" dirty="0" smtClean="0">
                  <a:solidFill>
                    <a:schemeClr val="tx2">
                      <a:lumMod val="50000"/>
                    </a:schemeClr>
                  </a:solidFill>
                  <a:latin typeface="+mj-lt"/>
                </a:rPr>
                <a:t>O</a:t>
              </a:r>
              <a:r>
                <a:rPr lang="fr-FR" sz="1000" baseline="-25000" dirty="0" smtClean="0">
                  <a:solidFill>
                    <a:schemeClr val="tx2">
                      <a:lumMod val="50000"/>
                    </a:schemeClr>
                  </a:solidFill>
                  <a:latin typeface="+mj-lt"/>
                </a:rPr>
                <a:t>2</a:t>
              </a:r>
              <a:endParaRPr lang="fr-FR" sz="1000" baseline="-25000" dirty="0">
                <a:solidFill>
                  <a:schemeClr val="tx2">
                    <a:lumMod val="50000"/>
                  </a:schemeClr>
                </a:solidFill>
                <a:latin typeface="+mj-lt"/>
              </a:endParaRPr>
            </a:p>
          </p:txBody>
        </p:sp>
        <p:cxnSp>
          <p:nvCxnSpPr>
            <p:cNvPr id="384" name="Connecteur droit avec flèche 383"/>
            <p:cNvCxnSpPr/>
            <p:nvPr/>
          </p:nvCxnSpPr>
          <p:spPr>
            <a:xfrm>
              <a:off x="1188278" y="1271888"/>
              <a:ext cx="1" cy="180000"/>
            </a:xfrm>
            <a:prstGeom prst="straightConnector1">
              <a:avLst/>
            </a:prstGeom>
            <a:ln w="50800">
              <a:solidFill>
                <a:schemeClr val="tx2">
                  <a:lumMod val="50000"/>
                </a:schemeClr>
              </a:solidFill>
              <a:headEnd type="none" w="sm" len="sm"/>
              <a:tailEnd type="triangle" w="med" len="sm"/>
            </a:ln>
          </p:spPr>
          <p:style>
            <a:lnRef idx="1">
              <a:schemeClr val="accent1"/>
            </a:lnRef>
            <a:fillRef idx="0">
              <a:schemeClr val="accent1"/>
            </a:fillRef>
            <a:effectRef idx="0">
              <a:schemeClr val="accent1"/>
            </a:effectRef>
            <a:fontRef idx="minor">
              <a:schemeClr val="tx1"/>
            </a:fontRef>
          </p:style>
        </p:cxnSp>
        <p:sp>
          <p:nvSpPr>
            <p:cNvPr id="388" name="Arc 387"/>
            <p:cNvSpPr/>
            <p:nvPr/>
          </p:nvSpPr>
          <p:spPr>
            <a:xfrm flipH="1" flipV="1">
              <a:off x="1658140" y="1416595"/>
              <a:ext cx="402737" cy="325552"/>
            </a:xfrm>
            <a:prstGeom prst="arc">
              <a:avLst>
                <a:gd name="adj1" fmla="val 17048709"/>
                <a:gd name="adj2" fmla="val 5645781"/>
              </a:avLst>
            </a:prstGeom>
            <a:ln w="508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sp>
          <p:nvSpPr>
            <p:cNvPr id="389" name="ZoneTexte 388"/>
            <p:cNvSpPr txBox="1"/>
            <p:nvPr/>
          </p:nvSpPr>
          <p:spPr>
            <a:xfrm>
              <a:off x="1600458" y="1855596"/>
              <a:ext cx="312906" cy="246221"/>
            </a:xfrm>
            <a:prstGeom prst="rect">
              <a:avLst/>
            </a:prstGeom>
            <a:noFill/>
          </p:spPr>
          <p:txBody>
            <a:bodyPr wrap="none" rtlCol="0">
              <a:spAutoFit/>
            </a:bodyPr>
            <a:lstStyle/>
            <a:p>
              <a:r>
                <a:rPr lang="fr-FR" sz="1000" dirty="0" smtClean="0">
                  <a:solidFill>
                    <a:schemeClr val="accent2">
                      <a:lumMod val="60000"/>
                      <a:lumOff val="40000"/>
                    </a:schemeClr>
                  </a:solidFill>
                  <a:latin typeface="+mj-lt"/>
                </a:rPr>
                <a:t>O</a:t>
              </a:r>
              <a:r>
                <a:rPr lang="fr-FR" sz="1000" baseline="-25000" dirty="0" smtClean="0">
                  <a:solidFill>
                    <a:schemeClr val="accent2">
                      <a:lumMod val="60000"/>
                      <a:lumOff val="40000"/>
                    </a:schemeClr>
                  </a:solidFill>
                  <a:latin typeface="+mj-lt"/>
                </a:rPr>
                <a:t>2</a:t>
              </a:r>
              <a:endParaRPr lang="fr-FR" sz="1000" baseline="-25000" dirty="0">
                <a:solidFill>
                  <a:schemeClr val="accent2">
                    <a:lumMod val="60000"/>
                    <a:lumOff val="40000"/>
                  </a:schemeClr>
                </a:solidFill>
                <a:latin typeface="+mj-lt"/>
              </a:endParaRPr>
            </a:p>
          </p:txBody>
        </p:sp>
        <p:cxnSp>
          <p:nvCxnSpPr>
            <p:cNvPr id="390" name="Connecteur droit avec flèche 389"/>
            <p:cNvCxnSpPr/>
            <p:nvPr/>
          </p:nvCxnSpPr>
          <p:spPr>
            <a:xfrm rot="16200000">
              <a:off x="1779333" y="1901965"/>
              <a:ext cx="1" cy="36000"/>
            </a:xfrm>
            <a:prstGeom prst="straightConnector1">
              <a:avLst/>
            </a:prstGeom>
            <a:ln w="6350">
              <a:solidFill>
                <a:schemeClr val="accent2">
                  <a:lumMod val="60000"/>
                  <a:lumOff val="40000"/>
                </a:scheme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91" name="ZoneTexte 390"/>
            <p:cNvSpPr txBox="1"/>
            <p:nvPr/>
          </p:nvSpPr>
          <p:spPr>
            <a:xfrm>
              <a:off x="1677391" y="1812182"/>
              <a:ext cx="216726" cy="246221"/>
            </a:xfrm>
            <a:prstGeom prst="rect">
              <a:avLst/>
            </a:prstGeom>
            <a:noFill/>
          </p:spPr>
          <p:txBody>
            <a:bodyPr wrap="none" rtlCol="0">
              <a:spAutoFit/>
            </a:bodyPr>
            <a:lstStyle/>
            <a:p>
              <a:r>
                <a:rPr lang="fr-FR" sz="1000" dirty="0" smtClean="0">
                  <a:solidFill>
                    <a:schemeClr val="accent2">
                      <a:lumMod val="60000"/>
                      <a:lumOff val="40000"/>
                    </a:schemeClr>
                  </a:solidFill>
                  <a:latin typeface="+mj-lt"/>
                </a:rPr>
                <a:t>.</a:t>
              </a:r>
              <a:endParaRPr lang="fr-FR" sz="1000" baseline="-25000" dirty="0">
                <a:solidFill>
                  <a:schemeClr val="accent2">
                    <a:lumMod val="60000"/>
                    <a:lumOff val="40000"/>
                  </a:schemeClr>
                </a:solidFill>
                <a:latin typeface="+mj-lt"/>
              </a:endParaRPr>
            </a:p>
          </p:txBody>
        </p:sp>
        <p:sp>
          <p:nvSpPr>
            <p:cNvPr id="393" name="ZoneTexte 392"/>
            <p:cNvSpPr txBox="1"/>
            <p:nvPr/>
          </p:nvSpPr>
          <p:spPr>
            <a:xfrm>
              <a:off x="1897290" y="2161015"/>
              <a:ext cx="436338" cy="246221"/>
            </a:xfrm>
            <a:prstGeom prst="rect">
              <a:avLst/>
            </a:prstGeom>
            <a:noFill/>
          </p:spPr>
          <p:txBody>
            <a:bodyPr wrap="none" rtlCol="0">
              <a:spAutoFit/>
            </a:bodyPr>
            <a:lstStyle/>
            <a:p>
              <a:r>
                <a:rPr lang="fr-FR" sz="1000" dirty="0" smtClean="0">
                  <a:solidFill>
                    <a:schemeClr val="accent2">
                      <a:lumMod val="60000"/>
                      <a:lumOff val="40000"/>
                    </a:schemeClr>
                  </a:solidFill>
                  <a:latin typeface="+mj-lt"/>
                </a:rPr>
                <a:t>H</a:t>
              </a:r>
              <a:r>
                <a:rPr lang="fr-FR" sz="1000" baseline="-25000" dirty="0" smtClean="0">
                  <a:solidFill>
                    <a:schemeClr val="accent2">
                      <a:lumMod val="60000"/>
                      <a:lumOff val="40000"/>
                    </a:schemeClr>
                  </a:solidFill>
                  <a:latin typeface="+mj-lt"/>
                </a:rPr>
                <a:t>2</a:t>
              </a:r>
              <a:r>
                <a:rPr lang="fr-FR" sz="1000" dirty="0" smtClean="0">
                  <a:solidFill>
                    <a:schemeClr val="accent2">
                      <a:lumMod val="60000"/>
                      <a:lumOff val="40000"/>
                    </a:schemeClr>
                  </a:solidFill>
                  <a:latin typeface="+mj-lt"/>
                </a:rPr>
                <a:t>O</a:t>
              </a:r>
              <a:r>
                <a:rPr lang="fr-FR" sz="1000" baseline="-25000" dirty="0" smtClean="0">
                  <a:solidFill>
                    <a:schemeClr val="accent2">
                      <a:lumMod val="60000"/>
                      <a:lumOff val="40000"/>
                    </a:schemeClr>
                  </a:solidFill>
                  <a:latin typeface="+mj-lt"/>
                </a:rPr>
                <a:t>2</a:t>
              </a:r>
              <a:endParaRPr lang="fr-FR" sz="1000" baseline="-25000" dirty="0">
                <a:solidFill>
                  <a:schemeClr val="accent2">
                    <a:lumMod val="60000"/>
                    <a:lumOff val="40000"/>
                  </a:schemeClr>
                </a:solidFill>
                <a:latin typeface="+mj-lt"/>
              </a:endParaRPr>
            </a:p>
          </p:txBody>
        </p:sp>
        <p:cxnSp>
          <p:nvCxnSpPr>
            <p:cNvPr id="394" name="Connecteur droit avec flèche 393"/>
            <p:cNvCxnSpPr/>
            <p:nvPr/>
          </p:nvCxnSpPr>
          <p:spPr>
            <a:xfrm>
              <a:off x="1359906" y="1742147"/>
              <a:ext cx="127725" cy="156143"/>
            </a:xfrm>
            <a:prstGeom prst="straightConnector1">
              <a:avLst/>
            </a:prstGeom>
            <a:ln w="15875">
              <a:solidFill>
                <a:schemeClr val="accent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98" name="Arc 397"/>
            <p:cNvSpPr/>
            <p:nvPr/>
          </p:nvSpPr>
          <p:spPr>
            <a:xfrm rot="3406776" flipH="1" flipV="1">
              <a:off x="1479612" y="1880974"/>
              <a:ext cx="196496" cy="225974"/>
            </a:xfrm>
            <a:prstGeom prst="arc">
              <a:avLst>
                <a:gd name="adj1" fmla="val 16018386"/>
                <a:gd name="adj2" fmla="val 5269762"/>
              </a:avLst>
            </a:prstGeom>
            <a:ln w="15875">
              <a:solidFill>
                <a:schemeClr val="accent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solidFill>
                  <a:schemeClr val="accent2">
                    <a:lumMod val="60000"/>
                    <a:lumOff val="40000"/>
                  </a:schemeClr>
                </a:solidFill>
                <a:latin typeface="+mj-lt"/>
              </a:endParaRPr>
            </a:p>
          </p:txBody>
        </p:sp>
        <p:sp>
          <p:nvSpPr>
            <p:cNvPr id="399" name="Arc 398"/>
            <p:cNvSpPr/>
            <p:nvPr/>
          </p:nvSpPr>
          <p:spPr>
            <a:xfrm rot="3406776">
              <a:off x="1614188" y="1990358"/>
              <a:ext cx="196496" cy="225974"/>
            </a:xfrm>
            <a:prstGeom prst="arc">
              <a:avLst>
                <a:gd name="adj1" fmla="val 16018386"/>
                <a:gd name="adj2" fmla="val 5269762"/>
              </a:avLst>
            </a:prstGeom>
            <a:ln w="15875">
              <a:solidFill>
                <a:schemeClr val="accent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sp>
          <p:nvSpPr>
            <p:cNvPr id="400" name="Arc 399"/>
            <p:cNvSpPr/>
            <p:nvPr/>
          </p:nvSpPr>
          <p:spPr>
            <a:xfrm rot="18193224" flipH="1">
              <a:off x="1812127" y="2074585"/>
              <a:ext cx="196496" cy="225974"/>
            </a:xfrm>
            <a:prstGeom prst="arc">
              <a:avLst>
                <a:gd name="adj1" fmla="val 16889326"/>
                <a:gd name="adj2" fmla="val 3398955"/>
              </a:avLst>
            </a:prstGeom>
            <a:ln w="15875">
              <a:solidFill>
                <a:schemeClr val="accent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cxnSp>
          <p:nvCxnSpPr>
            <p:cNvPr id="408" name="Connecteur droit avec flèche 407"/>
            <p:cNvCxnSpPr/>
            <p:nvPr/>
          </p:nvCxnSpPr>
          <p:spPr>
            <a:xfrm>
              <a:off x="3110224" y="1196944"/>
              <a:ext cx="1" cy="1692000"/>
            </a:xfrm>
            <a:prstGeom prst="straightConnector1">
              <a:avLst/>
            </a:prstGeom>
            <a:ln w="15875">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11" name="Connecteur droit avec flèche 410"/>
            <p:cNvCxnSpPr/>
            <p:nvPr/>
          </p:nvCxnSpPr>
          <p:spPr>
            <a:xfrm>
              <a:off x="2471534" y="1376848"/>
              <a:ext cx="1" cy="684000"/>
            </a:xfrm>
            <a:prstGeom prst="straightConnector1">
              <a:avLst/>
            </a:prstGeom>
            <a:ln w="508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cxnSp>
        <p:cxnSp>
          <p:nvCxnSpPr>
            <p:cNvPr id="281" name="Connecteur droit avec flèche 280"/>
            <p:cNvCxnSpPr/>
            <p:nvPr/>
          </p:nvCxnSpPr>
          <p:spPr>
            <a:xfrm rot="16200000" flipH="1">
              <a:off x="1542914" y="1509604"/>
              <a:ext cx="1" cy="180000"/>
            </a:xfrm>
            <a:prstGeom prst="straightConnector1">
              <a:avLst/>
            </a:prstGeom>
            <a:ln w="50800">
              <a:solidFill>
                <a:schemeClr val="tx2">
                  <a:lumMod val="50000"/>
                </a:schemeClr>
              </a:solidFill>
              <a:headEnd type="none" w="sm" len="sm"/>
              <a:tailEnd type="triangle" w="med" len="sm"/>
            </a:ln>
          </p:spPr>
          <p:style>
            <a:lnRef idx="1">
              <a:schemeClr val="accent1"/>
            </a:lnRef>
            <a:fillRef idx="0">
              <a:schemeClr val="accent1"/>
            </a:fillRef>
            <a:effectRef idx="0">
              <a:schemeClr val="accent1"/>
            </a:effectRef>
            <a:fontRef idx="minor">
              <a:schemeClr val="tx1"/>
            </a:fontRef>
          </p:style>
        </p:cxnSp>
        <p:sp>
          <p:nvSpPr>
            <p:cNvPr id="283" name="Arc 282"/>
            <p:cNvSpPr/>
            <p:nvPr/>
          </p:nvSpPr>
          <p:spPr>
            <a:xfrm>
              <a:off x="2042989" y="1418115"/>
              <a:ext cx="402737" cy="325552"/>
            </a:xfrm>
            <a:prstGeom prst="arc">
              <a:avLst>
                <a:gd name="adj1" fmla="val 17365865"/>
                <a:gd name="adj2" fmla="val 5645781"/>
              </a:avLst>
            </a:prstGeom>
            <a:ln w="508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sp>
          <p:nvSpPr>
            <p:cNvPr id="284" name="Arc 283"/>
            <p:cNvSpPr/>
            <p:nvPr/>
          </p:nvSpPr>
          <p:spPr>
            <a:xfrm>
              <a:off x="2076193" y="889725"/>
              <a:ext cx="402737" cy="325552"/>
            </a:xfrm>
            <a:prstGeom prst="arc">
              <a:avLst>
                <a:gd name="adj1" fmla="val 16018386"/>
                <a:gd name="adj2" fmla="val 279642"/>
              </a:avLst>
            </a:prstGeom>
            <a:ln w="50800">
              <a:solidFill>
                <a:schemeClr val="tx2">
                  <a:lumMod val="50000"/>
                </a:schemeClr>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cxnSp>
          <p:nvCxnSpPr>
            <p:cNvPr id="334" name="Connecteur droit avec flèche 333"/>
            <p:cNvCxnSpPr/>
            <p:nvPr/>
          </p:nvCxnSpPr>
          <p:spPr>
            <a:xfrm>
              <a:off x="2479121" y="980752"/>
              <a:ext cx="1" cy="216000"/>
            </a:xfrm>
            <a:prstGeom prst="straightConnector1">
              <a:avLst/>
            </a:prstGeom>
            <a:ln w="15875">
              <a:solidFill>
                <a:srgbClr val="7030A0"/>
              </a:solidFill>
              <a:headEnd type="none"/>
              <a:tailEnd type="triangle" w="med" len="sm"/>
            </a:ln>
          </p:spPr>
          <p:style>
            <a:lnRef idx="1">
              <a:schemeClr val="accent1"/>
            </a:lnRef>
            <a:fillRef idx="0">
              <a:schemeClr val="accent1"/>
            </a:fillRef>
            <a:effectRef idx="0">
              <a:schemeClr val="accent1"/>
            </a:effectRef>
            <a:fontRef idx="minor">
              <a:schemeClr val="tx1"/>
            </a:fontRef>
          </p:style>
        </p:cxnSp>
        <p:sp>
          <p:nvSpPr>
            <p:cNvPr id="407" name="Arc 406"/>
            <p:cNvSpPr/>
            <p:nvPr/>
          </p:nvSpPr>
          <p:spPr>
            <a:xfrm flipH="1">
              <a:off x="2480905" y="865705"/>
              <a:ext cx="682194" cy="237814"/>
            </a:xfrm>
            <a:prstGeom prst="arc">
              <a:avLst>
                <a:gd name="adj1" fmla="val 19192046"/>
                <a:gd name="adj2" fmla="val 5645781"/>
              </a:avLst>
            </a:prstGeom>
            <a:ln w="15875">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000">
                <a:latin typeface="+mj-lt"/>
              </a:endParaRPr>
            </a:p>
          </p:txBody>
        </p:sp>
        <p:sp>
          <p:nvSpPr>
            <p:cNvPr id="364" name="ZoneTexte 363"/>
            <p:cNvSpPr txBox="1"/>
            <p:nvPr/>
          </p:nvSpPr>
          <p:spPr>
            <a:xfrm>
              <a:off x="1835696" y="361380"/>
              <a:ext cx="795411" cy="246221"/>
            </a:xfrm>
            <a:prstGeom prst="rect">
              <a:avLst/>
            </a:prstGeom>
            <a:noFill/>
          </p:spPr>
          <p:txBody>
            <a:bodyPr wrap="none" rtlCol="0">
              <a:spAutoFit/>
            </a:bodyPr>
            <a:lstStyle/>
            <a:p>
              <a:r>
                <a:rPr lang="fr-FR" sz="1000" b="1" dirty="0" err="1" smtClean="0"/>
                <a:t>Chloroplast</a:t>
              </a:r>
              <a:endParaRPr lang="fr-FR" sz="1000" b="1" dirty="0"/>
            </a:p>
          </p:txBody>
        </p:sp>
      </p:grpSp>
      <p:sp>
        <p:nvSpPr>
          <p:cNvPr id="356" name="Rectangle à coins arrondis 355"/>
          <p:cNvSpPr/>
          <p:nvPr/>
        </p:nvSpPr>
        <p:spPr>
          <a:xfrm flipH="1">
            <a:off x="5316929" y="916385"/>
            <a:ext cx="447630" cy="252028"/>
          </a:xfrm>
          <a:prstGeom prst="roundRect">
            <a:avLst/>
          </a:prstGeom>
          <a:gradFill>
            <a:gsLst>
              <a:gs pos="0">
                <a:srgbClr val="00B050"/>
              </a:gs>
              <a:gs pos="100000">
                <a:srgbClr val="004C22"/>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8" name="Ellipse 357"/>
          <p:cNvSpPr/>
          <p:nvPr/>
        </p:nvSpPr>
        <p:spPr>
          <a:xfrm>
            <a:off x="5793066" y="2475751"/>
            <a:ext cx="2192409" cy="11811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9" name="ZoneTexte 358"/>
          <p:cNvSpPr txBox="1"/>
          <p:nvPr/>
        </p:nvSpPr>
        <p:spPr>
          <a:xfrm>
            <a:off x="6113355" y="1189704"/>
            <a:ext cx="575799" cy="246221"/>
          </a:xfrm>
          <a:prstGeom prst="rect">
            <a:avLst/>
          </a:prstGeom>
          <a:noFill/>
        </p:spPr>
        <p:txBody>
          <a:bodyPr wrap="none" rtlCol="0">
            <a:spAutoFit/>
          </a:bodyPr>
          <a:lstStyle/>
          <a:p>
            <a:r>
              <a:rPr lang="fr-FR" sz="1000" b="1" dirty="0" smtClean="0">
                <a:solidFill>
                  <a:schemeClr val="tx2">
                    <a:lumMod val="50000"/>
                  </a:schemeClr>
                </a:solidFill>
              </a:rPr>
              <a:t>NADPH</a:t>
            </a:r>
            <a:endParaRPr lang="fr-FR" sz="1000" b="1" dirty="0">
              <a:solidFill>
                <a:schemeClr val="tx2">
                  <a:lumMod val="50000"/>
                </a:schemeClr>
              </a:solidFill>
            </a:endParaRPr>
          </a:p>
        </p:txBody>
      </p:sp>
      <p:sp>
        <p:nvSpPr>
          <p:cNvPr id="360" name="ZoneTexte 359"/>
          <p:cNvSpPr txBox="1"/>
          <p:nvPr/>
        </p:nvSpPr>
        <p:spPr>
          <a:xfrm>
            <a:off x="6199387" y="1560660"/>
            <a:ext cx="425116" cy="200055"/>
          </a:xfrm>
          <a:prstGeom prst="rect">
            <a:avLst/>
          </a:prstGeom>
          <a:noFill/>
        </p:spPr>
        <p:txBody>
          <a:bodyPr wrap="none" rtlCol="0">
            <a:spAutoFit/>
          </a:bodyPr>
          <a:lstStyle/>
          <a:p>
            <a:r>
              <a:rPr lang="fr-FR" sz="700" dirty="0" smtClean="0">
                <a:solidFill>
                  <a:schemeClr val="tx2">
                    <a:lumMod val="50000"/>
                  </a:schemeClr>
                </a:solidFill>
              </a:rPr>
              <a:t>NADP</a:t>
            </a:r>
            <a:r>
              <a:rPr lang="fr-FR" sz="700" baseline="30000" dirty="0" smtClean="0">
                <a:solidFill>
                  <a:schemeClr val="tx2">
                    <a:lumMod val="50000"/>
                  </a:schemeClr>
                </a:solidFill>
              </a:rPr>
              <a:t>+</a:t>
            </a:r>
            <a:endParaRPr lang="fr-FR" sz="700" baseline="30000" dirty="0">
              <a:solidFill>
                <a:schemeClr val="tx2">
                  <a:lumMod val="50000"/>
                </a:schemeClr>
              </a:solidFill>
            </a:endParaRPr>
          </a:p>
        </p:txBody>
      </p:sp>
      <p:sp>
        <p:nvSpPr>
          <p:cNvPr id="362" name="ZoneTexte 361"/>
          <p:cNvSpPr txBox="1"/>
          <p:nvPr/>
        </p:nvSpPr>
        <p:spPr>
          <a:xfrm>
            <a:off x="6610701" y="556345"/>
            <a:ext cx="404278" cy="215444"/>
          </a:xfrm>
          <a:prstGeom prst="rect">
            <a:avLst/>
          </a:prstGeom>
          <a:noFill/>
        </p:spPr>
        <p:txBody>
          <a:bodyPr wrap="none" rtlCol="0">
            <a:spAutoFit/>
          </a:bodyPr>
          <a:lstStyle/>
          <a:p>
            <a:r>
              <a:rPr lang="fr-FR" sz="800" dirty="0" err="1" smtClean="0">
                <a:solidFill>
                  <a:schemeClr val="tx2">
                    <a:lumMod val="50000"/>
                  </a:schemeClr>
                </a:solidFill>
              </a:rPr>
              <a:t>RuBP</a:t>
            </a:r>
            <a:endParaRPr lang="fr-FR" sz="800" dirty="0">
              <a:solidFill>
                <a:schemeClr val="tx2">
                  <a:lumMod val="50000"/>
                </a:schemeClr>
              </a:solidFill>
            </a:endParaRPr>
          </a:p>
        </p:txBody>
      </p:sp>
      <p:sp>
        <p:nvSpPr>
          <p:cNvPr id="363" name="ZoneTexte 362"/>
          <p:cNvSpPr txBox="1"/>
          <p:nvPr/>
        </p:nvSpPr>
        <p:spPr>
          <a:xfrm>
            <a:off x="7119287" y="876054"/>
            <a:ext cx="765081" cy="276999"/>
          </a:xfrm>
          <a:prstGeom prst="rect">
            <a:avLst/>
          </a:prstGeom>
          <a:noFill/>
        </p:spPr>
        <p:txBody>
          <a:bodyPr wrap="none" rtlCol="0">
            <a:spAutoFit/>
          </a:bodyPr>
          <a:lstStyle/>
          <a:p>
            <a:r>
              <a:rPr lang="fr-FR" sz="1200" dirty="0" err="1" smtClean="0">
                <a:solidFill>
                  <a:srgbClr val="7030A0"/>
                </a:solidFill>
              </a:rPr>
              <a:t>Glycolate</a:t>
            </a:r>
            <a:endParaRPr lang="fr-FR" sz="1200" dirty="0">
              <a:solidFill>
                <a:srgbClr val="7030A0"/>
              </a:solidFill>
            </a:endParaRPr>
          </a:p>
        </p:txBody>
      </p:sp>
      <p:sp>
        <p:nvSpPr>
          <p:cNvPr id="367" name="ZoneTexte 366"/>
          <p:cNvSpPr txBox="1"/>
          <p:nvPr/>
        </p:nvSpPr>
        <p:spPr>
          <a:xfrm>
            <a:off x="6632342" y="1081982"/>
            <a:ext cx="360996" cy="215444"/>
          </a:xfrm>
          <a:prstGeom prst="rect">
            <a:avLst/>
          </a:prstGeom>
          <a:noFill/>
        </p:spPr>
        <p:txBody>
          <a:bodyPr wrap="none" rtlCol="0">
            <a:spAutoFit/>
          </a:bodyPr>
          <a:lstStyle/>
          <a:p>
            <a:r>
              <a:rPr lang="fr-FR" sz="800" dirty="0" smtClean="0">
                <a:solidFill>
                  <a:schemeClr val="tx2">
                    <a:lumMod val="50000"/>
                  </a:schemeClr>
                </a:solidFill>
              </a:rPr>
              <a:t>PGA</a:t>
            </a:r>
            <a:endParaRPr lang="fr-FR" sz="800" dirty="0">
              <a:solidFill>
                <a:schemeClr val="tx2">
                  <a:lumMod val="50000"/>
                </a:schemeClr>
              </a:solidFill>
            </a:endParaRPr>
          </a:p>
        </p:txBody>
      </p:sp>
      <p:sp>
        <p:nvSpPr>
          <p:cNvPr id="368" name="ZoneTexte 367"/>
          <p:cNvSpPr txBox="1"/>
          <p:nvPr/>
        </p:nvSpPr>
        <p:spPr>
          <a:xfrm>
            <a:off x="6561008" y="1972275"/>
            <a:ext cx="503664" cy="215444"/>
          </a:xfrm>
          <a:prstGeom prst="rect">
            <a:avLst/>
          </a:prstGeom>
          <a:noFill/>
        </p:spPr>
        <p:txBody>
          <a:bodyPr wrap="none" rtlCol="0">
            <a:spAutoFit/>
          </a:bodyPr>
          <a:lstStyle/>
          <a:p>
            <a:r>
              <a:rPr lang="fr-FR" sz="800" dirty="0" err="1" smtClean="0">
                <a:solidFill>
                  <a:schemeClr val="tx2">
                    <a:lumMod val="50000"/>
                  </a:schemeClr>
                </a:solidFill>
              </a:rPr>
              <a:t>Sugar</a:t>
            </a:r>
            <a:r>
              <a:rPr lang="fr-FR" sz="800" dirty="0" smtClean="0">
                <a:solidFill>
                  <a:schemeClr val="tx2">
                    <a:lumMod val="50000"/>
                  </a:schemeClr>
                </a:solidFill>
              </a:rPr>
              <a:t>-P</a:t>
            </a:r>
            <a:endParaRPr lang="fr-FR" sz="800" dirty="0">
              <a:solidFill>
                <a:schemeClr val="tx2">
                  <a:lumMod val="50000"/>
                </a:schemeClr>
              </a:solidFill>
            </a:endParaRPr>
          </a:p>
        </p:txBody>
      </p:sp>
      <p:sp>
        <p:nvSpPr>
          <p:cNvPr id="369" name="ZoneTexte 368"/>
          <p:cNvSpPr txBox="1"/>
          <p:nvPr/>
        </p:nvSpPr>
        <p:spPr>
          <a:xfrm>
            <a:off x="7119974" y="2715851"/>
            <a:ext cx="765081" cy="276999"/>
          </a:xfrm>
          <a:prstGeom prst="rect">
            <a:avLst/>
          </a:prstGeom>
          <a:noFill/>
        </p:spPr>
        <p:txBody>
          <a:bodyPr wrap="none" rtlCol="0">
            <a:spAutoFit/>
          </a:bodyPr>
          <a:lstStyle/>
          <a:p>
            <a:r>
              <a:rPr lang="fr-FR" sz="1200" dirty="0" err="1" smtClean="0">
                <a:solidFill>
                  <a:srgbClr val="7030A0"/>
                </a:solidFill>
              </a:rPr>
              <a:t>Glycolate</a:t>
            </a:r>
            <a:endParaRPr lang="fr-FR" sz="1200" dirty="0">
              <a:solidFill>
                <a:srgbClr val="7030A0"/>
              </a:solidFill>
            </a:endParaRPr>
          </a:p>
        </p:txBody>
      </p:sp>
      <p:sp>
        <p:nvSpPr>
          <p:cNvPr id="370" name="ZoneTexte 369"/>
          <p:cNvSpPr txBox="1"/>
          <p:nvPr/>
        </p:nvSpPr>
        <p:spPr>
          <a:xfrm>
            <a:off x="6588226" y="3376521"/>
            <a:ext cx="834011" cy="276999"/>
          </a:xfrm>
          <a:prstGeom prst="rect">
            <a:avLst/>
          </a:prstGeom>
          <a:noFill/>
        </p:spPr>
        <p:txBody>
          <a:bodyPr wrap="none" rtlCol="0">
            <a:spAutoFit/>
          </a:bodyPr>
          <a:lstStyle/>
          <a:p>
            <a:r>
              <a:rPr lang="fr-FR" sz="1200" dirty="0" err="1" smtClean="0">
                <a:solidFill>
                  <a:srgbClr val="7030A0"/>
                </a:solidFill>
              </a:rPr>
              <a:t>Glyoxylate</a:t>
            </a:r>
            <a:endParaRPr lang="fr-FR" sz="1200" dirty="0">
              <a:solidFill>
                <a:srgbClr val="7030A0"/>
              </a:solidFill>
            </a:endParaRPr>
          </a:p>
        </p:txBody>
      </p:sp>
      <p:sp>
        <p:nvSpPr>
          <p:cNvPr id="371" name="ZoneTexte 370"/>
          <p:cNvSpPr txBox="1"/>
          <p:nvPr/>
        </p:nvSpPr>
        <p:spPr>
          <a:xfrm>
            <a:off x="6588224" y="3130300"/>
            <a:ext cx="437940" cy="246221"/>
          </a:xfrm>
          <a:prstGeom prst="rect">
            <a:avLst/>
          </a:prstGeom>
          <a:noFill/>
        </p:spPr>
        <p:txBody>
          <a:bodyPr wrap="none" rtlCol="0">
            <a:spAutoFit/>
          </a:bodyPr>
          <a:lstStyle/>
          <a:p>
            <a:r>
              <a:rPr lang="fr-FR" sz="1000" b="1" dirty="0" smtClean="0">
                <a:solidFill>
                  <a:srgbClr val="FF0000"/>
                </a:solidFill>
              </a:rPr>
              <a:t>H</a:t>
            </a:r>
            <a:r>
              <a:rPr lang="fr-FR" sz="1000" b="1" baseline="-25000" dirty="0" smtClean="0">
                <a:solidFill>
                  <a:srgbClr val="FF0000"/>
                </a:solidFill>
              </a:rPr>
              <a:t>2</a:t>
            </a:r>
            <a:r>
              <a:rPr lang="fr-FR" sz="1000" b="1" dirty="0" smtClean="0">
                <a:solidFill>
                  <a:srgbClr val="FF0000"/>
                </a:solidFill>
              </a:rPr>
              <a:t>O</a:t>
            </a:r>
            <a:r>
              <a:rPr lang="fr-FR" sz="1000" b="1" baseline="-25000" dirty="0" smtClean="0">
                <a:solidFill>
                  <a:srgbClr val="FF0000"/>
                </a:solidFill>
              </a:rPr>
              <a:t>2</a:t>
            </a:r>
            <a:endParaRPr lang="fr-FR" sz="1000" b="1" baseline="-25000" dirty="0">
              <a:solidFill>
                <a:srgbClr val="FF0000"/>
              </a:solidFill>
            </a:endParaRPr>
          </a:p>
        </p:txBody>
      </p:sp>
      <p:sp>
        <p:nvSpPr>
          <p:cNvPr id="372" name="ZoneTexte 371"/>
          <p:cNvSpPr txBox="1"/>
          <p:nvPr/>
        </p:nvSpPr>
        <p:spPr>
          <a:xfrm>
            <a:off x="6881052" y="2835803"/>
            <a:ext cx="312906" cy="246221"/>
          </a:xfrm>
          <a:prstGeom prst="rect">
            <a:avLst/>
          </a:prstGeom>
          <a:noFill/>
        </p:spPr>
        <p:txBody>
          <a:bodyPr wrap="none" rtlCol="0">
            <a:spAutoFit/>
          </a:bodyPr>
          <a:lstStyle/>
          <a:p>
            <a:r>
              <a:rPr lang="fr-FR" sz="1000" dirty="0" smtClean="0"/>
              <a:t>O</a:t>
            </a:r>
            <a:r>
              <a:rPr lang="fr-FR" sz="1000" baseline="-25000" dirty="0" smtClean="0"/>
              <a:t>2</a:t>
            </a:r>
            <a:endParaRPr lang="fr-FR" sz="1000" baseline="-25000" dirty="0"/>
          </a:p>
        </p:txBody>
      </p:sp>
      <p:sp>
        <p:nvSpPr>
          <p:cNvPr id="373" name="Rectangle à coins arrondis 372"/>
          <p:cNvSpPr/>
          <p:nvPr/>
        </p:nvSpPr>
        <p:spPr>
          <a:xfrm flipH="1">
            <a:off x="5316929" y="1384437"/>
            <a:ext cx="447630" cy="252028"/>
          </a:xfrm>
          <a:prstGeom prst="roundRect">
            <a:avLst/>
          </a:prstGeom>
          <a:gradFill>
            <a:gsLst>
              <a:gs pos="0">
                <a:srgbClr val="00B050"/>
              </a:gs>
              <a:gs pos="100000">
                <a:srgbClr val="004C22"/>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4" name="ZoneTexte 373"/>
          <p:cNvSpPr txBox="1"/>
          <p:nvPr/>
        </p:nvSpPr>
        <p:spPr>
          <a:xfrm>
            <a:off x="5358673" y="933995"/>
            <a:ext cx="341760" cy="215444"/>
          </a:xfrm>
          <a:prstGeom prst="rect">
            <a:avLst/>
          </a:prstGeom>
          <a:noFill/>
        </p:spPr>
        <p:txBody>
          <a:bodyPr wrap="none" rtlCol="0">
            <a:spAutoFit/>
          </a:bodyPr>
          <a:lstStyle/>
          <a:p>
            <a:r>
              <a:rPr lang="fr-FR" sz="800" b="1" dirty="0" smtClean="0">
                <a:solidFill>
                  <a:schemeClr val="bg1"/>
                </a:solidFill>
              </a:rPr>
              <a:t>PSII</a:t>
            </a:r>
            <a:endParaRPr lang="fr-FR" sz="800" b="1" dirty="0">
              <a:solidFill>
                <a:schemeClr val="bg1"/>
              </a:solidFill>
            </a:endParaRPr>
          </a:p>
        </p:txBody>
      </p:sp>
      <p:sp>
        <p:nvSpPr>
          <p:cNvPr id="375" name="ZoneTexte 374"/>
          <p:cNvSpPr txBox="1"/>
          <p:nvPr/>
        </p:nvSpPr>
        <p:spPr>
          <a:xfrm>
            <a:off x="5379683" y="1402729"/>
            <a:ext cx="314510" cy="215444"/>
          </a:xfrm>
          <a:prstGeom prst="rect">
            <a:avLst/>
          </a:prstGeom>
          <a:noFill/>
        </p:spPr>
        <p:txBody>
          <a:bodyPr wrap="none" rtlCol="0">
            <a:spAutoFit/>
          </a:bodyPr>
          <a:lstStyle/>
          <a:p>
            <a:r>
              <a:rPr lang="fr-FR" sz="800" b="1" dirty="0" smtClean="0">
                <a:solidFill>
                  <a:schemeClr val="bg1"/>
                </a:solidFill>
              </a:rPr>
              <a:t>PSI</a:t>
            </a:r>
            <a:endParaRPr lang="fr-FR" sz="800" b="1" dirty="0">
              <a:solidFill>
                <a:schemeClr val="bg1"/>
              </a:solidFill>
            </a:endParaRPr>
          </a:p>
        </p:txBody>
      </p:sp>
      <p:sp>
        <p:nvSpPr>
          <p:cNvPr id="376" name="ZoneTexte 375"/>
          <p:cNvSpPr txBox="1"/>
          <p:nvPr/>
        </p:nvSpPr>
        <p:spPr>
          <a:xfrm>
            <a:off x="6366435" y="711900"/>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378" name="ZoneTexte 377"/>
          <p:cNvSpPr txBox="1"/>
          <p:nvPr/>
        </p:nvSpPr>
        <p:spPr>
          <a:xfrm>
            <a:off x="6981778" y="675468"/>
            <a:ext cx="287258" cy="215444"/>
          </a:xfrm>
          <a:prstGeom prst="rect">
            <a:avLst/>
          </a:prstGeom>
          <a:noFill/>
        </p:spPr>
        <p:txBody>
          <a:bodyPr wrap="none" rtlCol="0">
            <a:spAutoFit/>
          </a:bodyPr>
          <a:lstStyle/>
          <a:p>
            <a:r>
              <a:rPr lang="fr-FR" sz="800" dirty="0" smtClean="0">
                <a:solidFill>
                  <a:srgbClr val="7030A0"/>
                </a:solidFill>
              </a:rPr>
              <a:t>O</a:t>
            </a:r>
            <a:r>
              <a:rPr lang="fr-FR" sz="800" baseline="-25000" dirty="0" smtClean="0">
                <a:solidFill>
                  <a:srgbClr val="7030A0"/>
                </a:solidFill>
              </a:rPr>
              <a:t>2</a:t>
            </a:r>
            <a:endParaRPr lang="fr-FR" sz="800" baseline="-25000" dirty="0">
              <a:solidFill>
                <a:srgbClr val="7030A0"/>
              </a:solidFill>
            </a:endParaRPr>
          </a:p>
        </p:txBody>
      </p:sp>
      <p:cxnSp>
        <p:nvCxnSpPr>
          <p:cNvPr id="379" name="Connecteur droit avec flèche 378"/>
          <p:cNvCxnSpPr>
            <a:stCxn id="369" idx="2"/>
          </p:cNvCxnSpPr>
          <p:nvPr/>
        </p:nvCxnSpPr>
        <p:spPr>
          <a:xfrm flipH="1">
            <a:off x="7245385" y="2992850"/>
            <a:ext cx="257130" cy="449718"/>
          </a:xfrm>
          <a:prstGeom prst="straightConnector1">
            <a:avLst/>
          </a:prstGeom>
          <a:ln w="444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83" name="Arc 382"/>
          <p:cNvSpPr/>
          <p:nvPr/>
        </p:nvSpPr>
        <p:spPr>
          <a:xfrm>
            <a:off x="6893274" y="2967677"/>
            <a:ext cx="450114" cy="325552"/>
          </a:xfrm>
          <a:prstGeom prst="arc">
            <a:avLst>
              <a:gd name="adj1" fmla="val 16599712"/>
              <a:gd name="adj2" fmla="val 8031474"/>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5" name="ZoneTexte 384"/>
          <p:cNvSpPr txBox="1"/>
          <p:nvPr/>
        </p:nvSpPr>
        <p:spPr>
          <a:xfrm>
            <a:off x="6156176" y="272227"/>
            <a:ext cx="795411" cy="246221"/>
          </a:xfrm>
          <a:prstGeom prst="rect">
            <a:avLst/>
          </a:prstGeom>
          <a:noFill/>
        </p:spPr>
        <p:txBody>
          <a:bodyPr wrap="none" rtlCol="0">
            <a:spAutoFit/>
          </a:bodyPr>
          <a:lstStyle/>
          <a:p>
            <a:r>
              <a:rPr lang="fr-FR" sz="1000" b="1" dirty="0" err="1" smtClean="0">
                <a:latin typeface="+mj-lt"/>
              </a:rPr>
              <a:t>Chloroplast</a:t>
            </a:r>
            <a:endParaRPr lang="fr-FR" sz="1000" b="1" dirty="0">
              <a:latin typeface="+mj-lt"/>
            </a:endParaRPr>
          </a:p>
        </p:txBody>
      </p:sp>
      <p:sp>
        <p:nvSpPr>
          <p:cNvPr id="392" name="ZoneTexte 391"/>
          <p:cNvSpPr txBox="1"/>
          <p:nvPr/>
        </p:nvSpPr>
        <p:spPr>
          <a:xfrm>
            <a:off x="5862979" y="2822739"/>
            <a:ext cx="811441" cy="246221"/>
          </a:xfrm>
          <a:prstGeom prst="rect">
            <a:avLst/>
          </a:prstGeom>
          <a:noFill/>
        </p:spPr>
        <p:txBody>
          <a:bodyPr wrap="none" rtlCol="0">
            <a:spAutoFit/>
          </a:bodyPr>
          <a:lstStyle/>
          <a:p>
            <a:r>
              <a:rPr lang="fr-FR" sz="1000" b="1" dirty="0" err="1" smtClean="0"/>
              <a:t>Peroxisome</a:t>
            </a:r>
            <a:endParaRPr lang="fr-FR" sz="1000" b="1" dirty="0"/>
          </a:p>
        </p:txBody>
      </p:sp>
      <p:sp>
        <p:nvSpPr>
          <p:cNvPr id="395" name="Arc 394"/>
          <p:cNvSpPr/>
          <p:nvPr/>
        </p:nvSpPr>
        <p:spPr>
          <a:xfrm rot="16200000" flipH="1">
            <a:off x="5377234" y="627332"/>
            <a:ext cx="402737" cy="248945"/>
          </a:xfrm>
          <a:prstGeom prst="arc">
            <a:avLst>
              <a:gd name="adj1" fmla="val 15079231"/>
              <a:gd name="adj2" fmla="val 4728366"/>
            </a:avLst>
          </a:prstGeom>
          <a:ln w="15875">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FF0000"/>
              </a:solidFill>
            </a:endParaRPr>
          </a:p>
        </p:txBody>
      </p:sp>
      <p:cxnSp>
        <p:nvCxnSpPr>
          <p:cNvPr id="396" name="Connecteur droit avec flèche 395"/>
          <p:cNvCxnSpPr/>
          <p:nvPr/>
        </p:nvCxnSpPr>
        <p:spPr>
          <a:xfrm>
            <a:off x="6812840" y="751805"/>
            <a:ext cx="1" cy="359750"/>
          </a:xfrm>
          <a:prstGeom prst="straightConnector1">
            <a:avLst/>
          </a:prstGeom>
          <a:ln w="508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cxnSp>
      <p:sp>
        <p:nvSpPr>
          <p:cNvPr id="397" name="ZoneTexte 396"/>
          <p:cNvSpPr txBox="1"/>
          <p:nvPr/>
        </p:nvSpPr>
        <p:spPr>
          <a:xfrm>
            <a:off x="5746309" y="1915535"/>
            <a:ext cx="287258" cy="215444"/>
          </a:xfrm>
          <a:prstGeom prst="rect">
            <a:avLst/>
          </a:prstGeom>
          <a:noFill/>
        </p:spPr>
        <p:txBody>
          <a:bodyPr wrap="none" rtlCol="0">
            <a:spAutoFit/>
          </a:bodyPr>
          <a:lstStyle/>
          <a:p>
            <a:r>
              <a:rPr lang="fr-FR" sz="800" dirty="0" smtClean="0"/>
              <a:t>O</a:t>
            </a:r>
            <a:r>
              <a:rPr lang="fr-FR" sz="800" baseline="-25000" dirty="0" smtClean="0"/>
              <a:t>2</a:t>
            </a:r>
            <a:endParaRPr lang="fr-FR" sz="800" baseline="-25000" dirty="0"/>
          </a:p>
        </p:txBody>
      </p:sp>
      <p:sp>
        <p:nvSpPr>
          <p:cNvPr id="401" name="ZoneTexte 400"/>
          <p:cNvSpPr txBox="1"/>
          <p:nvPr/>
        </p:nvSpPr>
        <p:spPr>
          <a:xfrm>
            <a:off x="5567414" y="601642"/>
            <a:ext cx="322524" cy="215444"/>
          </a:xfrm>
          <a:prstGeom prst="rect">
            <a:avLst/>
          </a:prstGeom>
          <a:noFill/>
        </p:spPr>
        <p:txBody>
          <a:bodyPr wrap="none" rtlCol="0">
            <a:spAutoFit/>
          </a:bodyPr>
          <a:lstStyle/>
          <a:p>
            <a:r>
              <a:rPr lang="fr-FR" sz="800" b="1" baseline="30000" dirty="0" smtClean="0">
                <a:solidFill>
                  <a:srgbClr val="FF0000"/>
                </a:solidFill>
              </a:rPr>
              <a:t>1</a:t>
            </a:r>
            <a:r>
              <a:rPr lang="fr-FR" sz="800" b="1" dirty="0" smtClean="0">
                <a:solidFill>
                  <a:srgbClr val="FF0000"/>
                </a:solidFill>
              </a:rPr>
              <a:t>O</a:t>
            </a:r>
            <a:r>
              <a:rPr lang="fr-FR" sz="800" b="1" baseline="-25000" dirty="0" smtClean="0">
                <a:solidFill>
                  <a:srgbClr val="FF0000"/>
                </a:solidFill>
              </a:rPr>
              <a:t>2</a:t>
            </a:r>
            <a:endParaRPr lang="fr-FR" sz="800" b="1" baseline="-25000" dirty="0">
              <a:solidFill>
                <a:srgbClr val="FF0000"/>
              </a:solidFill>
            </a:endParaRPr>
          </a:p>
        </p:txBody>
      </p:sp>
      <p:sp>
        <p:nvSpPr>
          <p:cNvPr id="402" name="ZoneTexte 401"/>
          <p:cNvSpPr txBox="1"/>
          <p:nvPr/>
        </p:nvSpPr>
        <p:spPr>
          <a:xfrm>
            <a:off x="5352870" y="536361"/>
            <a:ext cx="287258" cy="215444"/>
          </a:xfrm>
          <a:prstGeom prst="rect">
            <a:avLst/>
          </a:prstGeom>
          <a:noFill/>
        </p:spPr>
        <p:txBody>
          <a:bodyPr wrap="none" rtlCol="0">
            <a:spAutoFit/>
          </a:bodyPr>
          <a:lstStyle/>
          <a:p>
            <a:r>
              <a:rPr lang="fr-FR" sz="800" dirty="0" smtClean="0">
                <a:solidFill>
                  <a:schemeClr val="tx2">
                    <a:lumMod val="50000"/>
                  </a:schemeClr>
                </a:solidFill>
              </a:rPr>
              <a:t>O</a:t>
            </a:r>
            <a:r>
              <a:rPr lang="fr-FR" sz="800" baseline="-25000" dirty="0" smtClean="0">
                <a:solidFill>
                  <a:schemeClr val="tx2">
                    <a:lumMod val="50000"/>
                  </a:schemeClr>
                </a:solidFill>
              </a:rPr>
              <a:t>2</a:t>
            </a:r>
            <a:endParaRPr lang="fr-FR" sz="800" baseline="-25000" dirty="0">
              <a:solidFill>
                <a:schemeClr val="tx2">
                  <a:lumMod val="50000"/>
                </a:schemeClr>
              </a:solidFill>
            </a:endParaRPr>
          </a:p>
        </p:txBody>
      </p:sp>
      <p:cxnSp>
        <p:nvCxnSpPr>
          <p:cNvPr id="403" name="Connecteur droit avec flèche 402"/>
          <p:cNvCxnSpPr/>
          <p:nvPr/>
        </p:nvCxnSpPr>
        <p:spPr>
          <a:xfrm>
            <a:off x="5521998" y="1182735"/>
            <a:ext cx="1" cy="180000"/>
          </a:xfrm>
          <a:prstGeom prst="straightConnector1">
            <a:avLst/>
          </a:prstGeom>
          <a:ln w="50800">
            <a:solidFill>
              <a:schemeClr val="tx2">
                <a:lumMod val="50000"/>
              </a:schemeClr>
            </a:solidFill>
            <a:headEnd type="none" w="sm" len="sm"/>
            <a:tailEnd type="triangle" w="med" len="sm"/>
          </a:ln>
        </p:spPr>
        <p:style>
          <a:lnRef idx="1">
            <a:schemeClr val="accent1"/>
          </a:lnRef>
          <a:fillRef idx="0">
            <a:schemeClr val="accent1"/>
          </a:fillRef>
          <a:effectRef idx="0">
            <a:schemeClr val="accent1"/>
          </a:effectRef>
          <a:fontRef idx="minor">
            <a:schemeClr val="tx1"/>
          </a:fontRef>
        </p:style>
      </p:cxnSp>
      <p:sp>
        <p:nvSpPr>
          <p:cNvPr id="409" name="Arc 408"/>
          <p:cNvSpPr/>
          <p:nvPr/>
        </p:nvSpPr>
        <p:spPr>
          <a:xfrm flipH="1" flipV="1">
            <a:off x="5991860" y="1327442"/>
            <a:ext cx="402737" cy="325552"/>
          </a:xfrm>
          <a:prstGeom prst="arc">
            <a:avLst>
              <a:gd name="adj1" fmla="val 16018386"/>
              <a:gd name="adj2" fmla="val 5043000"/>
            </a:avLst>
          </a:prstGeom>
          <a:ln w="381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0" name="ZoneTexte 409"/>
          <p:cNvSpPr txBox="1"/>
          <p:nvPr/>
        </p:nvSpPr>
        <p:spPr>
          <a:xfrm>
            <a:off x="5934178" y="1766443"/>
            <a:ext cx="287258" cy="215444"/>
          </a:xfrm>
          <a:prstGeom prst="rect">
            <a:avLst/>
          </a:prstGeom>
          <a:noFill/>
        </p:spPr>
        <p:txBody>
          <a:bodyPr wrap="none" rtlCol="0">
            <a:spAutoFit/>
          </a:bodyPr>
          <a:lstStyle/>
          <a:p>
            <a:r>
              <a:rPr lang="fr-FR" sz="800" b="1" dirty="0" smtClean="0">
                <a:solidFill>
                  <a:srgbClr val="FF0000"/>
                </a:solidFill>
              </a:rPr>
              <a:t>O</a:t>
            </a:r>
            <a:r>
              <a:rPr lang="fr-FR" sz="800" b="1" baseline="-25000" dirty="0" smtClean="0">
                <a:solidFill>
                  <a:srgbClr val="FF0000"/>
                </a:solidFill>
              </a:rPr>
              <a:t>2</a:t>
            </a:r>
            <a:endParaRPr lang="fr-FR" sz="800" b="1" baseline="-25000" dirty="0">
              <a:solidFill>
                <a:srgbClr val="FF0000"/>
              </a:solidFill>
            </a:endParaRPr>
          </a:p>
        </p:txBody>
      </p:sp>
      <p:cxnSp>
        <p:nvCxnSpPr>
          <p:cNvPr id="434" name="Connecteur droit avec flèche 433"/>
          <p:cNvCxnSpPr/>
          <p:nvPr/>
        </p:nvCxnSpPr>
        <p:spPr>
          <a:xfrm rot="16200000">
            <a:off x="6113053" y="1812812"/>
            <a:ext cx="1" cy="36000"/>
          </a:xfrm>
          <a:prstGeom prst="straightConnector1">
            <a:avLst/>
          </a:prstGeom>
          <a:ln w="127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35" name="ZoneTexte 434"/>
          <p:cNvSpPr txBox="1"/>
          <p:nvPr/>
        </p:nvSpPr>
        <p:spPr>
          <a:xfrm>
            <a:off x="6012160" y="1731065"/>
            <a:ext cx="210314" cy="215444"/>
          </a:xfrm>
          <a:prstGeom prst="rect">
            <a:avLst/>
          </a:prstGeom>
          <a:noFill/>
        </p:spPr>
        <p:txBody>
          <a:bodyPr wrap="none" rtlCol="0">
            <a:spAutoFit/>
          </a:bodyPr>
          <a:lstStyle/>
          <a:p>
            <a:r>
              <a:rPr lang="fr-FR" sz="800" dirty="0" smtClean="0">
                <a:solidFill>
                  <a:srgbClr val="FF0000"/>
                </a:solidFill>
              </a:rPr>
              <a:t>.</a:t>
            </a:r>
            <a:endParaRPr lang="fr-FR" sz="800" baseline="-25000" dirty="0">
              <a:solidFill>
                <a:srgbClr val="FF0000"/>
              </a:solidFill>
            </a:endParaRPr>
          </a:p>
        </p:txBody>
      </p:sp>
      <p:sp>
        <p:nvSpPr>
          <p:cNvPr id="436" name="ZoneTexte 435"/>
          <p:cNvSpPr txBox="1"/>
          <p:nvPr/>
        </p:nvSpPr>
        <p:spPr>
          <a:xfrm>
            <a:off x="6231010" y="2088865"/>
            <a:ext cx="386644" cy="215444"/>
          </a:xfrm>
          <a:prstGeom prst="rect">
            <a:avLst/>
          </a:prstGeom>
          <a:noFill/>
        </p:spPr>
        <p:txBody>
          <a:bodyPr wrap="none" rtlCol="0">
            <a:spAutoFit/>
          </a:bodyPr>
          <a:lstStyle/>
          <a:p>
            <a:r>
              <a:rPr lang="fr-FR" sz="800" b="1" dirty="0" smtClean="0">
                <a:solidFill>
                  <a:srgbClr val="FF0000"/>
                </a:solidFill>
              </a:rPr>
              <a:t>H</a:t>
            </a:r>
            <a:r>
              <a:rPr lang="fr-FR" sz="800" b="1" baseline="-25000" dirty="0" smtClean="0">
                <a:solidFill>
                  <a:srgbClr val="FF0000"/>
                </a:solidFill>
              </a:rPr>
              <a:t>2</a:t>
            </a:r>
            <a:r>
              <a:rPr lang="fr-FR" sz="800" b="1" dirty="0" smtClean="0">
                <a:solidFill>
                  <a:srgbClr val="FF0000"/>
                </a:solidFill>
              </a:rPr>
              <a:t>O</a:t>
            </a:r>
            <a:r>
              <a:rPr lang="fr-FR" sz="800" b="1" baseline="-25000" dirty="0" smtClean="0">
                <a:solidFill>
                  <a:srgbClr val="FF0000"/>
                </a:solidFill>
              </a:rPr>
              <a:t>2</a:t>
            </a:r>
            <a:endParaRPr lang="fr-FR" sz="800" b="1" baseline="-25000" dirty="0">
              <a:solidFill>
                <a:srgbClr val="FF0000"/>
              </a:solidFill>
            </a:endParaRPr>
          </a:p>
        </p:txBody>
      </p:sp>
      <p:cxnSp>
        <p:nvCxnSpPr>
          <p:cNvPr id="437" name="Connecteur droit avec flèche 436"/>
          <p:cNvCxnSpPr/>
          <p:nvPr/>
        </p:nvCxnSpPr>
        <p:spPr>
          <a:xfrm>
            <a:off x="5693626" y="1652994"/>
            <a:ext cx="127725" cy="156143"/>
          </a:xfrm>
          <a:prstGeom prst="straightConnector1">
            <a:avLst/>
          </a:prstGeom>
          <a:ln w="317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438" name="Arc 437"/>
          <p:cNvSpPr/>
          <p:nvPr/>
        </p:nvSpPr>
        <p:spPr>
          <a:xfrm rot="3406776" flipH="1" flipV="1">
            <a:off x="5813332" y="1791821"/>
            <a:ext cx="196496" cy="225974"/>
          </a:xfrm>
          <a:prstGeom prst="arc">
            <a:avLst>
              <a:gd name="adj1" fmla="val 16018386"/>
              <a:gd name="adj2" fmla="val 5269762"/>
            </a:avLst>
          </a:prstGeom>
          <a:ln w="28575">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accent2">
                  <a:lumMod val="60000"/>
                  <a:lumOff val="40000"/>
                </a:schemeClr>
              </a:solidFill>
            </a:endParaRPr>
          </a:p>
        </p:txBody>
      </p:sp>
      <p:sp>
        <p:nvSpPr>
          <p:cNvPr id="439" name="Arc 438"/>
          <p:cNvSpPr/>
          <p:nvPr/>
        </p:nvSpPr>
        <p:spPr>
          <a:xfrm rot="3406776">
            <a:off x="5947908" y="1901205"/>
            <a:ext cx="196496" cy="225974"/>
          </a:xfrm>
          <a:prstGeom prst="arc">
            <a:avLst>
              <a:gd name="adj1" fmla="val 16018386"/>
              <a:gd name="adj2" fmla="val 5269762"/>
            </a:avLst>
          </a:prstGeom>
          <a:ln w="28575">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12" name="Arc 511"/>
          <p:cNvSpPr/>
          <p:nvPr/>
        </p:nvSpPr>
        <p:spPr>
          <a:xfrm rot="18193224" flipH="1">
            <a:off x="6145847" y="1985432"/>
            <a:ext cx="196496" cy="225974"/>
          </a:xfrm>
          <a:prstGeom prst="arc">
            <a:avLst>
              <a:gd name="adj1" fmla="val 16889326"/>
              <a:gd name="adj2" fmla="val 3398955"/>
            </a:avLst>
          </a:prstGeom>
          <a:ln w="28575">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514" name="Connecteur droit avec flèche 513"/>
          <p:cNvCxnSpPr/>
          <p:nvPr/>
        </p:nvCxnSpPr>
        <p:spPr>
          <a:xfrm>
            <a:off x="7443944" y="1107791"/>
            <a:ext cx="1" cy="1692000"/>
          </a:xfrm>
          <a:prstGeom prst="straightConnector1">
            <a:avLst/>
          </a:prstGeom>
          <a:ln w="66675">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20" name="Connecteur droit avec flèche 519"/>
          <p:cNvCxnSpPr/>
          <p:nvPr/>
        </p:nvCxnSpPr>
        <p:spPr>
          <a:xfrm>
            <a:off x="6805254" y="1287695"/>
            <a:ext cx="1" cy="684000"/>
          </a:xfrm>
          <a:prstGeom prst="straightConnector1">
            <a:avLst/>
          </a:prstGeom>
          <a:ln w="381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cxnSp>
      <p:cxnSp>
        <p:nvCxnSpPr>
          <p:cNvPr id="522" name="Connecteur droit avec flèche 521"/>
          <p:cNvCxnSpPr/>
          <p:nvPr/>
        </p:nvCxnSpPr>
        <p:spPr>
          <a:xfrm rot="16200000" flipH="1">
            <a:off x="5876634" y="1420451"/>
            <a:ext cx="1" cy="180000"/>
          </a:xfrm>
          <a:prstGeom prst="straightConnector1">
            <a:avLst/>
          </a:prstGeom>
          <a:ln w="38100">
            <a:solidFill>
              <a:schemeClr val="tx2">
                <a:lumMod val="50000"/>
              </a:schemeClr>
            </a:solidFill>
            <a:headEnd type="none" w="sm" len="sm"/>
            <a:tailEnd type="triangle" w="med" len="sm"/>
          </a:ln>
        </p:spPr>
        <p:style>
          <a:lnRef idx="1">
            <a:schemeClr val="accent1"/>
          </a:lnRef>
          <a:fillRef idx="0">
            <a:schemeClr val="accent1"/>
          </a:fillRef>
          <a:effectRef idx="0">
            <a:schemeClr val="accent1"/>
          </a:effectRef>
          <a:fontRef idx="minor">
            <a:schemeClr val="tx1"/>
          </a:fontRef>
        </p:style>
      </p:cxnSp>
      <p:sp>
        <p:nvSpPr>
          <p:cNvPr id="567" name="Arc 566"/>
          <p:cNvSpPr/>
          <p:nvPr/>
        </p:nvSpPr>
        <p:spPr>
          <a:xfrm>
            <a:off x="6376709" y="1328962"/>
            <a:ext cx="402737" cy="325552"/>
          </a:xfrm>
          <a:prstGeom prst="arc">
            <a:avLst>
              <a:gd name="adj1" fmla="val 17386101"/>
              <a:gd name="adj2" fmla="val 5645781"/>
            </a:avLst>
          </a:prstGeom>
          <a:ln w="38100">
            <a:solidFill>
              <a:schemeClr val="tx2">
                <a:lumMod val="50000"/>
              </a:schemeClr>
            </a:solidFill>
            <a:headEnd type="none"/>
            <a:tailEnd type="triangl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68" name="Arc 567"/>
          <p:cNvSpPr/>
          <p:nvPr/>
        </p:nvSpPr>
        <p:spPr>
          <a:xfrm>
            <a:off x="6409913" y="800572"/>
            <a:ext cx="402737" cy="325552"/>
          </a:xfrm>
          <a:prstGeom prst="arc">
            <a:avLst>
              <a:gd name="adj1" fmla="val 16018386"/>
              <a:gd name="adj2" fmla="val 279642"/>
            </a:avLst>
          </a:prstGeom>
          <a:ln w="25400">
            <a:solidFill>
              <a:schemeClr val="tx2">
                <a:lumMod val="50000"/>
              </a:schemeClr>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569" name="Connecteur droit avec flèche 568"/>
          <p:cNvCxnSpPr/>
          <p:nvPr/>
        </p:nvCxnSpPr>
        <p:spPr>
          <a:xfrm>
            <a:off x="6818537" y="896362"/>
            <a:ext cx="1" cy="216000"/>
          </a:xfrm>
          <a:prstGeom prst="straightConnector1">
            <a:avLst/>
          </a:prstGeom>
          <a:ln w="28575">
            <a:solidFill>
              <a:srgbClr val="7030A0"/>
            </a:solidFill>
            <a:headEnd type="none"/>
            <a:tailEnd type="triangle" w="med" len="sm"/>
          </a:ln>
        </p:spPr>
        <p:style>
          <a:lnRef idx="1">
            <a:schemeClr val="accent1"/>
          </a:lnRef>
          <a:fillRef idx="0">
            <a:schemeClr val="accent1"/>
          </a:fillRef>
          <a:effectRef idx="0">
            <a:schemeClr val="accent1"/>
          </a:effectRef>
          <a:fontRef idx="minor">
            <a:schemeClr val="tx1"/>
          </a:fontRef>
        </p:style>
      </p:cxnSp>
      <p:sp>
        <p:nvSpPr>
          <p:cNvPr id="570" name="Arc 569"/>
          <p:cNvSpPr/>
          <p:nvPr/>
        </p:nvSpPr>
        <p:spPr>
          <a:xfrm flipH="1">
            <a:off x="6820321" y="781315"/>
            <a:ext cx="682194" cy="237814"/>
          </a:xfrm>
          <a:prstGeom prst="arc">
            <a:avLst>
              <a:gd name="adj1" fmla="val 19192046"/>
              <a:gd name="adj2" fmla="val 5645781"/>
            </a:avLst>
          </a:prstGeom>
          <a:ln w="47625">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571" name="Groupe 570"/>
          <p:cNvGrpSpPr/>
          <p:nvPr/>
        </p:nvGrpSpPr>
        <p:grpSpPr>
          <a:xfrm>
            <a:off x="7226886" y="5536741"/>
            <a:ext cx="538546" cy="391660"/>
            <a:chOff x="5299111" y="5521227"/>
            <a:chExt cx="538546" cy="391660"/>
          </a:xfrm>
        </p:grpSpPr>
        <p:sp>
          <p:nvSpPr>
            <p:cNvPr id="572" name="Ellipse 571"/>
            <p:cNvSpPr/>
            <p:nvPr/>
          </p:nvSpPr>
          <p:spPr>
            <a:xfrm>
              <a:off x="5299111" y="5521227"/>
              <a:ext cx="538546" cy="391660"/>
            </a:xfrm>
            <a:prstGeom prst="ellipse">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73" name="Connecteur droit avec flèche 572"/>
            <p:cNvCxnSpPr/>
            <p:nvPr/>
          </p:nvCxnSpPr>
          <p:spPr>
            <a:xfrm>
              <a:off x="5572875" y="5553272"/>
              <a:ext cx="1" cy="324000"/>
            </a:xfrm>
            <a:prstGeom prst="straightConnector1">
              <a:avLst/>
            </a:prstGeom>
            <a:ln w="158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7" name="Groupe 6"/>
          <p:cNvGrpSpPr/>
          <p:nvPr/>
        </p:nvGrpSpPr>
        <p:grpSpPr>
          <a:xfrm>
            <a:off x="850982" y="4512399"/>
            <a:ext cx="2863164" cy="930482"/>
            <a:chOff x="850982" y="4601552"/>
            <a:chExt cx="2863164" cy="930482"/>
          </a:xfrm>
        </p:grpSpPr>
        <p:sp>
          <p:nvSpPr>
            <p:cNvPr id="574" name="ZoneTexte 573"/>
            <p:cNvSpPr txBox="1"/>
            <p:nvPr/>
          </p:nvSpPr>
          <p:spPr>
            <a:xfrm>
              <a:off x="1203288" y="5094302"/>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75" name="ZoneTexte 574"/>
            <p:cNvSpPr txBox="1"/>
            <p:nvPr/>
          </p:nvSpPr>
          <p:spPr>
            <a:xfrm>
              <a:off x="2671512" y="4983902"/>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76" name="ZoneTexte 575"/>
            <p:cNvSpPr txBox="1"/>
            <p:nvPr/>
          </p:nvSpPr>
          <p:spPr>
            <a:xfrm>
              <a:off x="2939344" y="5285813"/>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77" name="ZoneTexte 576"/>
            <p:cNvSpPr txBox="1"/>
            <p:nvPr/>
          </p:nvSpPr>
          <p:spPr>
            <a:xfrm>
              <a:off x="2285156" y="5086448"/>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79" name="ZoneTexte 578"/>
            <p:cNvSpPr txBox="1"/>
            <p:nvPr/>
          </p:nvSpPr>
          <p:spPr>
            <a:xfrm>
              <a:off x="1736805" y="5159539"/>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80" name="ZoneTexte 579"/>
            <p:cNvSpPr txBox="1"/>
            <p:nvPr/>
          </p:nvSpPr>
          <p:spPr>
            <a:xfrm>
              <a:off x="3332310" y="4953180"/>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81" name="ZoneTexte 580"/>
            <p:cNvSpPr txBox="1"/>
            <p:nvPr/>
          </p:nvSpPr>
          <p:spPr>
            <a:xfrm>
              <a:off x="850982" y="4991732"/>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82" name="ZoneTexte 581"/>
            <p:cNvSpPr txBox="1"/>
            <p:nvPr/>
          </p:nvSpPr>
          <p:spPr>
            <a:xfrm>
              <a:off x="2632534" y="4666938"/>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583" name="ZoneTexte 582"/>
            <p:cNvSpPr txBox="1"/>
            <p:nvPr/>
          </p:nvSpPr>
          <p:spPr>
            <a:xfrm>
              <a:off x="2080141" y="4601552"/>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grpSp>
      <p:grpSp>
        <p:nvGrpSpPr>
          <p:cNvPr id="595" name="Groupe 594"/>
          <p:cNvGrpSpPr/>
          <p:nvPr/>
        </p:nvGrpSpPr>
        <p:grpSpPr>
          <a:xfrm>
            <a:off x="5215193" y="4559152"/>
            <a:ext cx="2784616" cy="868927"/>
            <a:chOff x="850982" y="4601552"/>
            <a:chExt cx="2784616" cy="868927"/>
          </a:xfrm>
        </p:grpSpPr>
        <p:sp>
          <p:nvSpPr>
            <p:cNvPr id="596" name="ZoneTexte 595"/>
            <p:cNvSpPr txBox="1"/>
            <p:nvPr/>
          </p:nvSpPr>
          <p:spPr>
            <a:xfrm>
              <a:off x="1203288" y="5094302"/>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597" name="ZoneTexte 596"/>
            <p:cNvSpPr txBox="1"/>
            <p:nvPr/>
          </p:nvSpPr>
          <p:spPr>
            <a:xfrm>
              <a:off x="2671512" y="4983902"/>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598" name="ZoneTexte 597"/>
            <p:cNvSpPr txBox="1"/>
            <p:nvPr/>
          </p:nvSpPr>
          <p:spPr>
            <a:xfrm>
              <a:off x="2939344" y="5285813"/>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599" name="ZoneTexte 598"/>
            <p:cNvSpPr txBox="1"/>
            <p:nvPr/>
          </p:nvSpPr>
          <p:spPr>
            <a:xfrm>
              <a:off x="2308242" y="5138352"/>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600" name="ZoneTexte 599"/>
            <p:cNvSpPr txBox="1"/>
            <p:nvPr/>
          </p:nvSpPr>
          <p:spPr>
            <a:xfrm>
              <a:off x="1394339" y="4634296"/>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601" name="ZoneTexte 600"/>
            <p:cNvSpPr txBox="1"/>
            <p:nvPr/>
          </p:nvSpPr>
          <p:spPr>
            <a:xfrm>
              <a:off x="1736805" y="5159539"/>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602" name="ZoneTexte 601"/>
            <p:cNvSpPr txBox="1"/>
            <p:nvPr/>
          </p:nvSpPr>
          <p:spPr>
            <a:xfrm>
              <a:off x="3332310" y="4953180"/>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603" name="ZoneTexte 602"/>
            <p:cNvSpPr txBox="1"/>
            <p:nvPr/>
          </p:nvSpPr>
          <p:spPr>
            <a:xfrm>
              <a:off x="850982" y="4991732"/>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604" name="ZoneTexte 603"/>
            <p:cNvSpPr txBox="1"/>
            <p:nvPr/>
          </p:nvSpPr>
          <p:spPr>
            <a:xfrm>
              <a:off x="2632534" y="4666938"/>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sp>
          <p:nvSpPr>
            <p:cNvPr id="605" name="ZoneTexte 604"/>
            <p:cNvSpPr txBox="1"/>
            <p:nvPr/>
          </p:nvSpPr>
          <p:spPr>
            <a:xfrm>
              <a:off x="2080141" y="4601552"/>
              <a:ext cx="303288" cy="184666"/>
            </a:xfrm>
            <a:prstGeom prst="rect">
              <a:avLst/>
            </a:prstGeom>
            <a:noFill/>
          </p:spPr>
          <p:txBody>
            <a:bodyPr wrap="none" rtlCol="0">
              <a:spAutoFit/>
            </a:bodyPr>
            <a:lstStyle/>
            <a:p>
              <a:r>
                <a:rPr lang="fr-FR" sz="600" dirty="0" smtClean="0">
                  <a:solidFill>
                    <a:schemeClr val="tx2">
                      <a:lumMod val="50000"/>
                    </a:schemeClr>
                  </a:solidFill>
                </a:rPr>
                <a:t>CO</a:t>
              </a:r>
              <a:r>
                <a:rPr lang="fr-FR" sz="600" baseline="-25000" dirty="0" smtClean="0">
                  <a:solidFill>
                    <a:schemeClr val="tx2">
                      <a:lumMod val="50000"/>
                    </a:schemeClr>
                  </a:solidFill>
                </a:rPr>
                <a:t>2</a:t>
              </a:r>
              <a:endParaRPr lang="fr-FR" sz="600" baseline="-25000" dirty="0">
                <a:solidFill>
                  <a:schemeClr val="tx2">
                    <a:lumMod val="50000"/>
                  </a:schemeClr>
                </a:solidFill>
              </a:endParaRPr>
            </a:p>
          </p:txBody>
        </p:sp>
      </p:grpSp>
      <p:sp>
        <p:nvSpPr>
          <p:cNvPr id="304" name="ZoneTexte 303"/>
          <p:cNvSpPr txBox="1"/>
          <p:nvPr/>
        </p:nvSpPr>
        <p:spPr>
          <a:xfrm>
            <a:off x="3993173" y="5609460"/>
            <a:ext cx="772969" cy="246221"/>
          </a:xfrm>
          <a:prstGeom prst="rect">
            <a:avLst/>
          </a:prstGeom>
          <a:noFill/>
        </p:spPr>
        <p:txBody>
          <a:bodyPr wrap="none" rtlCol="0">
            <a:spAutoFit/>
          </a:bodyPr>
          <a:lstStyle/>
          <a:p>
            <a:r>
              <a:rPr lang="fr-FR" sz="1000" dirty="0" err="1" smtClean="0">
                <a:latin typeface="Comic Sans MS" panose="030F0702030302020204" pitchFamily="66" charset="0"/>
              </a:rPr>
              <a:t>Epidermis</a:t>
            </a:r>
            <a:endParaRPr lang="fr-FR" sz="1000" dirty="0">
              <a:latin typeface="Comic Sans MS" panose="030F0702030302020204" pitchFamily="66" charset="0"/>
            </a:endParaRPr>
          </a:p>
        </p:txBody>
      </p:sp>
      <p:sp>
        <p:nvSpPr>
          <p:cNvPr id="305" name="ZoneTexte 304"/>
          <p:cNvSpPr txBox="1"/>
          <p:nvPr/>
        </p:nvSpPr>
        <p:spPr>
          <a:xfrm>
            <a:off x="3902603" y="4971491"/>
            <a:ext cx="954107" cy="246221"/>
          </a:xfrm>
          <a:prstGeom prst="rect">
            <a:avLst/>
          </a:prstGeom>
          <a:noFill/>
        </p:spPr>
        <p:txBody>
          <a:bodyPr wrap="none" rtlCol="0">
            <a:spAutoFit/>
          </a:bodyPr>
          <a:lstStyle/>
          <a:p>
            <a:r>
              <a:rPr lang="fr-FR" sz="1000" dirty="0" err="1" smtClean="0">
                <a:latin typeface="Comic Sans MS" panose="030F0702030302020204" pitchFamily="66" charset="0"/>
              </a:rPr>
              <a:t>Leaf</a:t>
            </a:r>
            <a:r>
              <a:rPr lang="fr-FR" sz="1000" dirty="0" smtClean="0">
                <a:latin typeface="Comic Sans MS" panose="030F0702030302020204" pitchFamily="66" charset="0"/>
              </a:rPr>
              <a:t> </a:t>
            </a:r>
            <a:r>
              <a:rPr lang="fr-FR" sz="1000" dirty="0" err="1" smtClean="0">
                <a:latin typeface="Comic Sans MS" panose="030F0702030302020204" pitchFamily="66" charset="0"/>
              </a:rPr>
              <a:t>interior</a:t>
            </a:r>
            <a:endParaRPr lang="fr-FR" sz="1000" dirty="0">
              <a:latin typeface="Comic Sans MS" panose="030F0702030302020204" pitchFamily="66" charset="0"/>
            </a:endParaRPr>
          </a:p>
        </p:txBody>
      </p:sp>
      <p:grpSp>
        <p:nvGrpSpPr>
          <p:cNvPr id="306" name="Groupe 412"/>
          <p:cNvGrpSpPr/>
          <p:nvPr/>
        </p:nvGrpSpPr>
        <p:grpSpPr>
          <a:xfrm>
            <a:off x="2010189" y="5536741"/>
            <a:ext cx="545587" cy="391660"/>
            <a:chOff x="796993" y="5562826"/>
            <a:chExt cx="545587" cy="391660"/>
          </a:xfrm>
        </p:grpSpPr>
        <p:sp>
          <p:nvSpPr>
            <p:cNvPr id="307" name="Lune 27"/>
            <p:cNvSpPr/>
            <p:nvPr/>
          </p:nvSpPr>
          <p:spPr>
            <a:xfrm>
              <a:off x="796993" y="5562826"/>
              <a:ext cx="268765" cy="391660"/>
            </a:xfrm>
            <a:prstGeom prst="moon">
              <a:avLst>
                <a:gd name="adj" fmla="val 72879"/>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8" name="Lune 411"/>
            <p:cNvSpPr/>
            <p:nvPr/>
          </p:nvSpPr>
          <p:spPr>
            <a:xfrm flipH="1">
              <a:off x="1073815" y="5562826"/>
              <a:ext cx="268765" cy="391660"/>
            </a:xfrm>
            <a:prstGeom prst="moon">
              <a:avLst>
                <a:gd name="adj" fmla="val 72879"/>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12" name="Groupe 516"/>
          <p:cNvGrpSpPr/>
          <p:nvPr/>
        </p:nvGrpSpPr>
        <p:grpSpPr>
          <a:xfrm>
            <a:off x="6368974" y="5536763"/>
            <a:ext cx="538546" cy="391660"/>
            <a:chOff x="5299111" y="5521227"/>
            <a:chExt cx="538546" cy="391660"/>
          </a:xfrm>
        </p:grpSpPr>
        <p:sp>
          <p:nvSpPr>
            <p:cNvPr id="313" name="Ellipse 517"/>
            <p:cNvSpPr/>
            <p:nvPr/>
          </p:nvSpPr>
          <p:spPr>
            <a:xfrm>
              <a:off x="5299111" y="5521227"/>
              <a:ext cx="538546" cy="391660"/>
            </a:xfrm>
            <a:prstGeom prst="ellipse">
              <a:avLst/>
            </a:prstGeom>
            <a:gradFill>
              <a:gsLst>
                <a:gs pos="95000">
                  <a:srgbClr val="79AB71">
                    <a:lumMod val="0"/>
                  </a:srgbClr>
                </a:gs>
                <a:gs pos="0">
                  <a:srgbClr val="DDEBCF"/>
                </a:gs>
                <a:gs pos="100000">
                  <a:srgbClr val="9CB86E">
                    <a:alpha val="56000"/>
                  </a:srgbClr>
                </a:gs>
                <a:gs pos="99000">
                  <a:srgbClr val="156B13">
                    <a:alpha val="51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4" name="Connecteur droit avec flèche 518"/>
            <p:cNvCxnSpPr/>
            <p:nvPr/>
          </p:nvCxnSpPr>
          <p:spPr>
            <a:xfrm>
              <a:off x="5572875" y="5553272"/>
              <a:ext cx="1" cy="324000"/>
            </a:xfrm>
            <a:prstGeom prst="straightConnector1">
              <a:avLst/>
            </a:prstGeom>
            <a:ln w="15875">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15" name="ZoneTexte 582"/>
          <p:cNvSpPr txBox="1"/>
          <p:nvPr/>
        </p:nvSpPr>
        <p:spPr>
          <a:xfrm>
            <a:off x="1364600" y="4491975"/>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316" name="ZoneTexte 582"/>
          <p:cNvSpPr txBox="1"/>
          <p:nvPr/>
        </p:nvSpPr>
        <p:spPr>
          <a:xfrm>
            <a:off x="895971" y="4501427"/>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317" name="ZoneTexte 581"/>
          <p:cNvSpPr txBox="1"/>
          <p:nvPr/>
        </p:nvSpPr>
        <p:spPr>
          <a:xfrm>
            <a:off x="3225203" y="4547008"/>
            <a:ext cx="381836" cy="246221"/>
          </a:xfrm>
          <a:prstGeom prst="rect">
            <a:avLst/>
          </a:prstGeom>
          <a:noFill/>
        </p:spPr>
        <p:txBody>
          <a:bodyPr wrap="none" rtlCol="0">
            <a:spAutoFit/>
          </a:bodyPr>
          <a:lstStyle/>
          <a:p>
            <a:r>
              <a:rPr lang="fr-FR" sz="1000" dirty="0" smtClean="0">
                <a:solidFill>
                  <a:schemeClr val="tx2">
                    <a:lumMod val="50000"/>
                  </a:schemeClr>
                </a:solidFill>
              </a:rPr>
              <a:t>CO</a:t>
            </a:r>
            <a:r>
              <a:rPr lang="fr-FR" sz="1000" baseline="-25000" dirty="0" smtClean="0">
                <a:solidFill>
                  <a:schemeClr val="tx2">
                    <a:lumMod val="50000"/>
                  </a:schemeClr>
                </a:solidFill>
              </a:rPr>
              <a:t>2</a:t>
            </a:r>
            <a:endParaRPr lang="fr-FR" sz="1000" baseline="-25000" dirty="0">
              <a:solidFill>
                <a:schemeClr val="tx2">
                  <a:lumMod val="50000"/>
                </a:schemeClr>
              </a:solidFill>
            </a:endParaRPr>
          </a:p>
        </p:txBody>
      </p:sp>
      <p:sp>
        <p:nvSpPr>
          <p:cNvPr id="318" name="ZoneTexte 363"/>
          <p:cNvSpPr txBox="1"/>
          <p:nvPr/>
        </p:nvSpPr>
        <p:spPr>
          <a:xfrm>
            <a:off x="520535" y="149116"/>
            <a:ext cx="324128" cy="369332"/>
          </a:xfrm>
          <a:prstGeom prst="rect">
            <a:avLst/>
          </a:prstGeom>
          <a:noFill/>
        </p:spPr>
        <p:txBody>
          <a:bodyPr wrap="none" rtlCol="0">
            <a:spAutoFit/>
          </a:bodyPr>
          <a:lstStyle/>
          <a:p>
            <a:r>
              <a:rPr lang="fr-FR" b="1" dirty="0" smtClean="0">
                <a:solidFill>
                  <a:schemeClr val="tx2">
                    <a:lumMod val="50000"/>
                  </a:schemeClr>
                </a:solidFill>
              </a:rPr>
              <a:t>A</a:t>
            </a:r>
            <a:endParaRPr lang="fr-FR" b="1" dirty="0">
              <a:solidFill>
                <a:schemeClr val="tx2">
                  <a:lumMod val="50000"/>
                </a:schemeClr>
              </a:solidFill>
            </a:endParaRPr>
          </a:p>
        </p:txBody>
      </p:sp>
      <p:sp>
        <p:nvSpPr>
          <p:cNvPr id="319" name="ZoneTexte 363"/>
          <p:cNvSpPr txBox="1"/>
          <p:nvPr/>
        </p:nvSpPr>
        <p:spPr>
          <a:xfrm>
            <a:off x="4833554" y="149116"/>
            <a:ext cx="314510" cy="369332"/>
          </a:xfrm>
          <a:prstGeom prst="rect">
            <a:avLst/>
          </a:prstGeom>
          <a:noFill/>
        </p:spPr>
        <p:txBody>
          <a:bodyPr wrap="none" rtlCol="0">
            <a:spAutoFit/>
          </a:bodyPr>
          <a:lstStyle/>
          <a:p>
            <a:r>
              <a:rPr lang="fr-FR" b="1" dirty="0">
                <a:solidFill>
                  <a:schemeClr val="tx2">
                    <a:lumMod val="50000"/>
                  </a:schemeClr>
                </a:solidFill>
              </a:rPr>
              <a:t>B</a:t>
            </a:r>
          </a:p>
        </p:txBody>
      </p:sp>
      <p:grpSp>
        <p:nvGrpSpPr>
          <p:cNvPr id="4" name="Group 3"/>
          <p:cNvGrpSpPr/>
          <p:nvPr/>
        </p:nvGrpSpPr>
        <p:grpSpPr>
          <a:xfrm>
            <a:off x="5850684" y="569049"/>
            <a:ext cx="250390" cy="278705"/>
            <a:chOff x="5712802" y="457288"/>
            <a:chExt cx="250390" cy="278705"/>
          </a:xfrm>
        </p:grpSpPr>
        <p:sp>
          <p:nvSpPr>
            <p:cNvPr id="3" name="Oval 2"/>
            <p:cNvSpPr/>
            <p:nvPr/>
          </p:nvSpPr>
          <p:spPr>
            <a:xfrm>
              <a:off x="5720442" y="457288"/>
              <a:ext cx="225526" cy="27870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22" name="ZoneTexte 358"/>
            <p:cNvSpPr txBox="1"/>
            <p:nvPr/>
          </p:nvSpPr>
          <p:spPr>
            <a:xfrm>
              <a:off x="5712802" y="473529"/>
              <a:ext cx="250390" cy="246221"/>
            </a:xfrm>
            <a:prstGeom prst="rect">
              <a:avLst/>
            </a:prstGeom>
            <a:noFill/>
          </p:spPr>
          <p:txBody>
            <a:bodyPr wrap="none" rtlCol="0">
              <a:spAutoFit/>
            </a:bodyPr>
            <a:lstStyle/>
            <a:p>
              <a:r>
                <a:rPr lang="fr-FR" sz="1000" b="1" dirty="0">
                  <a:solidFill>
                    <a:srgbClr val="FF0000"/>
                  </a:solidFill>
                </a:rPr>
                <a:t>3</a:t>
              </a:r>
            </a:p>
          </p:txBody>
        </p:sp>
      </p:grpSp>
      <p:grpSp>
        <p:nvGrpSpPr>
          <p:cNvPr id="323" name="Group 322"/>
          <p:cNvGrpSpPr/>
          <p:nvPr/>
        </p:nvGrpSpPr>
        <p:grpSpPr>
          <a:xfrm>
            <a:off x="5467175" y="1754146"/>
            <a:ext cx="250390" cy="278705"/>
            <a:chOff x="5712802" y="457288"/>
            <a:chExt cx="250390" cy="278705"/>
          </a:xfrm>
        </p:grpSpPr>
        <p:sp>
          <p:nvSpPr>
            <p:cNvPr id="324" name="Oval 323"/>
            <p:cNvSpPr/>
            <p:nvPr/>
          </p:nvSpPr>
          <p:spPr>
            <a:xfrm>
              <a:off x="5720442" y="457288"/>
              <a:ext cx="225526" cy="27870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25" name="ZoneTexte 358"/>
            <p:cNvSpPr txBox="1"/>
            <p:nvPr/>
          </p:nvSpPr>
          <p:spPr>
            <a:xfrm>
              <a:off x="5712802" y="473529"/>
              <a:ext cx="250390" cy="246221"/>
            </a:xfrm>
            <a:prstGeom prst="rect">
              <a:avLst/>
            </a:prstGeom>
            <a:noFill/>
          </p:spPr>
          <p:txBody>
            <a:bodyPr wrap="none" rtlCol="0">
              <a:spAutoFit/>
            </a:bodyPr>
            <a:lstStyle/>
            <a:p>
              <a:r>
                <a:rPr lang="fr-FR" sz="1000" b="1" dirty="0">
                  <a:solidFill>
                    <a:srgbClr val="FF0000"/>
                  </a:solidFill>
                </a:rPr>
                <a:t>2</a:t>
              </a:r>
            </a:p>
          </p:txBody>
        </p:sp>
      </p:grpSp>
      <p:grpSp>
        <p:nvGrpSpPr>
          <p:cNvPr id="326" name="Group 325"/>
          <p:cNvGrpSpPr/>
          <p:nvPr/>
        </p:nvGrpSpPr>
        <p:grpSpPr>
          <a:xfrm>
            <a:off x="6363034" y="3136927"/>
            <a:ext cx="250390" cy="278705"/>
            <a:chOff x="5712802" y="457288"/>
            <a:chExt cx="250390" cy="278705"/>
          </a:xfrm>
        </p:grpSpPr>
        <p:sp>
          <p:nvSpPr>
            <p:cNvPr id="327" name="Oval 326"/>
            <p:cNvSpPr/>
            <p:nvPr/>
          </p:nvSpPr>
          <p:spPr>
            <a:xfrm>
              <a:off x="5720442" y="457288"/>
              <a:ext cx="225526" cy="27870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28" name="ZoneTexte 358"/>
            <p:cNvSpPr txBox="1"/>
            <p:nvPr/>
          </p:nvSpPr>
          <p:spPr>
            <a:xfrm>
              <a:off x="5712802" y="473529"/>
              <a:ext cx="250390" cy="246221"/>
            </a:xfrm>
            <a:prstGeom prst="rect">
              <a:avLst/>
            </a:prstGeom>
            <a:noFill/>
          </p:spPr>
          <p:txBody>
            <a:bodyPr wrap="none" rtlCol="0">
              <a:spAutoFit/>
            </a:bodyPr>
            <a:lstStyle/>
            <a:p>
              <a:r>
                <a:rPr lang="fr-FR" sz="1000" b="1" dirty="0">
                  <a:solidFill>
                    <a:srgbClr val="FF0000"/>
                  </a:solidFill>
                </a:rPr>
                <a:t>1</a:t>
              </a:r>
            </a:p>
          </p:txBody>
        </p:sp>
      </p:grpSp>
    </p:spTree>
    <p:extLst>
      <p:ext uri="{BB962C8B-B14F-4D97-AF65-F5344CB8AC3E}">
        <p14:creationId xmlns:p14="http://schemas.microsoft.com/office/powerpoint/2010/main" val="2221810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Arc 128"/>
          <p:cNvSpPr/>
          <p:nvPr/>
        </p:nvSpPr>
        <p:spPr>
          <a:xfrm rot="19863917" flipV="1">
            <a:off x="5766957" y="4009619"/>
            <a:ext cx="764009" cy="567570"/>
          </a:xfrm>
          <a:prstGeom prst="arc">
            <a:avLst>
              <a:gd name="adj1" fmla="val 16200000"/>
              <a:gd name="adj2" fmla="val 5372571"/>
            </a:avLst>
          </a:prstGeom>
          <a:ln w="31750">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9" name="Arc 138"/>
          <p:cNvSpPr/>
          <p:nvPr/>
        </p:nvSpPr>
        <p:spPr>
          <a:xfrm rot="19863917" flipV="1">
            <a:off x="4104450" y="5220427"/>
            <a:ext cx="764009" cy="567570"/>
          </a:xfrm>
          <a:prstGeom prst="arc">
            <a:avLst>
              <a:gd name="adj1" fmla="val 16200000"/>
              <a:gd name="adj2" fmla="val 5372571"/>
            </a:avLst>
          </a:prstGeom>
          <a:ln w="31750">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0" name="Arc 129"/>
          <p:cNvSpPr/>
          <p:nvPr/>
        </p:nvSpPr>
        <p:spPr>
          <a:xfrm flipH="1" flipV="1">
            <a:off x="7276352" y="3535566"/>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7" name="Arc 126"/>
          <p:cNvSpPr/>
          <p:nvPr/>
        </p:nvSpPr>
        <p:spPr>
          <a:xfrm rot="19863917" flipV="1">
            <a:off x="2813012" y="3940229"/>
            <a:ext cx="764009" cy="567570"/>
          </a:xfrm>
          <a:prstGeom prst="arc">
            <a:avLst>
              <a:gd name="adj1" fmla="val 16200000"/>
              <a:gd name="adj2" fmla="val 5372571"/>
            </a:avLst>
          </a:prstGeom>
          <a:ln w="31750">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8" name="Arc 97"/>
          <p:cNvSpPr/>
          <p:nvPr/>
        </p:nvSpPr>
        <p:spPr>
          <a:xfrm rot="10800000" flipH="1" flipV="1">
            <a:off x="2785639" y="1319271"/>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5" name="Arc 74"/>
          <p:cNvSpPr/>
          <p:nvPr/>
        </p:nvSpPr>
        <p:spPr>
          <a:xfrm flipH="1">
            <a:off x="4733842" y="1263244"/>
            <a:ext cx="1016265" cy="797980"/>
          </a:xfrm>
          <a:prstGeom prst="arc">
            <a:avLst>
              <a:gd name="adj1" fmla="val 16200000"/>
              <a:gd name="adj2" fmla="val 21215568"/>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1" name="Arc 70"/>
          <p:cNvSpPr/>
          <p:nvPr/>
        </p:nvSpPr>
        <p:spPr>
          <a:xfrm flipH="1" flipV="1">
            <a:off x="2461426" y="1306155"/>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Arc 4"/>
          <p:cNvSpPr/>
          <p:nvPr/>
        </p:nvSpPr>
        <p:spPr>
          <a:xfrm flipV="1">
            <a:off x="467172" y="1308662"/>
            <a:ext cx="1069065" cy="567570"/>
          </a:xfrm>
          <a:prstGeom prst="arc">
            <a:avLst>
              <a:gd name="adj1" fmla="val 16200000"/>
              <a:gd name="adj2" fmla="val 5372571"/>
            </a:avLst>
          </a:prstGeom>
          <a:ln w="31750">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315" name="Rectangle 3"/>
          <p:cNvSpPr>
            <a:spLocks noChangeArrowheads="1"/>
          </p:cNvSpPr>
          <p:nvPr/>
        </p:nvSpPr>
        <p:spPr bwMode="auto">
          <a:xfrm>
            <a:off x="1501130" y="260648"/>
            <a:ext cx="1007841" cy="5653782"/>
          </a:xfrm>
          <a:prstGeom prst="rect">
            <a:avLst/>
          </a:prstGeom>
          <a:solidFill>
            <a:schemeClr val="accent2">
              <a:lumMod val="20000"/>
              <a:lumOff val="80000"/>
            </a:schemeClr>
          </a:solidFill>
          <a:ln w="9525">
            <a:noFill/>
            <a:miter lim="800000"/>
            <a:headEnd/>
            <a:tailEnd/>
          </a:ln>
        </p:spPr>
        <p:txBody>
          <a:bodyPr wrap="none" anchor="ctr"/>
          <a:lstStyle/>
          <a:p>
            <a:endParaRPr lang="en-US"/>
          </a:p>
        </p:txBody>
      </p:sp>
      <p:sp>
        <p:nvSpPr>
          <p:cNvPr id="13316" name="Text Box 4"/>
          <p:cNvSpPr txBox="1">
            <a:spLocks noChangeArrowheads="1"/>
          </p:cNvSpPr>
          <p:nvPr/>
        </p:nvSpPr>
        <p:spPr bwMode="auto">
          <a:xfrm>
            <a:off x="333165" y="270173"/>
            <a:ext cx="765659" cy="276999"/>
          </a:xfrm>
          <a:prstGeom prst="rect">
            <a:avLst/>
          </a:prstGeom>
          <a:noFill/>
          <a:ln w="9525">
            <a:noFill/>
            <a:miter lim="800000"/>
            <a:headEnd/>
            <a:tailEnd/>
          </a:ln>
        </p:spPr>
        <p:txBody>
          <a:bodyPr wrap="none">
            <a:spAutoFit/>
          </a:bodyPr>
          <a:lstStyle/>
          <a:p>
            <a:r>
              <a:rPr lang="fr-FR" sz="1200" b="1" dirty="0"/>
              <a:t>CYTOSOL</a:t>
            </a:r>
          </a:p>
        </p:txBody>
      </p:sp>
      <p:sp>
        <p:nvSpPr>
          <p:cNvPr id="13317" name="Text Box 5"/>
          <p:cNvSpPr txBox="1">
            <a:spLocks noChangeArrowheads="1"/>
          </p:cNvSpPr>
          <p:nvPr/>
        </p:nvSpPr>
        <p:spPr bwMode="auto">
          <a:xfrm>
            <a:off x="2682777" y="264418"/>
            <a:ext cx="851643" cy="276999"/>
          </a:xfrm>
          <a:prstGeom prst="rect">
            <a:avLst/>
          </a:prstGeom>
          <a:noFill/>
          <a:ln w="9525">
            <a:noFill/>
            <a:miter lim="800000"/>
            <a:headEnd/>
            <a:tailEnd/>
          </a:ln>
        </p:spPr>
        <p:txBody>
          <a:bodyPr wrap="none">
            <a:spAutoFit/>
          </a:bodyPr>
          <a:lstStyle/>
          <a:p>
            <a:r>
              <a:rPr lang="fr-FR" sz="1200" b="1" dirty="0"/>
              <a:t>APOPLAST</a:t>
            </a:r>
          </a:p>
        </p:txBody>
      </p:sp>
      <p:sp>
        <p:nvSpPr>
          <p:cNvPr id="13322" name="Text Box 15"/>
          <p:cNvSpPr txBox="1">
            <a:spLocks noChangeArrowheads="1"/>
          </p:cNvSpPr>
          <p:nvPr/>
        </p:nvSpPr>
        <p:spPr bwMode="auto">
          <a:xfrm>
            <a:off x="395536" y="1181445"/>
            <a:ext cx="644728" cy="276999"/>
          </a:xfrm>
          <a:prstGeom prst="rect">
            <a:avLst/>
          </a:prstGeom>
          <a:noFill/>
          <a:ln w="9525">
            <a:noFill/>
            <a:miter lim="800000"/>
            <a:headEnd/>
            <a:tailEnd/>
          </a:ln>
        </p:spPr>
        <p:txBody>
          <a:bodyPr wrap="none">
            <a:spAutoFit/>
          </a:bodyPr>
          <a:lstStyle/>
          <a:p>
            <a:pPr algn="ctr"/>
            <a:r>
              <a:rPr lang="fr-FR" sz="1200" dirty="0"/>
              <a:t>NADPH</a:t>
            </a:r>
          </a:p>
        </p:txBody>
      </p:sp>
      <p:sp>
        <p:nvSpPr>
          <p:cNvPr id="13323" name="Text Box 16"/>
          <p:cNvSpPr txBox="1">
            <a:spLocks noChangeArrowheads="1"/>
          </p:cNvSpPr>
          <p:nvPr/>
        </p:nvSpPr>
        <p:spPr bwMode="auto">
          <a:xfrm>
            <a:off x="453844" y="1742709"/>
            <a:ext cx="599844" cy="276999"/>
          </a:xfrm>
          <a:prstGeom prst="rect">
            <a:avLst/>
          </a:prstGeom>
          <a:noFill/>
          <a:ln w="9525">
            <a:noFill/>
            <a:miter lim="800000"/>
            <a:headEnd/>
            <a:tailEnd/>
          </a:ln>
        </p:spPr>
        <p:txBody>
          <a:bodyPr wrap="none">
            <a:spAutoFit/>
          </a:bodyPr>
          <a:lstStyle/>
          <a:p>
            <a:pPr algn="ctr"/>
            <a:r>
              <a:rPr lang="fr-FR" sz="1200" dirty="0"/>
              <a:t>NADP</a:t>
            </a:r>
            <a:r>
              <a:rPr lang="fr-FR" sz="1200" baseline="30000" dirty="0"/>
              <a:t>+</a:t>
            </a:r>
          </a:p>
        </p:txBody>
      </p:sp>
      <p:sp>
        <p:nvSpPr>
          <p:cNvPr id="13324" name="Text Box 17"/>
          <p:cNvSpPr txBox="1">
            <a:spLocks noChangeArrowheads="1"/>
          </p:cNvSpPr>
          <p:nvPr/>
        </p:nvSpPr>
        <p:spPr bwMode="auto">
          <a:xfrm>
            <a:off x="2966202" y="1181445"/>
            <a:ext cx="367408" cy="307777"/>
          </a:xfrm>
          <a:prstGeom prst="rect">
            <a:avLst/>
          </a:prstGeom>
          <a:noFill/>
          <a:ln w="9525">
            <a:noFill/>
            <a:miter lim="800000"/>
            <a:headEnd/>
            <a:tailEnd/>
          </a:ln>
        </p:spPr>
        <p:txBody>
          <a:bodyPr wrap="none">
            <a:spAutoFit/>
          </a:bodyPr>
          <a:lstStyle/>
          <a:p>
            <a:pPr eaLnBrk="0" hangingPunct="0"/>
            <a:r>
              <a:rPr lang="en-GB" sz="1400" b="1" dirty="0" smtClean="0"/>
              <a:t>O</a:t>
            </a:r>
            <a:r>
              <a:rPr lang="en-GB" sz="1400" b="1" baseline="-25000" dirty="0" smtClean="0"/>
              <a:t>2</a:t>
            </a:r>
            <a:endParaRPr lang="en-GB" sz="1400" b="1" dirty="0"/>
          </a:p>
        </p:txBody>
      </p:sp>
      <p:sp>
        <p:nvSpPr>
          <p:cNvPr id="13333" name="Text Box 27"/>
          <p:cNvSpPr txBox="1">
            <a:spLocks noChangeArrowheads="1"/>
          </p:cNvSpPr>
          <p:nvPr/>
        </p:nvSpPr>
        <p:spPr bwMode="auto">
          <a:xfrm>
            <a:off x="5225561" y="1124744"/>
            <a:ext cx="489236" cy="276999"/>
          </a:xfrm>
          <a:prstGeom prst="rect">
            <a:avLst/>
          </a:prstGeom>
          <a:noFill/>
          <a:ln w="9525">
            <a:noFill/>
            <a:miter lim="800000"/>
            <a:headEnd/>
            <a:tailEnd/>
          </a:ln>
        </p:spPr>
        <p:txBody>
          <a:bodyPr wrap="none">
            <a:spAutoFit/>
          </a:bodyPr>
          <a:lstStyle/>
          <a:p>
            <a:pPr eaLnBrk="0" hangingPunct="0"/>
            <a:r>
              <a:rPr lang="en-GB" sz="1200" b="1" dirty="0">
                <a:solidFill>
                  <a:srgbClr val="FF3300"/>
                </a:solidFill>
              </a:rPr>
              <a:t>H</a:t>
            </a:r>
            <a:r>
              <a:rPr lang="en-GB" sz="1200" b="1" baseline="-25000" dirty="0">
                <a:solidFill>
                  <a:srgbClr val="FF3300"/>
                </a:solidFill>
              </a:rPr>
              <a:t>2</a:t>
            </a:r>
            <a:r>
              <a:rPr lang="en-GB" sz="1200" b="1" dirty="0">
                <a:solidFill>
                  <a:srgbClr val="FF3300"/>
                </a:solidFill>
              </a:rPr>
              <a:t>O</a:t>
            </a:r>
            <a:r>
              <a:rPr lang="en-GB" sz="1200" b="1" baseline="-25000" dirty="0">
                <a:solidFill>
                  <a:srgbClr val="FF3300"/>
                </a:solidFill>
              </a:rPr>
              <a:t>2</a:t>
            </a:r>
          </a:p>
        </p:txBody>
      </p:sp>
      <p:sp>
        <p:nvSpPr>
          <p:cNvPr id="40" name="Rectangle 39"/>
          <p:cNvSpPr/>
          <p:nvPr/>
        </p:nvSpPr>
        <p:spPr>
          <a:xfrm>
            <a:off x="119416" y="6082977"/>
            <a:ext cx="8928992" cy="553998"/>
          </a:xfrm>
          <a:prstGeom prst="rect">
            <a:avLst/>
          </a:prstGeom>
        </p:spPr>
        <p:txBody>
          <a:bodyPr wrap="square">
            <a:spAutoFit/>
          </a:bodyPr>
          <a:lstStyle/>
          <a:p>
            <a:r>
              <a:rPr lang="en-US" sz="1000" b="1" dirty="0"/>
              <a:t>Figure </a:t>
            </a:r>
            <a:r>
              <a:rPr lang="en-US" sz="1000" b="1" dirty="0" smtClean="0"/>
              <a:t>2.</a:t>
            </a:r>
            <a:r>
              <a:rPr lang="en-US" sz="1000" dirty="0" smtClean="0"/>
              <a:t> </a:t>
            </a:r>
            <a:r>
              <a:rPr lang="en-US" sz="1000" dirty="0" smtClean="0">
                <a:solidFill>
                  <a:srgbClr val="000000"/>
                </a:solidFill>
                <a:ea typeface="Times New Roman"/>
                <a:cs typeface="Times New Roman"/>
              </a:rPr>
              <a:t>Multiple ROS-producing </a:t>
            </a:r>
            <a:r>
              <a:rPr lang="en-US" sz="1000" dirty="0">
                <a:solidFill>
                  <a:srgbClr val="000000"/>
                </a:solidFill>
                <a:ea typeface="Times New Roman"/>
                <a:cs typeface="Times New Roman"/>
              </a:rPr>
              <a:t>enzymes </a:t>
            </a:r>
            <a:r>
              <a:rPr lang="en-US" sz="1000" dirty="0" smtClean="0">
                <a:solidFill>
                  <a:srgbClr val="000000"/>
                </a:solidFill>
                <a:ea typeface="Times New Roman"/>
                <a:cs typeface="Times New Roman"/>
              </a:rPr>
              <a:t>at the cell surface/exterior. Enzymes are shown in blue and their redox cofactors are indicated in yellow. Class III peroxidases may accept electrons from several types of compound to generate superoxide, but in many cases their physiological </a:t>
            </a:r>
            <a:r>
              <a:rPr lang="en-US" sz="1000" dirty="0" err="1" smtClean="0">
                <a:solidFill>
                  <a:srgbClr val="000000"/>
                </a:solidFill>
                <a:ea typeface="Times New Roman"/>
                <a:cs typeface="Times New Roman"/>
              </a:rPr>
              <a:t>reductant</a:t>
            </a:r>
            <a:r>
              <a:rPr lang="en-US" sz="1000" dirty="0" smtClean="0">
                <a:solidFill>
                  <a:srgbClr val="000000"/>
                </a:solidFill>
                <a:ea typeface="Times New Roman"/>
                <a:cs typeface="Times New Roman"/>
              </a:rPr>
              <a:t> is not established (reviewed by O’Brien et al., 2012). </a:t>
            </a:r>
            <a:endParaRPr lang="fr-FR" sz="1000" dirty="0"/>
          </a:p>
        </p:txBody>
      </p:sp>
      <p:grpSp>
        <p:nvGrpSpPr>
          <p:cNvPr id="7" name="Groupe 6"/>
          <p:cNvGrpSpPr/>
          <p:nvPr/>
        </p:nvGrpSpPr>
        <p:grpSpPr>
          <a:xfrm>
            <a:off x="3696700" y="1227875"/>
            <a:ext cx="1184220" cy="688899"/>
            <a:chOff x="3939746" y="1483829"/>
            <a:chExt cx="1184220" cy="688899"/>
          </a:xfrm>
        </p:grpSpPr>
        <p:sp>
          <p:nvSpPr>
            <p:cNvPr id="97" name="Oval 29"/>
            <p:cNvSpPr>
              <a:spLocks noChangeArrowheads="1"/>
            </p:cNvSpPr>
            <p:nvPr/>
          </p:nvSpPr>
          <p:spPr bwMode="auto">
            <a:xfrm>
              <a:off x="3939746" y="1483829"/>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3336" name="Text Box 30"/>
            <p:cNvSpPr txBox="1">
              <a:spLocks noChangeArrowheads="1"/>
            </p:cNvSpPr>
            <p:nvPr/>
          </p:nvSpPr>
          <p:spPr bwMode="auto">
            <a:xfrm>
              <a:off x="4069261" y="1505128"/>
              <a:ext cx="925190" cy="400110"/>
            </a:xfrm>
            <a:prstGeom prst="rect">
              <a:avLst/>
            </a:prstGeom>
            <a:noFill/>
            <a:ln w="9525">
              <a:noFill/>
              <a:miter lim="800000"/>
              <a:headEnd/>
              <a:tailEnd/>
            </a:ln>
          </p:spPr>
          <p:txBody>
            <a:bodyPr wrap="square">
              <a:spAutoFit/>
            </a:bodyPr>
            <a:lstStyle/>
            <a:p>
              <a:pPr algn="ctr"/>
              <a:r>
                <a:rPr lang="fr-FR" sz="1000" b="1" dirty="0" err="1">
                  <a:solidFill>
                    <a:schemeClr val="bg1"/>
                  </a:solidFill>
                </a:rPr>
                <a:t>Superoxide</a:t>
              </a:r>
              <a:r>
                <a:rPr lang="fr-FR" sz="1000" b="1" dirty="0">
                  <a:solidFill>
                    <a:schemeClr val="bg1"/>
                  </a:solidFill>
                </a:rPr>
                <a:t> </a:t>
              </a:r>
            </a:p>
            <a:p>
              <a:pPr algn="ctr"/>
              <a:r>
                <a:rPr lang="fr-FR" sz="1000" b="1" dirty="0" err="1">
                  <a:solidFill>
                    <a:schemeClr val="bg1"/>
                  </a:solidFill>
                </a:rPr>
                <a:t>dismutase</a:t>
              </a:r>
              <a:endParaRPr lang="fr-FR" sz="1000" b="1" dirty="0">
                <a:solidFill>
                  <a:schemeClr val="bg1"/>
                </a:solidFill>
              </a:endParaRPr>
            </a:p>
          </p:txBody>
        </p:sp>
        <p:sp>
          <p:nvSpPr>
            <p:cNvPr id="46" name="Text Box 30"/>
            <p:cNvSpPr txBox="1">
              <a:spLocks noChangeArrowheads="1"/>
            </p:cNvSpPr>
            <p:nvPr/>
          </p:nvSpPr>
          <p:spPr bwMode="auto">
            <a:xfrm>
              <a:off x="4103652" y="1907134"/>
              <a:ext cx="856409" cy="230832"/>
            </a:xfrm>
            <a:prstGeom prst="rect">
              <a:avLst/>
            </a:prstGeom>
            <a:noFill/>
            <a:ln w="9525">
              <a:noFill/>
              <a:miter lim="800000"/>
              <a:headEnd/>
              <a:tailEnd/>
            </a:ln>
          </p:spPr>
          <p:txBody>
            <a:bodyPr wrap="square">
              <a:spAutoFit/>
            </a:bodyPr>
            <a:lstStyle/>
            <a:p>
              <a:pPr algn="ctr"/>
              <a:r>
                <a:rPr lang="fr-FR" sz="900" dirty="0" err="1" smtClean="0">
                  <a:solidFill>
                    <a:srgbClr val="FFFF00"/>
                  </a:solidFill>
                </a:rPr>
                <a:t>CuZn</a:t>
              </a:r>
              <a:endParaRPr lang="fr-FR" sz="900" dirty="0">
                <a:solidFill>
                  <a:srgbClr val="FFFF00"/>
                </a:solidFill>
              </a:endParaRPr>
            </a:p>
          </p:txBody>
        </p:sp>
      </p:grpSp>
      <p:sp>
        <p:nvSpPr>
          <p:cNvPr id="43" name="Text Box 17"/>
          <p:cNvSpPr txBox="1">
            <a:spLocks noChangeArrowheads="1"/>
          </p:cNvSpPr>
          <p:nvPr/>
        </p:nvSpPr>
        <p:spPr bwMode="auto">
          <a:xfrm>
            <a:off x="4884178" y="3485701"/>
            <a:ext cx="340158" cy="276999"/>
          </a:xfrm>
          <a:prstGeom prst="rect">
            <a:avLst/>
          </a:prstGeom>
          <a:noFill/>
          <a:ln w="9525">
            <a:noFill/>
            <a:miter lim="800000"/>
            <a:headEnd/>
            <a:tailEnd/>
          </a:ln>
        </p:spPr>
        <p:txBody>
          <a:bodyPr wrap="none">
            <a:spAutoFit/>
          </a:bodyPr>
          <a:lstStyle/>
          <a:p>
            <a:pPr eaLnBrk="0" hangingPunct="0"/>
            <a:r>
              <a:rPr lang="en-GB" sz="1200" b="1" dirty="0" smtClean="0"/>
              <a:t>O</a:t>
            </a:r>
            <a:r>
              <a:rPr lang="en-GB" sz="1200" b="1" baseline="-25000" dirty="0" smtClean="0"/>
              <a:t>2</a:t>
            </a:r>
            <a:endParaRPr lang="en-GB" sz="1200" b="1" dirty="0"/>
          </a:p>
        </p:txBody>
      </p:sp>
      <p:grpSp>
        <p:nvGrpSpPr>
          <p:cNvPr id="8" name="Groupe 7"/>
          <p:cNvGrpSpPr/>
          <p:nvPr/>
        </p:nvGrpSpPr>
        <p:grpSpPr>
          <a:xfrm>
            <a:off x="1347164" y="1222095"/>
            <a:ext cx="1303337" cy="688899"/>
            <a:chOff x="1347164" y="1453426"/>
            <a:chExt cx="1303337" cy="688899"/>
          </a:xfrm>
        </p:grpSpPr>
        <p:sp>
          <p:nvSpPr>
            <p:cNvPr id="50" name="Oval 29"/>
            <p:cNvSpPr>
              <a:spLocks noChangeArrowheads="1"/>
            </p:cNvSpPr>
            <p:nvPr/>
          </p:nvSpPr>
          <p:spPr bwMode="auto">
            <a:xfrm>
              <a:off x="1406722" y="1453426"/>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51" name="Text Box 30"/>
            <p:cNvSpPr txBox="1">
              <a:spLocks noChangeArrowheads="1"/>
            </p:cNvSpPr>
            <p:nvPr/>
          </p:nvSpPr>
          <p:spPr bwMode="auto">
            <a:xfrm>
              <a:off x="1536237" y="1470043"/>
              <a:ext cx="925190" cy="400110"/>
            </a:xfrm>
            <a:prstGeom prst="rect">
              <a:avLst/>
            </a:prstGeom>
            <a:noFill/>
            <a:ln w="9525">
              <a:noFill/>
              <a:miter lim="800000"/>
              <a:headEnd/>
              <a:tailEnd/>
            </a:ln>
          </p:spPr>
          <p:txBody>
            <a:bodyPr wrap="square">
              <a:spAutoFit/>
            </a:bodyPr>
            <a:lstStyle/>
            <a:p>
              <a:pPr algn="ctr"/>
              <a:r>
                <a:rPr lang="fr-FR" sz="1000" b="1" dirty="0" smtClean="0">
                  <a:solidFill>
                    <a:schemeClr val="bg1"/>
                  </a:solidFill>
                </a:rPr>
                <a:t>NADPH </a:t>
              </a:r>
              <a:r>
                <a:rPr lang="fr-FR" sz="1000" b="1" dirty="0" err="1" smtClean="0">
                  <a:solidFill>
                    <a:schemeClr val="bg1"/>
                  </a:solidFill>
                </a:rPr>
                <a:t>oxidase</a:t>
              </a:r>
              <a:endParaRPr lang="fr-FR" sz="1000" b="1" dirty="0">
                <a:solidFill>
                  <a:schemeClr val="bg1"/>
                </a:solidFill>
              </a:endParaRPr>
            </a:p>
          </p:txBody>
        </p:sp>
        <p:sp>
          <p:nvSpPr>
            <p:cNvPr id="52" name="Text Box 30"/>
            <p:cNvSpPr txBox="1">
              <a:spLocks noChangeArrowheads="1"/>
            </p:cNvSpPr>
            <p:nvPr/>
          </p:nvSpPr>
          <p:spPr bwMode="auto">
            <a:xfrm>
              <a:off x="1347164" y="1778149"/>
              <a:ext cx="1303337" cy="230832"/>
            </a:xfrm>
            <a:prstGeom prst="rect">
              <a:avLst/>
            </a:prstGeom>
            <a:noFill/>
            <a:ln w="9525">
              <a:noFill/>
              <a:miter lim="800000"/>
              <a:headEnd/>
              <a:tailEnd/>
            </a:ln>
          </p:spPr>
          <p:txBody>
            <a:bodyPr wrap="square">
              <a:spAutoFit/>
            </a:bodyPr>
            <a:lstStyle/>
            <a:p>
              <a:pPr algn="ctr"/>
              <a:r>
                <a:rPr lang="fr-FR" sz="900" dirty="0" err="1" smtClean="0">
                  <a:solidFill>
                    <a:srgbClr val="FFFF00"/>
                  </a:solidFill>
                </a:rPr>
                <a:t>Flavocytochrome</a:t>
              </a:r>
              <a:endParaRPr lang="fr-FR" sz="900" dirty="0">
                <a:solidFill>
                  <a:srgbClr val="FFFF00"/>
                </a:solidFill>
              </a:endParaRPr>
            </a:p>
          </p:txBody>
        </p:sp>
      </p:grpSp>
      <p:sp>
        <p:nvSpPr>
          <p:cNvPr id="53" name="Text Box 5"/>
          <p:cNvSpPr txBox="1">
            <a:spLocks noChangeArrowheads="1"/>
          </p:cNvSpPr>
          <p:nvPr/>
        </p:nvSpPr>
        <p:spPr bwMode="auto">
          <a:xfrm>
            <a:off x="1501130" y="260648"/>
            <a:ext cx="1007841" cy="523220"/>
          </a:xfrm>
          <a:prstGeom prst="rect">
            <a:avLst/>
          </a:prstGeom>
          <a:noFill/>
          <a:ln w="9525">
            <a:noFill/>
            <a:miter lim="800000"/>
            <a:headEnd/>
            <a:tailEnd/>
          </a:ln>
        </p:spPr>
        <p:txBody>
          <a:bodyPr wrap="none">
            <a:spAutoFit/>
          </a:bodyPr>
          <a:lstStyle/>
          <a:p>
            <a:pPr algn="ctr"/>
            <a:r>
              <a:rPr lang="fr-FR" sz="1400" b="1" dirty="0" smtClean="0"/>
              <a:t>Plasma</a:t>
            </a:r>
          </a:p>
          <a:p>
            <a:pPr algn="ctr"/>
            <a:r>
              <a:rPr lang="fr-FR" sz="1400" b="1" dirty="0" smtClean="0"/>
              <a:t>Membrane</a:t>
            </a:r>
            <a:endParaRPr lang="fr-FR" sz="1400" b="1" dirty="0"/>
          </a:p>
        </p:txBody>
      </p:sp>
      <p:grpSp>
        <p:nvGrpSpPr>
          <p:cNvPr id="68" name="Groupe 67"/>
          <p:cNvGrpSpPr/>
          <p:nvPr/>
        </p:nvGrpSpPr>
        <p:grpSpPr>
          <a:xfrm>
            <a:off x="2928989" y="1604981"/>
            <a:ext cx="838200" cy="429803"/>
            <a:chOff x="3096320" y="3573079"/>
            <a:chExt cx="838200" cy="429803"/>
          </a:xfrm>
        </p:grpSpPr>
        <p:sp>
          <p:nvSpPr>
            <p:cNvPr id="69" name="Text Box 19"/>
            <p:cNvSpPr txBox="1">
              <a:spLocks noChangeArrowheads="1"/>
            </p:cNvSpPr>
            <p:nvPr/>
          </p:nvSpPr>
          <p:spPr bwMode="auto">
            <a:xfrm>
              <a:off x="3096320" y="3695105"/>
              <a:ext cx="838200" cy="307777"/>
            </a:xfrm>
            <a:prstGeom prst="rect">
              <a:avLst/>
            </a:prstGeom>
            <a:noFill/>
            <a:ln w="9525">
              <a:noFill/>
              <a:miter lim="800000"/>
              <a:headEnd/>
              <a:tailEnd/>
            </a:ln>
          </p:spPr>
          <p:txBody>
            <a:bodyPr>
              <a:spAutoFit/>
            </a:bodyPr>
            <a:lstStyle/>
            <a:p>
              <a:pPr eaLnBrk="0" hangingPunct="0"/>
              <a:r>
                <a:rPr lang="en-GB" sz="1400" b="1" dirty="0" smtClean="0">
                  <a:solidFill>
                    <a:srgbClr val="FF3300"/>
                  </a:solidFill>
                </a:rPr>
                <a:t>O</a:t>
              </a:r>
              <a:r>
                <a:rPr lang="en-GB" sz="1400" b="1" baseline="-25000" dirty="0" smtClean="0">
                  <a:solidFill>
                    <a:srgbClr val="FF3300"/>
                  </a:solidFill>
                </a:rPr>
                <a:t>2</a:t>
              </a:r>
              <a:r>
                <a:rPr lang="en-GB" sz="1400" b="1" baseline="30000" dirty="0">
                  <a:solidFill>
                    <a:srgbClr val="FF3300"/>
                  </a:solidFill>
                </a:rPr>
                <a:t>.</a:t>
              </a:r>
              <a:endParaRPr lang="en-GB" sz="1400" b="1" baseline="-25000" dirty="0">
                <a:solidFill>
                  <a:srgbClr val="FF3300"/>
                </a:solidFill>
              </a:endParaRPr>
            </a:p>
          </p:txBody>
        </p:sp>
        <p:sp>
          <p:nvSpPr>
            <p:cNvPr id="70" name="Text Box 20"/>
            <p:cNvSpPr txBox="1">
              <a:spLocks noChangeArrowheads="1"/>
            </p:cNvSpPr>
            <p:nvPr/>
          </p:nvSpPr>
          <p:spPr bwMode="auto">
            <a:xfrm>
              <a:off x="3252241" y="3573079"/>
              <a:ext cx="260350" cy="365125"/>
            </a:xfrm>
            <a:prstGeom prst="rect">
              <a:avLst/>
            </a:prstGeom>
            <a:noFill/>
            <a:ln w="9525">
              <a:noFill/>
              <a:miter lim="800000"/>
              <a:headEnd/>
              <a:tailEnd/>
            </a:ln>
          </p:spPr>
          <p:txBody>
            <a:bodyPr wrap="none">
              <a:spAutoFit/>
            </a:bodyPr>
            <a:lstStyle/>
            <a:p>
              <a:pPr eaLnBrk="0" hangingPunct="0"/>
              <a:r>
                <a:rPr lang="en-GB" b="1" dirty="0">
                  <a:solidFill>
                    <a:srgbClr val="FF3300"/>
                  </a:solidFill>
                  <a:latin typeface="Times New Roman" pitchFamily="18" charset="0"/>
                </a:rPr>
                <a:t>-</a:t>
              </a:r>
              <a:endParaRPr lang="en-GB" dirty="0">
                <a:solidFill>
                  <a:srgbClr val="FF3300"/>
                </a:solidFill>
                <a:latin typeface="Times New Roman" pitchFamily="18" charset="0"/>
              </a:endParaRPr>
            </a:p>
          </p:txBody>
        </p:sp>
      </p:grpSp>
      <p:sp>
        <p:nvSpPr>
          <p:cNvPr id="91" name="Text Box 27"/>
          <p:cNvSpPr txBox="1">
            <a:spLocks noChangeArrowheads="1"/>
          </p:cNvSpPr>
          <p:nvPr/>
        </p:nvSpPr>
        <p:spPr bwMode="auto">
          <a:xfrm>
            <a:off x="4893527" y="4048392"/>
            <a:ext cx="489236" cy="276999"/>
          </a:xfrm>
          <a:prstGeom prst="rect">
            <a:avLst/>
          </a:prstGeom>
          <a:noFill/>
          <a:ln w="9525">
            <a:noFill/>
            <a:miter lim="800000"/>
            <a:headEnd/>
            <a:tailEnd/>
          </a:ln>
        </p:spPr>
        <p:txBody>
          <a:bodyPr wrap="none">
            <a:spAutoFit/>
          </a:bodyPr>
          <a:lstStyle/>
          <a:p>
            <a:pPr eaLnBrk="0" hangingPunct="0"/>
            <a:r>
              <a:rPr lang="en-GB" sz="1200" b="1" dirty="0">
                <a:solidFill>
                  <a:srgbClr val="FF3300"/>
                </a:solidFill>
              </a:rPr>
              <a:t>H</a:t>
            </a:r>
            <a:r>
              <a:rPr lang="en-GB" sz="1200" b="1" baseline="-25000" dirty="0">
                <a:solidFill>
                  <a:srgbClr val="FF3300"/>
                </a:solidFill>
              </a:rPr>
              <a:t>2</a:t>
            </a:r>
            <a:r>
              <a:rPr lang="en-GB" sz="1200" b="1" dirty="0">
                <a:solidFill>
                  <a:srgbClr val="FF3300"/>
                </a:solidFill>
              </a:rPr>
              <a:t>O</a:t>
            </a:r>
            <a:r>
              <a:rPr lang="en-GB" sz="1200" b="1" baseline="-25000" dirty="0">
                <a:solidFill>
                  <a:srgbClr val="FF3300"/>
                </a:solidFill>
              </a:rPr>
              <a:t>2</a:t>
            </a:r>
          </a:p>
        </p:txBody>
      </p:sp>
      <p:sp>
        <p:nvSpPr>
          <p:cNvPr id="95" name="Text Box 15"/>
          <p:cNvSpPr txBox="1">
            <a:spLocks noChangeArrowheads="1"/>
          </p:cNvSpPr>
          <p:nvPr/>
        </p:nvSpPr>
        <p:spPr bwMode="auto">
          <a:xfrm>
            <a:off x="2636035" y="3920976"/>
            <a:ext cx="712054" cy="369332"/>
          </a:xfrm>
          <a:prstGeom prst="rect">
            <a:avLst/>
          </a:prstGeom>
          <a:noFill/>
          <a:ln w="9525">
            <a:noFill/>
            <a:miter lim="800000"/>
            <a:headEnd/>
            <a:tailEnd/>
          </a:ln>
        </p:spPr>
        <p:txBody>
          <a:bodyPr wrap="none">
            <a:spAutoFit/>
          </a:bodyPr>
          <a:lstStyle/>
          <a:p>
            <a:pPr algn="ctr"/>
            <a:r>
              <a:rPr lang="fr-FR" sz="900" dirty="0" smtClean="0"/>
              <a:t>Putrescine</a:t>
            </a:r>
          </a:p>
          <a:p>
            <a:pPr algn="ctr"/>
            <a:r>
              <a:rPr lang="fr-FR" sz="900" dirty="0" err="1" smtClean="0"/>
              <a:t>Cadaverine</a:t>
            </a:r>
            <a:endParaRPr lang="fr-FR" sz="900" dirty="0"/>
          </a:p>
        </p:txBody>
      </p:sp>
      <p:sp>
        <p:nvSpPr>
          <p:cNvPr id="99" name="Arc 98"/>
          <p:cNvSpPr/>
          <p:nvPr/>
        </p:nvSpPr>
        <p:spPr>
          <a:xfrm rot="10800000" flipH="1" flipV="1">
            <a:off x="4321226" y="2502757"/>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0" name="Arc 99"/>
          <p:cNvSpPr/>
          <p:nvPr/>
        </p:nvSpPr>
        <p:spPr>
          <a:xfrm flipH="1">
            <a:off x="6269429" y="2446730"/>
            <a:ext cx="1016265" cy="797980"/>
          </a:xfrm>
          <a:prstGeom prst="arc">
            <a:avLst>
              <a:gd name="adj1" fmla="val 16200000"/>
              <a:gd name="adj2" fmla="val 21215568"/>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1" name="Arc 100"/>
          <p:cNvSpPr/>
          <p:nvPr/>
        </p:nvSpPr>
        <p:spPr>
          <a:xfrm flipH="1" flipV="1">
            <a:off x="3997013" y="2489641"/>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2" name="Arc 101"/>
          <p:cNvSpPr/>
          <p:nvPr/>
        </p:nvSpPr>
        <p:spPr>
          <a:xfrm rot="19863917" flipV="1">
            <a:off x="2439373" y="2889883"/>
            <a:ext cx="884689" cy="567570"/>
          </a:xfrm>
          <a:prstGeom prst="arc">
            <a:avLst>
              <a:gd name="adj1" fmla="val 16200000"/>
              <a:gd name="adj2" fmla="val 5372571"/>
            </a:avLst>
          </a:prstGeom>
          <a:ln w="31750">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 name="Text Box 15"/>
          <p:cNvSpPr txBox="1">
            <a:spLocks noChangeArrowheads="1"/>
          </p:cNvSpPr>
          <p:nvPr/>
        </p:nvSpPr>
        <p:spPr bwMode="auto">
          <a:xfrm>
            <a:off x="2560014" y="2876593"/>
            <a:ext cx="308097" cy="276999"/>
          </a:xfrm>
          <a:prstGeom prst="rect">
            <a:avLst/>
          </a:prstGeom>
          <a:noFill/>
          <a:ln w="9525">
            <a:noFill/>
            <a:miter lim="800000"/>
            <a:headEnd/>
            <a:tailEnd/>
          </a:ln>
        </p:spPr>
        <p:txBody>
          <a:bodyPr wrap="none">
            <a:spAutoFit/>
          </a:bodyPr>
          <a:lstStyle/>
          <a:p>
            <a:pPr algn="ctr"/>
            <a:r>
              <a:rPr lang="fr-FR" sz="1200" dirty="0" smtClean="0"/>
              <a:t>e-</a:t>
            </a:r>
            <a:endParaRPr lang="fr-FR" sz="1200" dirty="0"/>
          </a:p>
        </p:txBody>
      </p:sp>
      <p:sp>
        <p:nvSpPr>
          <p:cNvPr id="105" name="Text Box 17"/>
          <p:cNvSpPr txBox="1">
            <a:spLocks noChangeArrowheads="1"/>
          </p:cNvSpPr>
          <p:nvPr/>
        </p:nvSpPr>
        <p:spPr bwMode="auto">
          <a:xfrm>
            <a:off x="4501789" y="2364931"/>
            <a:ext cx="367408" cy="307777"/>
          </a:xfrm>
          <a:prstGeom prst="rect">
            <a:avLst/>
          </a:prstGeom>
          <a:noFill/>
          <a:ln w="9525">
            <a:noFill/>
            <a:miter lim="800000"/>
            <a:headEnd/>
            <a:tailEnd/>
          </a:ln>
        </p:spPr>
        <p:txBody>
          <a:bodyPr wrap="none">
            <a:spAutoFit/>
          </a:bodyPr>
          <a:lstStyle/>
          <a:p>
            <a:pPr eaLnBrk="0" hangingPunct="0"/>
            <a:r>
              <a:rPr lang="en-GB" sz="1400" b="1" dirty="0" smtClean="0"/>
              <a:t>O</a:t>
            </a:r>
            <a:r>
              <a:rPr lang="en-GB" sz="1400" b="1" baseline="-25000" dirty="0" smtClean="0"/>
              <a:t>2</a:t>
            </a:r>
            <a:endParaRPr lang="en-GB" sz="1400" b="1" dirty="0"/>
          </a:p>
        </p:txBody>
      </p:sp>
      <p:sp>
        <p:nvSpPr>
          <p:cNvPr id="106" name="Text Box 27"/>
          <p:cNvSpPr txBox="1">
            <a:spLocks noChangeArrowheads="1"/>
          </p:cNvSpPr>
          <p:nvPr/>
        </p:nvSpPr>
        <p:spPr bwMode="auto">
          <a:xfrm>
            <a:off x="6761148" y="2308230"/>
            <a:ext cx="489236" cy="276999"/>
          </a:xfrm>
          <a:prstGeom prst="rect">
            <a:avLst/>
          </a:prstGeom>
          <a:noFill/>
          <a:ln w="9525">
            <a:noFill/>
            <a:miter lim="800000"/>
            <a:headEnd/>
            <a:tailEnd/>
          </a:ln>
        </p:spPr>
        <p:txBody>
          <a:bodyPr wrap="none">
            <a:spAutoFit/>
          </a:bodyPr>
          <a:lstStyle/>
          <a:p>
            <a:pPr eaLnBrk="0" hangingPunct="0"/>
            <a:r>
              <a:rPr lang="en-GB" sz="1200" b="1" dirty="0">
                <a:solidFill>
                  <a:srgbClr val="FF3300"/>
                </a:solidFill>
              </a:rPr>
              <a:t>H</a:t>
            </a:r>
            <a:r>
              <a:rPr lang="en-GB" sz="1200" b="1" baseline="-25000" dirty="0">
                <a:solidFill>
                  <a:srgbClr val="FF3300"/>
                </a:solidFill>
              </a:rPr>
              <a:t>2</a:t>
            </a:r>
            <a:r>
              <a:rPr lang="en-GB" sz="1200" b="1" dirty="0">
                <a:solidFill>
                  <a:srgbClr val="FF3300"/>
                </a:solidFill>
              </a:rPr>
              <a:t>O</a:t>
            </a:r>
            <a:r>
              <a:rPr lang="en-GB" sz="1200" b="1" baseline="-25000" dirty="0">
                <a:solidFill>
                  <a:srgbClr val="FF3300"/>
                </a:solidFill>
              </a:rPr>
              <a:t>2</a:t>
            </a:r>
          </a:p>
        </p:txBody>
      </p:sp>
      <p:grpSp>
        <p:nvGrpSpPr>
          <p:cNvPr id="107" name="Groupe 106"/>
          <p:cNvGrpSpPr/>
          <p:nvPr/>
        </p:nvGrpSpPr>
        <p:grpSpPr>
          <a:xfrm>
            <a:off x="5232287" y="2411361"/>
            <a:ext cx="1184220" cy="688899"/>
            <a:chOff x="3939746" y="1483829"/>
            <a:chExt cx="1184220" cy="688899"/>
          </a:xfrm>
        </p:grpSpPr>
        <p:sp>
          <p:nvSpPr>
            <p:cNvPr id="108" name="Oval 29"/>
            <p:cNvSpPr>
              <a:spLocks noChangeArrowheads="1"/>
            </p:cNvSpPr>
            <p:nvPr/>
          </p:nvSpPr>
          <p:spPr bwMode="auto">
            <a:xfrm>
              <a:off x="3939746" y="1483829"/>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09" name="Text Box 30"/>
            <p:cNvSpPr txBox="1">
              <a:spLocks noChangeArrowheads="1"/>
            </p:cNvSpPr>
            <p:nvPr/>
          </p:nvSpPr>
          <p:spPr bwMode="auto">
            <a:xfrm>
              <a:off x="4069261" y="1505128"/>
              <a:ext cx="925190" cy="400110"/>
            </a:xfrm>
            <a:prstGeom prst="rect">
              <a:avLst/>
            </a:prstGeom>
            <a:noFill/>
            <a:ln w="9525">
              <a:noFill/>
              <a:miter lim="800000"/>
              <a:headEnd/>
              <a:tailEnd/>
            </a:ln>
          </p:spPr>
          <p:txBody>
            <a:bodyPr wrap="square">
              <a:spAutoFit/>
            </a:bodyPr>
            <a:lstStyle/>
            <a:p>
              <a:pPr algn="ctr"/>
              <a:r>
                <a:rPr lang="fr-FR" sz="1000" b="1" dirty="0" err="1">
                  <a:solidFill>
                    <a:schemeClr val="bg1"/>
                  </a:solidFill>
                </a:rPr>
                <a:t>Superoxide</a:t>
              </a:r>
              <a:r>
                <a:rPr lang="fr-FR" sz="1000" b="1" dirty="0">
                  <a:solidFill>
                    <a:schemeClr val="bg1"/>
                  </a:solidFill>
                </a:rPr>
                <a:t> </a:t>
              </a:r>
            </a:p>
            <a:p>
              <a:pPr algn="ctr"/>
              <a:r>
                <a:rPr lang="fr-FR" sz="1000" b="1" dirty="0" err="1">
                  <a:solidFill>
                    <a:schemeClr val="bg1"/>
                  </a:solidFill>
                </a:rPr>
                <a:t>dismutase</a:t>
              </a:r>
              <a:endParaRPr lang="fr-FR" sz="1000" b="1" dirty="0">
                <a:solidFill>
                  <a:schemeClr val="bg1"/>
                </a:solidFill>
              </a:endParaRPr>
            </a:p>
          </p:txBody>
        </p:sp>
        <p:sp>
          <p:nvSpPr>
            <p:cNvPr id="110" name="Text Box 30"/>
            <p:cNvSpPr txBox="1">
              <a:spLocks noChangeArrowheads="1"/>
            </p:cNvSpPr>
            <p:nvPr/>
          </p:nvSpPr>
          <p:spPr bwMode="auto">
            <a:xfrm>
              <a:off x="4103652" y="1907134"/>
              <a:ext cx="856409" cy="230832"/>
            </a:xfrm>
            <a:prstGeom prst="rect">
              <a:avLst/>
            </a:prstGeom>
            <a:noFill/>
            <a:ln w="9525">
              <a:noFill/>
              <a:miter lim="800000"/>
              <a:headEnd/>
              <a:tailEnd/>
            </a:ln>
          </p:spPr>
          <p:txBody>
            <a:bodyPr wrap="square">
              <a:spAutoFit/>
            </a:bodyPr>
            <a:lstStyle/>
            <a:p>
              <a:pPr algn="ctr"/>
              <a:r>
                <a:rPr lang="fr-FR" sz="900" dirty="0" err="1" smtClean="0">
                  <a:solidFill>
                    <a:srgbClr val="FFFF00"/>
                  </a:solidFill>
                </a:rPr>
                <a:t>CuZn</a:t>
              </a:r>
              <a:endParaRPr lang="fr-FR" sz="900" dirty="0">
                <a:solidFill>
                  <a:srgbClr val="FFFF00"/>
                </a:solidFill>
              </a:endParaRPr>
            </a:p>
          </p:txBody>
        </p:sp>
      </p:grpSp>
      <p:grpSp>
        <p:nvGrpSpPr>
          <p:cNvPr id="111" name="Groupe 110"/>
          <p:cNvGrpSpPr/>
          <p:nvPr/>
        </p:nvGrpSpPr>
        <p:grpSpPr>
          <a:xfrm>
            <a:off x="2882751" y="2405581"/>
            <a:ext cx="1303337" cy="688899"/>
            <a:chOff x="1347164" y="1453426"/>
            <a:chExt cx="1303337" cy="688899"/>
          </a:xfrm>
        </p:grpSpPr>
        <p:sp>
          <p:nvSpPr>
            <p:cNvPr id="112" name="Oval 29"/>
            <p:cNvSpPr>
              <a:spLocks noChangeArrowheads="1"/>
            </p:cNvSpPr>
            <p:nvPr/>
          </p:nvSpPr>
          <p:spPr bwMode="auto">
            <a:xfrm>
              <a:off x="1406722" y="1453426"/>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13" name="Text Box 30"/>
            <p:cNvSpPr txBox="1">
              <a:spLocks noChangeArrowheads="1"/>
            </p:cNvSpPr>
            <p:nvPr/>
          </p:nvSpPr>
          <p:spPr bwMode="auto">
            <a:xfrm>
              <a:off x="1536237" y="1470043"/>
              <a:ext cx="925190" cy="400110"/>
            </a:xfrm>
            <a:prstGeom prst="rect">
              <a:avLst/>
            </a:prstGeom>
            <a:noFill/>
            <a:ln w="9525">
              <a:noFill/>
              <a:miter lim="800000"/>
              <a:headEnd/>
              <a:tailEnd/>
            </a:ln>
          </p:spPr>
          <p:txBody>
            <a:bodyPr wrap="square">
              <a:spAutoFit/>
            </a:bodyPr>
            <a:lstStyle/>
            <a:p>
              <a:pPr algn="ctr"/>
              <a:r>
                <a:rPr lang="fr-FR" sz="1000" b="1" dirty="0" smtClean="0">
                  <a:solidFill>
                    <a:schemeClr val="bg1"/>
                  </a:solidFill>
                </a:rPr>
                <a:t>Class III </a:t>
              </a:r>
              <a:r>
                <a:rPr lang="fr-FR" sz="1000" b="1" dirty="0" err="1" smtClean="0">
                  <a:solidFill>
                    <a:schemeClr val="bg1"/>
                  </a:solidFill>
                </a:rPr>
                <a:t>peroxidase</a:t>
              </a:r>
              <a:endParaRPr lang="fr-FR" sz="1000" b="1" dirty="0">
                <a:solidFill>
                  <a:schemeClr val="bg1"/>
                </a:solidFill>
              </a:endParaRPr>
            </a:p>
          </p:txBody>
        </p:sp>
        <p:sp>
          <p:nvSpPr>
            <p:cNvPr id="114" name="Text Box 30"/>
            <p:cNvSpPr txBox="1">
              <a:spLocks noChangeArrowheads="1"/>
            </p:cNvSpPr>
            <p:nvPr/>
          </p:nvSpPr>
          <p:spPr bwMode="auto">
            <a:xfrm>
              <a:off x="1347164" y="1870666"/>
              <a:ext cx="1303337" cy="230832"/>
            </a:xfrm>
            <a:prstGeom prst="rect">
              <a:avLst/>
            </a:prstGeom>
            <a:noFill/>
            <a:ln w="9525">
              <a:noFill/>
              <a:miter lim="800000"/>
              <a:headEnd/>
              <a:tailEnd/>
            </a:ln>
          </p:spPr>
          <p:txBody>
            <a:bodyPr wrap="square">
              <a:spAutoFit/>
            </a:bodyPr>
            <a:lstStyle/>
            <a:p>
              <a:pPr algn="ctr"/>
              <a:r>
                <a:rPr lang="fr-FR" sz="900" dirty="0" err="1" smtClean="0">
                  <a:solidFill>
                    <a:srgbClr val="FFFF00"/>
                  </a:solidFill>
                </a:rPr>
                <a:t>Heme</a:t>
              </a:r>
              <a:endParaRPr lang="fr-FR" sz="900" dirty="0">
                <a:solidFill>
                  <a:srgbClr val="FFFF00"/>
                </a:solidFill>
              </a:endParaRPr>
            </a:p>
          </p:txBody>
        </p:sp>
      </p:grpSp>
      <p:grpSp>
        <p:nvGrpSpPr>
          <p:cNvPr id="115" name="Groupe 114"/>
          <p:cNvGrpSpPr/>
          <p:nvPr/>
        </p:nvGrpSpPr>
        <p:grpSpPr>
          <a:xfrm>
            <a:off x="4464576" y="2788467"/>
            <a:ext cx="838200" cy="429803"/>
            <a:chOff x="3096320" y="3573079"/>
            <a:chExt cx="838200" cy="429803"/>
          </a:xfrm>
        </p:grpSpPr>
        <p:sp>
          <p:nvSpPr>
            <p:cNvPr id="116" name="Text Box 19"/>
            <p:cNvSpPr txBox="1">
              <a:spLocks noChangeArrowheads="1"/>
            </p:cNvSpPr>
            <p:nvPr/>
          </p:nvSpPr>
          <p:spPr bwMode="auto">
            <a:xfrm>
              <a:off x="3096320" y="3695105"/>
              <a:ext cx="838200" cy="307777"/>
            </a:xfrm>
            <a:prstGeom prst="rect">
              <a:avLst/>
            </a:prstGeom>
            <a:noFill/>
            <a:ln w="9525">
              <a:noFill/>
              <a:miter lim="800000"/>
              <a:headEnd/>
              <a:tailEnd/>
            </a:ln>
          </p:spPr>
          <p:txBody>
            <a:bodyPr>
              <a:spAutoFit/>
            </a:bodyPr>
            <a:lstStyle/>
            <a:p>
              <a:pPr eaLnBrk="0" hangingPunct="0"/>
              <a:r>
                <a:rPr lang="en-GB" sz="1400" b="1" dirty="0" smtClean="0">
                  <a:solidFill>
                    <a:srgbClr val="FF3300"/>
                  </a:solidFill>
                </a:rPr>
                <a:t>O</a:t>
              </a:r>
              <a:r>
                <a:rPr lang="en-GB" sz="1400" b="1" baseline="-25000" dirty="0" smtClean="0">
                  <a:solidFill>
                    <a:srgbClr val="FF3300"/>
                  </a:solidFill>
                </a:rPr>
                <a:t>2</a:t>
              </a:r>
              <a:r>
                <a:rPr lang="en-GB" sz="1400" b="1" baseline="30000" dirty="0">
                  <a:solidFill>
                    <a:srgbClr val="FF3300"/>
                  </a:solidFill>
                </a:rPr>
                <a:t>.</a:t>
              </a:r>
              <a:endParaRPr lang="en-GB" sz="1400" b="1" baseline="-25000" dirty="0">
                <a:solidFill>
                  <a:srgbClr val="FF3300"/>
                </a:solidFill>
              </a:endParaRPr>
            </a:p>
          </p:txBody>
        </p:sp>
        <p:sp>
          <p:nvSpPr>
            <p:cNvPr id="117" name="Text Box 20"/>
            <p:cNvSpPr txBox="1">
              <a:spLocks noChangeArrowheads="1"/>
            </p:cNvSpPr>
            <p:nvPr/>
          </p:nvSpPr>
          <p:spPr bwMode="auto">
            <a:xfrm>
              <a:off x="3252241" y="3573079"/>
              <a:ext cx="260350" cy="365125"/>
            </a:xfrm>
            <a:prstGeom prst="rect">
              <a:avLst/>
            </a:prstGeom>
            <a:noFill/>
            <a:ln w="9525">
              <a:noFill/>
              <a:miter lim="800000"/>
              <a:headEnd/>
              <a:tailEnd/>
            </a:ln>
          </p:spPr>
          <p:txBody>
            <a:bodyPr wrap="none">
              <a:spAutoFit/>
            </a:bodyPr>
            <a:lstStyle/>
            <a:p>
              <a:pPr eaLnBrk="0" hangingPunct="0"/>
              <a:r>
                <a:rPr lang="en-GB" b="1" dirty="0">
                  <a:solidFill>
                    <a:srgbClr val="FF3300"/>
                  </a:solidFill>
                  <a:latin typeface="Times New Roman" pitchFamily="18" charset="0"/>
                </a:rPr>
                <a:t>-</a:t>
              </a:r>
              <a:endParaRPr lang="en-GB" dirty="0">
                <a:solidFill>
                  <a:srgbClr val="FF3300"/>
                </a:solidFill>
                <a:latin typeface="Times New Roman" pitchFamily="18" charset="0"/>
              </a:endParaRPr>
            </a:p>
          </p:txBody>
        </p:sp>
      </p:grpSp>
      <p:sp>
        <p:nvSpPr>
          <p:cNvPr id="118" name="Arc 117"/>
          <p:cNvSpPr/>
          <p:nvPr/>
        </p:nvSpPr>
        <p:spPr>
          <a:xfrm flipH="1" flipV="1">
            <a:off x="4422336" y="3616816"/>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19" name="Groupe 118"/>
          <p:cNvGrpSpPr/>
          <p:nvPr/>
        </p:nvGrpSpPr>
        <p:grpSpPr>
          <a:xfrm>
            <a:off x="3340134" y="3515776"/>
            <a:ext cx="1303337" cy="688899"/>
            <a:chOff x="1347164" y="1453426"/>
            <a:chExt cx="1303337" cy="688899"/>
          </a:xfrm>
        </p:grpSpPr>
        <p:sp>
          <p:nvSpPr>
            <p:cNvPr id="120" name="Oval 29"/>
            <p:cNvSpPr>
              <a:spLocks noChangeArrowheads="1"/>
            </p:cNvSpPr>
            <p:nvPr/>
          </p:nvSpPr>
          <p:spPr bwMode="auto">
            <a:xfrm>
              <a:off x="1406722" y="1453426"/>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21" name="Text Box 30"/>
            <p:cNvSpPr txBox="1">
              <a:spLocks noChangeArrowheads="1"/>
            </p:cNvSpPr>
            <p:nvPr/>
          </p:nvSpPr>
          <p:spPr bwMode="auto">
            <a:xfrm>
              <a:off x="1536237" y="1470043"/>
              <a:ext cx="925190" cy="400110"/>
            </a:xfrm>
            <a:prstGeom prst="rect">
              <a:avLst/>
            </a:prstGeom>
            <a:noFill/>
            <a:ln w="9525">
              <a:noFill/>
              <a:miter lim="800000"/>
              <a:headEnd/>
              <a:tailEnd/>
            </a:ln>
          </p:spPr>
          <p:txBody>
            <a:bodyPr wrap="square">
              <a:spAutoFit/>
            </a:bodyPr>
            <a:lstStyle/>
            <a:p>
              <a:pPr algn="ctr"/>
              <a:r>
                <a:rPr lang="fr-FR" sz="1000" b="1" dirty="0" smtClean="0">
                  <a:solidFill>
                    <a:schemeClr val="bg1"/>
                  </a:solidFill>
                </a:rPr>
                <a:t>Amine </a:t>
              </a:r>
              <a:r>
                <a:rPr lang="fr-FR" sz="1000" b="1" dirty="0" err="1" smtClean="0">
                  <a:solidFill>
                    <a:schemeClr val="bg1"/>
                  </a:solidFill>
                </a:rPr>
                <a:t>oxidase</a:t>
              </a:r>
              <a:endParaRPr lang="fr-FR" sz="1000" b="1" dirty="0">
                <a:solidFill>
                  <a:schemeClr val="bg1"/>
                </a:solidFill>
              </a:endParaRPr>
            </a:p>
          </p:txBody>
        </p:sp>
        <p:sp>
          <p:nvSpPr>
            <p:cNvPr id="122" name="Text Box 30"/>
            <p:cNvSpPr txBox="1">
              <a:spLocks noChangeArrowheads="1"/>
            </p:cNvSpPr>
            <p:nvPr/>
          </p:nvSpPr>
          <p:spPr bwMode="auto">
            <a:xfrm>
              <a:off x="1347164" y="1870666"/>
              <a:ext cx="1303337" cy="230832"/>
            </a:xfrm>
            <a:prstGeom prst="rect">
              <a:avLst/>
            </a:prstGeom>
            <a:noFill/>
            <a:ln w="9525">
              <a:noFill/>
              <a:miter lim="800000"/>
              <a:headEnd/>
              <a:tailEnd/>
            </a:ln>
          </p:spPr>
          <p:txBody>
            <a:bodyPr wrap="square">
              <a:spAutoFit/>
            </a:bodyPr>
            <a:lstStyle/>
            <a:p>
              <a:pPr algn="ctr"/>
              <a:r>
                <a:rPr lang="fr-FR" sz="900" dirty="0" smtClean="0">
                  <a:solidFill>
                    <a:srgbClr val="FFFF00"/>
                  </a:solidFill>
                </a:rPr>
                <a:t>Cu</a:t>
              </a:r>
              <a:endParaRPr lang="fr-FR" sz="900" dirty="0">
                <a:solidFill>
                  <a:srgbClr val="FFFF00"/>
                </a:solidFill>
              </a:endParaRPr>
            </a:p>
          </p:txBody>
        </p:sp>
      </p:grpSp>
      <p:grpSp>
        <p:nvGrpSpPr>
          <p:cNvPr id="123" name="Groupe 122"/>
          <p:cNvGrpSpPr/>
          <p:nvPr/>
        </p:nvGrpSpPr>
        <p:grpSpPr>
          <a:xfrm>
            <a:off x="6148983" y="3515776"/>
            <a:ext cx="1303337" cy="688899"/>
            <a:chOff x="1347164" y="1453426"/>
            <a:chExt cx="1303337" cy="688899"/>
          </a:xfrm>
        </p:grpSpPr>
        <p:sp>
          <p:nvSpPr>
            <p:cNvPr id="124" name="Oval 29"/>
            <p:cNvSpPr>
              <a:spLocks noChangeArrowheads="1"/>
            </p:cNvSpPr>
            <p:nvPr/>
          </p:nvSpPr>
          <p:spPr bwMode="auto">
            <a:xfrm>
              <a:off x="1406722" y="1453426"/>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25" name="Text Box 30"/>
            <p:cNvSpPr txBox="1">
              <a:spLocks noChangeArrowheads="1"/>
            </p:cNvSpPr>
            <p:nvPr/>
          </p:nvSpPr>
          <p:spPr bwMode="auto">
            <a:xfrm>
              <a:off x="1536237" y="1470043"/>
              <a:ext cx="925190" cy="400110"/>
            </a:xfrm>
            <a:prstGeom prst="rect">
              <a:avLst/>
            </a:prstGeom>
            <a:noFill/>
            <a:ln w="9525">
              <a:noFill/>
              <a:miter lim="800000"/>
              <a:headEnd/>
              <a:tailEnd/>
            </a:ln>
          </p:spPr>
          <p:txBody>
            <a:bodyPr wrap="square">
              <a:spAutoFit/>
            </a:bodyPr>
            <a:lstStyle/>
            <a:p>
              <a:pPr algn="ctr"/>
              <a:r>
                <a:rPr lang="fr-FR" sz="1000" b="1" dirty="0" smtClean="0">
                  <a:solidFill>
                    <a:schemeClr val="bg1"/>
                  </a:solidFill>
                </a:rPr>
                <a:t>Polyamine </a:t>
              </a:r>
              <a:r>
                <a:rPr lang="fr-FR" sz="1000" b="1" dirty="0" err="1" smtClean="0">
                  <a:solidFill>
                    <a:schemeClr val="bg1"/>
                  </a:solidFill>
                </a:rPr>
                <a:t>oxidase</a:t>
              </a:r>
              <a:endParaRPr lang="fr-FR" sz="1000" b="1" dirty="0">
                <a:solidFill>
                  <a:schemeClr val="bg1"/>
                </a:solidFill>
              </a:endParaRPr>
            </a:p>
          </p:txBody>
        </p:sp>
        <p:sp>
          <p:nvSpPr>
            <p:cNvPr id="126" name="Text Box 30"/>
            <p:cNvSpPr txBox="1">
              <a:spLocks noChangeArrowheads="1"/>
            </p:cNvSpPr>
            <p:nvPr/>
          </p:nvSpPr>
          <p:spPr bwMode="auto">
            <a:xfrm>
              <a:off x="1347164" y="1870666"/>
              <a:ext cx="1303337" cy="230832"/>
            </a:xfrm>
            <a:prstGeom prst="rect">
              <a:avLst/>
            </a:prstGeom>
            <a:noFill/>
            <a:ln w="9525">
              <a:noFill/>
              <a:miter lim="800000"/>
              <a:headEnd/>
              <a:tailEnd/>
            </a:ln>
          </p:spPr>
          <p:txBody>
            <a:bodyPr wrap="square">
              <a:spAutoFit/>
            </a:bodyPr>
            <a:lstStyle/>
            <a:p>
              <a:pPr algn="ctr"/>
              <a:r>
                <a:rPr lang="fr-FR" sz="900" dirty="0" smtClean="0">
                  <a:solidFill>
                    <a:srgbClr val="FFFF00"/>
                  </a:solidFill>
                </a:rPr>
                <a:t>FAD</a:t>
              </a:r>
              <a:endParaRPr lang="fr-FR" sz="900" dirty="0">
                <a:solidFill>
                  <a:srgbClr val="FFFF00"/>
                </a:solidFill>
              </a:endParaRPr>
            </a:p>
          </p:txBody>
        </p:sp>
      </p:grpSp>
      <p:sp>
        <p:nvSpPr>
          <p:cNvPr id="128" name="Text Box 15"/>
          <p:cNvSpPr txBox="1">
            <a:spLocks noChangeArrowheads="1"/>
          </p:cNvSpPr>
          <p:nvPr/>
        </p:nvSpPr>
        <p:spPr bwMode="auto">
          <a:xfrm>
            <a:off x="5563717" y="4020009"/>
            <a:ext cx="723275" cy="369332"/>
          </a:xfrm>
          <a:prstGeom prst="rect">
            <a:avLst/>
          </a:prstGeom>
          <a:noFill/>
          <a:ln w="9525">
            <a:noFill/>
            <a:miter lim="800000"/>
            <a:headEnd/>
            <a:tailEnd/>
          </a:ln>
        </p:spPr>
        <p:txBody>
          <a:bodyPr wrap="none">
            <a:spAutoFit/>
          </a:bodyPr>
          <a:lstStyle/>
          <a:p>
            <a:pPr algn="ctr"/>
            <a:r>
              <a:rPr lang="fr-FR" sz="900" dirty="0" err="1" smtClean="0"/>
              <a:t>Spermidine</a:t>
            </a:r>
            <a:endParaRPr lang="fr-FR" sz="900" dirty="0" smtClean="0"/>
          </a:p>
          <a:p>
            <a:pPr algn="ctr"/>
            <a:r>
              <a:rPr lang="fr-FR" sz="900" dirty="0" smtClean="0"/>
              <a:t>Spermine</a:t>
            </a:r>
          </a:p>
        </p:txBody>
      </p:sp>
      <p:sp>
        <p:nvSpPr>
          <p:cNvPr id="131" name="Text Box 17"/>
          <p:cNvSpPr txBox="1">
            <a:spLocks noChangeArrowheads="1"/>
          </p:cNvSpPr>
          <p:nvPr/>
        </p:nvSpPr>
        <p:spPr bwMode="auto">
          <a:xfrm>
            <a:off x="7799075" y="3404451"/>
            <a:ext cx="340158" cy="276999"/>
          </a:xfrm>
          <a:prstGeom prst="rect">
            <a:avLst/>
          </a:prstGeom>
          <a:noFill/>
          <a:ln w="9525">
            <a:noFill/>
            <a:miter lim="800000"/>
            <a:headEnd/>
            <a:tailEnd/>
          </a:ln>
        </p:spPr>
        <p:txBody>
          <a:bodyPr wrap="none">
            <a:spAutoFit/>
          </a:bodyPr>
          <a:lstStyle/>
          <a:p>
            <a:pPr eaLnBrk="0" hangingPunct="0"/>
            <a:r>
              <a:rPr lang="en-GB" sz="1200" b="1" dirty="0" smtClean="0"/>
              <a:t>O</a:t>
            </a:r>
            <a:r>
              <a:rPr lang="en-GB" sz="1200" b="1" baseline="-25000" dirty="0" smtClean="0"/>
              <a:t>2</a:t>
            </a:r>
            <a:endParaRPr lang="en-GB" sz="1200" b="1" dirty="0"/>
          </a:p>
        </p:txBody>
      </p:sp>
      <p:sp>
        <p:nvSpPr>
          <p:cNvPr id="132" name="Text Box 27"/>
          <p:cNvSpPr txBox="1">
            <a:spLocks noChangeArrowheads="1"/>
          </p:cNvSpPr>
          <p:nvPr/>
        </p:nvSpPr>
        <p:spPr bwMode="auto">
          <a:xfrm>
            <a:off x="7808424" y="3967142"/>
            <a:ext cx="489236" cy="276999"/>
          </a:xfrm>
          <a:prstGeom prst="rect">
            <a:avLst/>
          </a:prstGeom>
          <a:noFill/>
          <a:ln w="9525">
            <a:noFill/>
            <a:miter lim="800000"/>
            <a:headEnd/>
            <a:tailEnd/>
          </a:ln>
        </p:spPr>
        <p:txBody>
          <a:bodyPr wrap="none">
            <a:spAutoFit/>
          </a:bodyPr>
          <a:lstStyle/>
          <a:p>
            <a:pPr eaLnBrk="0" hangingPunct="0"/>
            <a:r>
              <a:rPr lang="en-GB" sz="1200" b="1" dirty="0">
                <a:solidFill>
                  <a:srgbClr val="FF3300"/>
                </a:solidFill>
              </a:rPr>
              <a:t>H</a:t>
            </a:r>
            <a:r>
              <a:rPr lang="en-GB" sz="1200" b="1" baseline="-25000" dirty="0">
                <a:solidFill>
                  <a:srgbClr val="FF3300"/>
                </a:solidFill>
              </a:rPr>
              <a:t>2</a:t>
            </a:r>
            <a:r>
              <a:rPr lang="en-GB" sz="1200" b="1" dirty="0">
                <a:solidFill>
                  <a:srgbClr val="FF3300"/>
                </a:solidFill>
              </a:rPr>
              <a:t>O</a:t>
            </a:r>
            <a:r>
              <a:rPr lang="en-GB" sz="1200" b="1" baseline="-25000" dirty="0">
                <a:solidFill>
                  <a:srgbClr val="FF3300"/>
                </a:solidFill>
              </a:rPr>
              <a:t>2</a:t>
            </a:r>
          </a:p>
        </p:txBody>
      </p:sp>
      <p:sp>
        <p:nvSpPr>
          <p:cNvPr id="133" name="Arc 132"/>
          <p:cNvSpPr/>
          <p:nvPr/>
        </p:nvSpPr>
        <p:spPr>
          <a:xfrm flipH="1" flipV="1">
            <a:off x="5613845" y="4746374"/>
            <a:ext cx="1016265" cy="570076"/>
          </a:xfrm>
          <a:prstGeom prst="arc">
            <a:avLst>
              <a:gd name="adj1" fmla="val 16200000"/>
              <a:gd name="adj2" fmla="val 5372571"/>
            </a:avLst>
          </a:prstGeom>
          <a:ln w="31750">
            <a:solidFill>
              <a:srgbClr val="FF0000"/>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34" name="Groupe 133"/>
          <p:cNvGrpSpPr/>
          <p:nvPr/>
        </p:nvGrpSpPr>
        <p:grpSpPr>
          <a:xfrm>
            <a:off x="4486476" y="4726584"/>
            <a:ext cx="1303337" cy="688899"/>
            <a:chOff x="1347164" y="1453426"/>
            <a:chExt cx="1303337" cy="688899"/>
          </a:xfrm>
        </p:grpSpPr>
        <p:sp>
          <p:nvSpPr>
            <p:cNvPr id="135" name="Oval 29"/>
            <p:cNvSpPr>
              <a:spLocks noChangeArrowheads="1"/>
            </p:cNvSpPr>
            <p:nvPr/>
          </p:nvSpPr>
          <p:spPr bwMode="auto">
            <a:xfrm>
              <a:off x="1406722" y="1453426"/>
              <a:ext cx="1184220" cy="688899"/>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36" name="Text Box 30"/>
            <p:cNvSpPr txBox="1">
              <a:spLocks noChangeArrowheads="1"/>
            </p:cNvSpPr>
            <p:nvPr/>
          </p:nvSpPr>
          <p:spPr bwMode="auto">
            <a:xfrm>
              <a:off x="1536237" y="1470043"/>
              <a:ext cx="925190" cy="400110"/>
            </a:xfrm>
            <a:prstGeom prst="rect">
              <a:avLst/>
            </a:prstGeom>
            <a:noFill/>
            <a:ln w="9525">
              <a:noFill/>
              <a:miter lim="800000"/>
              <a:headEnd/>
              <a:tailEnd/>
            </a:ln>
          </p:spPr>
          <p:txBody>
            <a:bodyPr wrap="square">
              <a:spAutoFit/>
            </a:bodyPr>
            <a:lstStyle/>
            <a:p>
              <a:pPr algn="ctr"/>
              <a:r>
                <a:rPr lang="fr-FR" sz="1000" b="1" dirty="0" smtClean="0">
                  <a:solidFill>
                    <a:schemeClr val="bg1"/>
                  </a:solidFill>
                </a:rPr>
                <a:t>Oxalate </a:t>
              </a:r>
              <a:r>
                <a:rPr lang="fr-FR" sz="1000" b="1" dirty="0" err="1" smtClean="0">
                  <a:solidFill>
                    <a:schemeClr val="bg1"/>
                  </a:solidFill>
                </a:rPr>
                <a:t>oxidase</a:t>
              </a:r>
              <a:endParaRPr lang="fr-FR" sz="1000" b="1" dirty="0">
                <a:solidFill>
                  <a:schemeClr val="bg1"/>
                </a:solidFill>
              </a:endParaRPr>
            </a:p>
          </p:txBody>
        </p:sp>
        <p:sp>
          <p:nvSpPr>
            <p:cNvPr id="137" name="Text Box 30"/>
            <p:cNvSpPr txBox="1">
              <a:spLocks noChangeArrowheads="1"/>
            </p:cNvSpPr>
            <p:nvPr/>
          </p:nvSpPr>
          <p:spPr bwMode="auto">
            <a:xfrm>
              <a:off x="1347164" y="1870666"/>
              <a:ext cx="1303337" cy="230832"/>
            </a:xfrm>
            <a:prstGeom prst="rect">
              <a:avLst/>
            </a:prstGeom>
            <a:noFill/>
            <a:ln w="9525">
              <a:noFill/>
              <a:miter lim="800000"/>
              <a:headEnd/>
              <a:tailEnd/>
            </a:ln>
          </p:spPr>
          <p:txBody>
            <a:bodyPr wrap="square">
              <a:spAutoFit/>
            </a:bodyPr>
            <a:lstStyle/>
            <a:p>
              <a:pPr algn="ctr"/>
              <a:r>
                <a:rPr lang="fr-FR" sz="900" dirty="0" smtClean="0">
                  <a:solidFill>
                    <a:srgbClr val="FFFF00"/>
                  </a:solidFill>
                </a:rPr>
                <a:t>Mn</a:t>
              </a:r>
              <a:endParaRPr lang="fr-FR" sz="900" dirty="0">
                <a:solidFill>
                  <a:srgbClr val="FFFF00"/>
                </a:solidFill>
              </a:endParaRPr>
            </a:p>
          </p:txBody>
        </p:sp>
      </p:grpSp>
      <p:sp>
        <p:nvSpPr>
          <p:cNvPr id="138" name="Text Box 15"/>
          <p:cNvSpPr txBox="1">
            <a:spLocks noChangeArrowheads="1"/>
          </p:cNvSpPr>
          <p:nvPr/>
        </p:nvSpPr>
        <p:spPr bwMode="auto">
          <a:xfrm>
            <a:off x="3990981" y="5230817"/>
            <a:ext cx="543740" cy="230832"/>
          </a:xfrm>
          <a:prstGeom prst="rect">
            <a:avLst/>
          </a:prstGeom>
          <a:noFill/>
          <a:ln w="9525">
            <a:noFill/>
            <a:miter lim="800000"/>
            <a:headEnd/>
            <a:tailEnd/>
          </a:ln>
        </p:spPr>
        <p:txBody>
          <a:bodyPr wrap="none">
            <a:spAutoFit/>
          </a:bodyPr>
          <a:lstStyle/>
          <a:p>
            <a:pPr algn="ctr"/>
            <a:r>
              <a:rPr lang="fr-FR" sz="900" dirty="0" smtClean="0"/>
              <a:t>Oxalate</a:t>
            </a:r>
          </a:p>
        </p:txBody>
      </p:sp>
      <p:sp>
        <p:nvSpPr>
          <p:cNvPr id="140" name="Text Box 17"/>
          <p:cNvSpPr txBox="1">
            <a:spLocks noChangeArrowheads="1"/>
          </p:cNvSpPr>
          <p:nvPr/>
        </p:nvSpPr>
        <p:spPr bwMode="auto">
          <a:xfrm>
            <a:off x="6136568" y="4615259"/>
            <a:ext cx="340158" cy="276999"/>
          </a:xfrm>
          <a:prstGeom prst="rect">
            <a:avLst/>
          </a:prstGeom>
          <a:noFill/>
          <a:ln w="9525">
            <a:noFill/>
            <a:miter lim="800000"/>
            <a:headEnd/>
            <a:tailEnd/>
          </a:ln>
        </p:spPr>
        <p:txBody>
          <a:bodyPr wrap="none">
            <a:spAutoFit/>
          </a:bodyPr>
          <a:lstStyle/>
          <a:p>
            <a:pPr eaLnBrk="0" hangingPunct="0"/>
            <a:r>
              <a:rPr lang="en-GB" sz="1200" b="1" dirty="0" smtClean="0"/>
              <a:t>O</a:t>
            </a:r>
            <a:r>
              <a:rPr lang="en-GB" sz="1200" b="1" baseline="-25000" dirty="0" smtClean="0"/>
              <a:t>2</a:t>
            </a:r>
            <a:endParaRPr lang="en-GB" sz="1200" b="1" dirty="0"/>
          </a:p>
        </p:txBody>
      </p:sp>
      <p:sp>
        <p:nvSpPr>
          <p:cNvPr id="141" name="Text Box 27"/>
          <p:cNvSpPr txBox="1">
            <a:spLocks noChangeArrowheads="1"/>
          </p:cNvSpPr>
          <p:nvPr/>
        </p:nvSpPr>
        <p:spPr bwMode="auto">
          <a:xfrm>
            <a:off x="6145917" y="5177950"/>
            <a:ext cx="489236" cy="276999"/>
          </a:xfrm>
          <a:prstGeom prst="rect">
            <a:avLst/>
          </a:prstGeom>
          <a:noFill/>
          <a:ln w="9525">
            <a:noFill/>
            <a:miter lim="800000"/>
            <a:headEnd/>
            <a:tailEnd/>
          </a:ln>
        </p:spPr>
        <p:txBody>
          <a:bodyPr wrap="none">
            <a:spAutoFit/>
          </a:bodyPr>
          <a:lstStyle/>
          <a:p>
            <a:pPr eaLnBrk="0" hangingPunct="0"/>
            <a:r>
              <a:rPr lang="en-GB" sz="1200" b="1" dirty="0">
                <a:solidFill>
                  <a:srgbClr val="FF3300"/>
                </a:solidFill>
              </a:rPr>
              <a:t>H</a:t>
            </a:r>
            <a:r>
              <a:rPr lang="en-GB" sz="1200" b="1" baseline="-25000" dirty="0">
                <a:solidFill>
                  <a:srgbClr val="FF3300"/>
                </a:solidFill>
              </a:rPr>
              <a:t>2</a:t>
            </a:r>
            <a:r>
              <a:rPr lang="en-GB" sz="1200" b="1" dirty="0">
                <a:solidFill>
                  <a:srgbClr val="FF3300"/>
                </a:solidFill>
              </a:rPr>
              <a:t>O</a:t>
            </a:r>
            <a:r>
              <a:rPr lang="en-GB" sz="1200" b="1" baseline="-25000" dirty="0">
                <a:solidFill>
                  <a:srgbClr val="FF3300"/>
                </a:solidFill>
              </a:rPr>
              <a:t>2</a:t>
            </a:r>
          </a:p>
        </p:txBody>
      </p:sp>
    </p:spTree>
    <p:extLst>
      <p:ext uri="{BB962C8B-B14F-4D97-AF65-F5344CB8AC3E}">
        <p14:creationId xmlns:p14="http://schemas.microsoft.com/office/powerpoint/2010/main" val="847346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504" y="5989637"/>
            <a:ext cx="8697854" cy="769441"/>
          </a:xfrm>
          <a:prstGeom prst="rect">
            <a:avLst/>
          </a:prstGeom>
          <a:noFill/>
        </p:spPr>
        <p:txBody>
          <a:bodyPr wrap="square" rtlCol="0">
            <a:spAutoFit/>
          </a:bodyPr>
          <a:lstStyle/>
          <a:p>
            <a:pPr algn="just"/>
            <a:r>
              <a:rPr lang="en-US" sz="1100" b="1" dirty="0">
                <a:ea typeface="Times New Roman"/>
                <a:cs typeface="Times New Roman"/>
              </a:rPr>
              <a:t>Figure </a:t>
            </a:r>
            <a:r>
              <a:rPr lang="en-US" sz="1100" b="1" dirty="0" smtClean="0">
                <a:ea typeface="Times New Roman"/>
                <a:cs typeface="Times New Roman"/>
              </a:rPr>
              <a:t>3. </a:t>
            </a:r>
            <a:r>
              <a:rPr lang="en-US" sz="1100" dirty="0" smtClean="0">
                <a:ea typeface="Times New Roman"/>
                <a:cs typeface="Times New Roman"/>
              </a:rPr>
              <a:t>The 15 of the 302 redox-linked genes that respond &gt; 2-fold in the same direction in both drought 1 and drought 2 datasets and their response in related conditions. Data extracted from </a:t>
            </a:r>
            <a:r>
              <a:rPr lang="en-US" sz="1100" dirty="0" err="1" smtClean="0">
                <a:ea typeface="Times New Roman"/>
                <a:cs typeface="Times New Roman"/>
              </a:rPr>
              <a:t>Genevestigator</a:t>
            </a:r>
            <a:r>
              <a:rPr lang="en-US" sz="1100" dirty="0" smtClean="0">
                <a:ea typeface="Times New Roman"/>
                <a:cs typeface="Times New Roman"/>
              </a:rPr>
              <a:t> ar</a:t>
            </a:r>
            <a:r>
              <a:rPr lang="en-US" sz="1100" dirty="0" smtClean="0">
                <a:ea typeface="Times New Roman"/>
              </a:rPr>
              <a:t>e shown as log</a:t>
            </a:r>
            <a:r>
              <a:rPr lang="en-US" sz="1100" baseline="-25000" dirty="0" smtClean="0">
                <a:ea typeface="Times New Roman"/>
              </a:rPr>
              <a:t>2</a:t>
            </a:r>
            <a:r>
              <a:rPr lang="en-US" sz="1100" dirty="0" smtClean="0">
                <a:ea typeface="Times New Roman"/>
              </a:rPr>
              <a:t> values compared to controls</a:t>
            </a:r>
            <a:r>
              <a:rPr lang="en-US" sz="1100" dirty="0">
                <a:ea typeface="Times New Roman"/>
              </a:rPr>
              <a:t>. Red and green indicate induction and </a:t>
            </a:r>
            <a:r>
              <a:rPr lang="en-US" sz="1100" dirty="0" smtClean="0">
                <a:latin typeface="+mj-lt"/>
                <a:ea typeface="Times New Roman"/>
              </a:rPr>
              <a:t>repression.</a:t>
            </a:r>
            <a:r>
              <a:rPr lang="fr-FR" sz="1100" dirty="0" smtClean="0">
                <a:latin typeface="+mj-lt"/>
                <a:ea typeface="Times New Roman"/>
              </a:rPr>
              <a:t> </a:t>
            </a:r>
            <a:r>
              <a:rPr lang="fr-FR" sz="1100" dirty="0" err="1" smtClean="0">
                <a:latin typeface="+mj-lt"/>
                <a:ea typeface="Times New Roman"/>
              </a:rPr>
              <a:t>Genes</a:t>
            </a:r>
            <a:r>
              <a:rPr lang="fr-FR" sz="1100" dirty="0" smtClean="0">
                <a:latin typeface="+mj-lt"/>
                <a:ea typeface="Times New Roman"/>
              </a:rPr>
              <a:t> are </a:t>
            </a:r>
            <a:r>
              <a:rPr lang="fr-FR" sz="1100" dirty="0" err="1" smtClean="0">
                <a:latin typeface="+mj-lt"/>
                <a:ea typeface="Times New Roman"/>
              </a:rPr>
              <a:t>ordered</a:t>
            </a:r>
            <a:r>
              <a:rPr lang="fr-FR" sz="1100" dirty="0" smtClean="0">
                <a:latin typeface="+mj-lt"/>
                <a:ea typeface="Times New Roman"/>
              </a:rPr>
              <a:t> </a:t>
            </a:r>
            <a:r>
              <a:rPr lang="fr-FR" sz="1100" dirty="0" err="1" smtClean="0">
                <a:latin typeface="+mj-lt"/>
                <a:ea typeface="Times New Roman"/>
              </a:rPr>
              <a:t>from</a:t>
            </a:r>
            <a:r>
              <a:rPr lang="fr-FR" sz="1100" dirty="0" smtClean="0">
                <a:latin typeface="+mj-lt"/>
                <a:ea typeface="Times New Roman"/>
              </a:rPr>
              <a:t> top </a:t>
            </a:r>
            <a:r>
              <a:rPr lang="fr-FR" sz="1100" dirty="0" err="1" smtClean="0">
                <a:latin typeface="+mj-lt"/>
                <a:ea typeface="Times New Roman"/>
              </a:rPr>
              <a:t>according</a:t>
            </a:r>
            <a:r>
              <a:rPr lang="fr-FR" sz="1100" dirty="0" smtClean="0">
                <a:latin typeface="+mj-lt"/>
                <a:ea typeface="Times New Roman"/>
              </a:rPr>
              <a:t> to the </a:t>
            </a:r>
            <a:r>
              <a:rPr lang="fr-FR" sz="1100" dirty="0" err="1" smtClean="0">
                <a:latin typeface="+mj-lt"/>
                <a:ea typeface="Times New Roman"/>
              </a:rPr>
              <a:t>number</a:t>
            </a:r>
            <a:r>
              <a:rPr lang="fr-FR" sz="1100" dirty="0" smtClean="0">
                <a:latin typeface="+mj-lt"/>
                <a:ea typeface="Times New Roman"/>
              </a:rPr>
              <a:t> of conditions in </a:t>
            </a:r>
            <a:r>
              <a:rPr lang="fr-FR" sz="1100" dirty="0" err="1" smtClean="0">
                <a:latin typeface="+mj-lt"/>
                <a:ea typeface="Times New Roman"/>
              </a:rPr>
              <a:t>which</a:t>
            </a:r>
            <a:r>
              <a:rPr lang="fr-FR" sz="1100" dirty="0" smtClean="0">
                <a:latin typeface="+mj-lt"/>
                <a:ea typeface="Times New Roman"/>
              </a:rPr>
              <a:t> </a:t>
            </a:r>
            <a:r>
              <a:rPr lang="fr-FR" sz="1100" dirty="0" err="1" smtClean="0">
                <a:latin typeface="+mj-lt"/>
                <a:ea typeface="Times New Roman"/>
              </a:rPr>
              <a:t>they</a:t>
            </a:r>
            <a:r>
              <a:rPr lang="fr-FR" sz="1100" dirty="0" smtClean="0">
                <a:latin typeface="+mj-lt"/>
                <a:ea typeface="Times New Roman"/>
              </a:rPr>
              <a:t> </a:t>
            </a:r>
            <a:r>
              <a:rPr lang="fr-FR" sz="1100" dirty="0" err="1" smtClean="0">
                <a:latin typeface="+mj-lt"/>
                <a:ea typeface="Times New Roman"/>
              </a:rPr>
              <a:t>respond</a:t>
            </a:r>
            <a:r>
              <a:rPr lang="fr-FR" sz="1100" dirty="0" smtClean="0">
                <a:latin typeface="+mj-lt"/>
                <a:ea typeface="Times New Roman"/>
              </a:rPr>
              <a:t>. </a:t>
            </a:r>
            <a:r>
              <a:rPr lang="en-US" sz="1100" dirty="0" smtClean="0">
                <a:latin typeface="+mj-lt"/>
                <a:ea typeface="Times New Roman"/>
              </a:rPr>
              <a:t>The </a:t>
            </a:r>
            <a:r>
              <a:rPr lang="en-US" sz="1100" dirty="0" smtClean="0">
                <a:ea typeface="Times New Roman"/>
              </a:rPr>
              <a:t>full list of genes and their expression values are given in Supplemental Table S1. For details of experiments, see Supplemental Table S2. </a:t>
            </a:r>
            <a:endParaRPr lang="fr-FR" sz="1100" dirty="0">
              <a:effectLst/>
              <a:latin typeface="Goudy Old Style"/>
              <a:ea typeface="Times New Roman"/>
              <a:cs typeface="Goudy Old Style"/>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27698"/>
            <a:ext cx="7940348" cy="2649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3795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Rectangle 263"/>
          <p:cNvSpPr/>
          <p:nvPr/>
        </p:nvSpPr>
        <p:spPr>
          <a:xfrm>
            <a:off x="2617743" y="260648"/>
            <a:ext cx="6289031" cy="540059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200144" y="260648"/>
            <a:ext cx="2732231" cy="5380256"/>
          </a:xfrm>
          <a:prstGeom prst="rect">
            <a:avLst/>
          </a:prstGeom>
          <a:solidFill>
            <a:schemeClr val="bg2">
              <a:lumMod val="9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130771" y="5933122"/>
            <a:ext cx="8928992" cy="769441"/>
          </a:xfrm>
          <a:prstGeom prst="rect">
            <a:avLst/>
          </a:prstGeom>
        </p:spPr>
        <p:txBody>
          <a:bodyPr wrap="square">
            <a:spAutoFit/>
          </a:bodyPr>
          <a:lstStyle/>
          <a:p>
            <a:r>
              <a:rPr lang="en-US" sz="1100" b="1" dirty="0">
                <a:solidFill>
                  <a:prstClr val="black"/>
                </a:solidFill>
              </a:rPr>
              <a:t>Figure </a:t>
            </a:r>
            <a:r>
              <a:rPr lang="en-US" sz="1100" b="1" dirty="0" smtClean="0">
                <a:solidFill>
                  <a:prstClr val="black"/>
                </a:solidFill>
              </a:rPr>
              <a:t>4.</a:t>
            </a:r>
            <a:r>
              <a:rPr lang="en-US" sz="1100" dirty="0" smtClean="0">
                <a:solidFill>
                  <a:prstClr val="black"/>
                </a:solidFill>
              </a:rPr>
              <a:t> </a:t>
            </a:r>
            <a:r>
              <a:rPr lang="en-US" sz="1100" dirty="0">
                <a:solidFill>
                  <a:srgbClr val="000000"/>
                </a:solidFill>
                <a:ea typeface="Times New Roman"/>
                <a:cs typeface="Times New Roman"/>
              </a:rPr>
              <a:t>Peroxide-removing enzymes: roles as antioxidants, in signaling, or both? </a:t>
            </a:r>
            <a:r>
              <a:rPr lang="en-US" sz="1100" dirty="0" smtClean="0">
                <a:solidFill>
                  <a:srgbClr val="000000"/>
                </a:solidFill>
                <a:ea typeface="Times New Roman"/>
                <a:cs typeface="Times New Roman"/>
              </a:rPr>
              <a:t>Cartoon of the best characterized peroxide-metabolizing enzymes in plants. Other mechanisms are possible and for ease of display reactions are not shown </a:t>
            </a:r>
            <a:r>
              <a:rPr lang="en-US" sz="1100" dirty="0" err="1" smtClean="0">
                <a:solidFill>
                  <a:srgbClr val="000000"/>
                </a:solidFill>
                <a:ea typeface="Times New Roman"/>
                <a:cs typeface="Times New Roman"/>
              </a:rPr>
              <a:t>stoichiometrically</a:t>
            </a:r>
            <a:r>
              <a:rPr lang="en-US" sz="1100" dirty="0" smtClean="0">
                <a:solidFill>
                  <a:srgbClr val="000000"/>
                </a:solidFill>
                <a:ea typeface="Times New Roman"/>
                <a:cs typeface="Times New Roman"/>
              </a:rPr>
              <a:t>. APX, ascorbate peroxidase. CAT, catalase. DHAR, dehydroascorbate </a:t>
            </a:r>
            <a:r>
              <a:rPr lang="en-US" sz="1100" dirty="0" err="1" smtClean="0">
                <a:solidFill>
                  <a:srgbClr val="000000"/>
                </a:solidFill>
                <a:ea typeface="Times New Roman"/>
                <a:cs typeface="Times New Roman"/>
              </a:rPr>
              <a:t>reductase</a:t>
            </a:r>
            <a:r>
              <a:rPr lang="en-US" sz="1100" dirty="0" smtClean="0">
                <a:solidFill>
                  <a:srgbClr val="000000"/>
                </a:solidFill>
                <a:ea typeface="Times New Roman"/>
                <a:cs typeface="Times New Roman"/>
              </a:rPr>
              <a:t>. GRX, </a:t>
            </a:r>
            <a:r>
              <a:rPr lang="en-US" sz="1100" dirty="0" err="1" smtClean="0">
                <a:solidFill>
                  <a:srgbClr val="000000"/>
                </a:solidFill>
                <a:ea typeface="Times New Roman"/>
                <a:cs typeface="Times New Roman"/>
              </a:rPr>
              <a:t>glutaredoxin</a:t>
            </a:r>
            <a:r>
              <a:rPr lang="en-US" sz="1100" dirty="0" smtClean="0">
                <a:solidFill>
                  <a:srgbClr val="000000"/>
                </a:solidFill>
                <a:ea typeface="Times New Roman"/>
                <a:cs typeface="Times New Roman"/>
              </a:rPr>
              <a:t>. GST, glutathione S-</a:t>
            </a:r>
            <a:r>
              <a:rPr lang="en-US" sz="1100" dirty="0" err="1" smtClean="0">
                <a:solidFill>
                  <a:srgbClr val="000000"/>
                </a:solidFill>
                <a:ea typeface="Times New Roman"/>
                <a:cs typeface="Times New Roman"/>
              </a:rPr>
              <a:t>transferase</a:t>
            </a:r>
            <a:r>
              <a:rPr lang="en-US" sz="1100" dirty="0" smtClean="0">
                <a:solidFill>
                  <a:srgbClr val="000000"/>
                </a:solidFill>
                <a:ea typeface="Times New Roman"/>
                <a:cs typeface="Times New Roman"/>
              </a:rPr>
              <a:t>. MDHAR, </a:t>
            </a:r>
            <a:r>
              <a:rPr lang="en-US" sz="1100" dirty="0" err="1" smtClean="0">
                <a:solidFill>
                  <a:srgbClr val="000000"/>
                </a:solidFill>
                <a:ea typeface="Times New Roman"/>
                <a:cs typeface="Times New Roman"/>
              </a:rPr>
              <a:t>monodehydroascorbate</a:t>
            </a:r>
            <a:r>
              <a:rPr lang="en-US" sz="1100" dirty="0" smtClean="0">
                <a:solidFill>
                  <a:srgbClr val="000000"/>
                </a:solidFill>
                <a:ea typeface="Times New Roman"/>
                <a:cs typeface="Times New Roman"/>
              </a:rPr>
              <a:t> </a:t>
            </a:r>
            <a:r>
              <a:rPr lang="en-US" sz="1100" dirty="0" err="1" smtClean="0">
                <a:solidFill>
                  <a:srgbClr val="000000"/>
                </a:solidFill>
                <a:ea typeface="Times New Roman"/>
                <a:cs typeface="Times New Roman"/>
              </a:rPr>
              <a:t>reductase</a:t>
            </a:r>
            <a:r>
              <a:rPr lang="en-US" sz="1100" dirty="0" smtClean="0">
                <a:solidFill>
                  <a:srgbClr val="000000"/>
                </a:solidFill>
                <a:ea typeface="Times New Roman"/>
                <a:cs typeface="Times New Roman"/>
              </a:rPr>
              <a:t>. NTR, NADPH-</a:t>
            </a:r>
            <a:r>
              <a:rPr lang="en-US" sz="1100" dirty="0" err="1" smtClean="0">
                <a:solidFill>
                  <a:srgbClr val="000000"/>
                </a:solidFill>
                <a:ea typeface="Times New Roman"/>
                <a:cs typeface="Times New Roman"/>
              </a:rPr>
              <a:t>thioredoxin</a:t>
            </a:r>
            <a:r>
              <a:rPr lang="en-US" sz="1100" dirty="0" smtClean="0">
                <a:solidFill>
                  <a:srgbClr val="000000"/>
                </a:solidFill>
                <a:ea typeface="Times New Roman"/>
                <a:cs typeface="Times New Roman"/>
              </a:rPr>
              <a:t> C. PRXII, type II </a:t>
            </a:r>
            <a:r>
              <a:rPr lang="en-US" sz="1100" dirty="0" err="1" smtClean="0">
                <a:solidFill>
                  <a:srgbClr val="000000"/>
                </a:solidFill>
                <a:ea typeface="Times New Roman"/>
                <a:cs typeface="Times New Roman"/>
              </a:rPr>
              <a:t>peroxiredoxin</a:t>
            </a:r>
            <a:r>
              <a:rPr lang="en-US" sz="1100" dirty="0" smtClean="0">
                <a:solidFill>
                  <a:srgbClr val="000000"/>
                </a:solidFill>
                <a:ea typeface="Times New Roman"/>
                <a:cs typeface="Times New Roman"/>
              </a:rPr>
              <a:t>. 2CPRX, 2-cys PRX. TRX, </a:t>
            </a:r>
            <a:r>
              <a:rPr lang="en-US" sz="1100" dirty="0" err="1" smtClean="0">
                <a:solidFill>
                  <a:srgbClr val="000000"/>
                </a:solidFill>
                <a:ea typeface="Times New Roman"/>
                <a:cs typeface="Times New Roman"/>
              </a:rPr>
              <a:t>thioredoxin</a:t>
            </a:r>
            <a:r>
              <a:rPr lang="en-US" sz="1100" dirty="0" smtClean="0">
                <a:solidFill>
                  <a:srgbClr val="000000"/>
                </a:solidFill>
                <a:ea typeface="Times New Roman"/>
                <a:cs typeface="Times New Roman"/>
              </a:rPr>
              <a:t>. </a:t>
            </a:r>
            <a:endParaRPr lang="fr-FR" sz="1100" dirty="0">
              <a:solidFill>
                <a:prstClr val="black"/>
              </a:solidFill>
            </a:endParaRPr>
          </a:p>
        </p:txBody>
      </p:sp>
      <p:sp>
        <p:nvSpPr>
          <p:cNvPr id="38" name="Text Box 15"/>
          <p:cNvSpPr txBox="1">
            <a:spLocks noChangeArrowheads="1"/>
          </p:cNvSpPr>
          <p:nvPr/>
        </p:nvSpPr>
        <p:spPr bwMode="auto">
          <a:xfrm>
            <a:off x="63724" y="365174"/>
            <a:ext cx="3036648" cy="615553"/>
          </a:xfrm>
          <a:prstGeom prst="rect">
            <a:avLst/>
          </a:prstGeom>
          <a:noFill/>
          <a:ln w="9525">
            <a:noFill/>
            <a:miter lim="800000"/>
            <a:headEnd/>
            <a:tailEnd/>
          </a:ln>
        </p:spPr>
        <p:txBody>
          <a:bodyPr wrap="square">
            <a:spAutoFit/>
          </a:bodyPr>
          <a:lstStyle/>
          <a:p>
            <a:pPr algn="ctr"/>
            <a:r>
              <a:rPr lang="fr-FR" sz="1200" b="1" dirty="0" smtClean="0">
                <a:solidFill>
                  <a:prstClr val="black"/>
                </a:solidFill>
              </a:rPr>
              <a:t>Thiol-</a:t>
            </a:r>
            <a:r>
              <a:rPr lang="fr-FR" sz="1200" b="1" dirty="0" err="1" smtClean="0">
                <a:solidFill>
                  <a:prstClr val="black"/>
                </a:solidFill>
              </a:rPr>
              <a:t>independent</a:t>
            </a:r>
            <a:r>
              <a:rPr lang="fr-FR" sz="1200" b="1" dirty="0" smtClean="0">
                <a:solidFill>
                  <a:prstClr val="black"/>
                </a:solidFill>
              </a:rPr>
              <a:t> </a:t>
            </a:r>
            <a:r>
              <a:rPr lang="fr-FR" sz="1200" b="1" dirty="0" err="1" smtClean="0">
                <a:solidFill>
                  <a:prstClr val="black"/>
                </a:solidFill>
              </a:rPr>
              <a:t>peroxide</a:t>
            </a:r>
            <a:r>
              <a:rPr lang="fr-FR" sz="1200" b="1" dirty="0" smtClean="0">
                <a:solidFill>
                  <a:prstClr val="black"/>
                </a:solidFill>
              </a:rPr>
              <a:t> </a:t>
            </a:r>
            <a:r>
              <a:rPr lang="fr-FR" sz="1200" b="1" dirty="0" err="1" smtClean="0">
                <a:solidFill>
                  <a:prstClr val="black"/>
                </a:solidFill>
              </a:rPr>
              <a:t>metabolism</a:t>
            </a:r>
            <a:endParaRPr lang="fr-FR" sz="1200" b="1" dirty="0">
              <a:solidFill>
                <a:prstClr val="black"/>
              </a:solidFill>
            </a:endParaRPr>
          </a:p>
          <a:p>
            <a:pPr algn="ctr"/>
            <a:r>
              <a:rPr lang="fr-FR" sz="1100" i="1" dirty="0" smtClean="0">
                <a:solidFill>
                  <a:prstClr val="black"/>
                </a:solidFill>
              </a:rPr>
              <a:t>Antioxidative </a:t>
            </a:r>
            <a:r>
              <a:rPr lang="fr-FR" sz="1100" i="1" dirty="0" err="1" smtClean="0">
                <a:solidFill>
                  <a:prstClr val="black"/>
                </a:solidFill>
              </a:rPr>
              <a:t>systems</a:t>
            </a:r>
            <a:r>
              <a:rPr lang="fr-FR" sz="1100" i="1" dirty="0" smtClean="0">
                <a:solidFill>
                  <a:prstClr val="black"/>
                </a:solidFill>
              </a:rPr>
              <a:t> </a:t>
            </a:r>
            <a:r>
              <a:rPr lang="fr-FR" sz="1100" i="1" dirty="0" err="1" smtClean="0">
                <a:solidFill>
                  <a:prstClr val="black"/>
                </a:solidFill>
              </a:rPr>
              <a:t>participate</a:t>
            </a:r>
            <a:r>
              <a:rPr lang="fr-FR" sz="1100" i="1" dirty="0" smtClean="0">
                <a:solidFill>
                  <a:prstClr val="black"/>
                </a:solidFill>
              </a:rPr>
              <a:t> in signaling </a:t>
            </a:r>
          </a:p>
          <a:p>
            <a:pPr algn="ctr"/>
            <a:r>
              <a:rPr lang="fr-FR" sz="1100" i="1" dirty="0" smtClean="0">
                <a:solidFill>
                  <a:prstClr val="black"/>
                </a:solidFill>
              </a:rPr>
              <a:t>by </a:t>
            </a:r>
            <a:r>
              <a:rPr lang="fr-FR" sz="1100" i="1" dirty="0" err="1" smtClean="0">
                <a:solidFill>
                  <a:prstClr val="black"/>
                </a:solidFill>
              </a:rPr>
              <a:t>their</a:t>
            </a:r>
            <a:r>
              <a:rPr lang="fr-FR" sz="1100" i="1" dirty="0" smtClean="0">
                <a:solidFill>
                  <a:prstClr val="black"/>
                </a:solidFill>
              </a:rPr>
              <a:t> </a:t>
            </a:r>
            <a:r>
              <a:rPr lang="fr-FR" sz="1100" i="1" dirty="0" err="1" smtClean="0">
                <a:solidFill>
                  <a:prstClr val="black"/>
                </a:solidFill>
              </a:rPr>
              <a:t>effects</a:t>
            </a:r>
            <a:r>
              <a:rPr lang="fr-FR" sz="1100" i="1" dirty="0" smtClean="0">
                <a:solidFill>
                  <a:prstClr val="black"/>
                </a:solidFill>
              </a:rPr>
              <a:t> on </a:t>
            </a:r>
            <a:r>
              <a:rPr lang="fr-FR" sz="1100" i="1" dirty="0" err="1" smtClean="0">
                <a:solidFill>
                  <a:prstClr val="black"/>
                </a:solidFill>
              </a:rPr>
              <a:t>peroxide</a:t>
            </a:r>
            <a:r>
              <a:rPr lang="fr-FR" sz="1100" i="1" dirty="0" smtClean="0">
                <a:solidFill>
                  <a:prstClr val="black"/>
                </a:solidFill>
              </a:rPr>
              <a:t> </a:t>
            </a:r>
            <a:r>
              <a:rPr lang="fr-FR" sz="1100" i="1" dirty="0" err="1" smtClean="0">
                <a:solidFill>
                  <a:prstClr val="black"/>
                </a:solidFill>
              </a:rPr>
              <a:t>levels</a:t>
            </a:r>
            <a:endParaRPr lang="fr-FR" sz="1100" i="1" dirty="0">
              <a:solidFill>
                <a:prstClr val="black"/>
              </a:solidFill>
            </a:endParaRPr>
          </a:p>
        </p:txBody>
      </p:sp>
      <p:sp>
        <p:nvSpPr>
          <p:cNvPr id="39" name="Text Box 15"/>
          <p:cNvSpPr txBox="1">
            <a:spLocks noChangeArrowheads="1"/>
          </p:cNvSpPr>
          <p:nvPr/>
        </p:nvSpPr>
        <p:spPr bwMode="auto">
          <a:xfrm>
            <a:off x="3948899" y="365174"/>
            <a:ext cx="4024371" cy="461665"/>
          </a:xfrm>
          <a:prstGeom prst="rect">
            <a:avLst/>
          </a:prstGeom>
          <a:noFill/>
          <a:ln w="9525">
            <a:noFill/>
            <a:miter lim="800000"/>
            <a:headEnd/>
            <a:tailEnd/>
          </a:ln>
        </p:spPr>
        <p:txBody>
          <a:bodyPr wrap="none">
            <a:spAutoFit/>
          </a:bodyPr>
          <a:lstStyle/>
          <a:p>
            <a:pPr algn="ctr"/>
            <a:r>
              <a:rPr lang="fr-FR" sz="1200" b="1" dirty="0" smtClean="0">
                <a:solidFill>
                  <a:prstClr val="black"/>
                </a:solidFill>
              </a:rPr>
              <a:t>Thiol-</a:t>
            </a:r>
            <a:r>
              <a:rPr lang="fr-FR" sz="1200" b="1" dirty="0" err="1" smtClean="0">
                <a:solidFill>
                  <a:prstClr val="black"/>
                </a:solidFill>
              </a:rPr>
              <a:t>dependent</a:t>
            </a:r>
            <a:r>
              <a:rPr lang="fr-FR" sz="1200" b="1" dirty="0" smtClean="0">
                <a:solidFill>
                  <a:prstClr val="black"/>
                </a:solidFill>
              </a:rPr>
              <a:t> </a:t>
            </a:r>
            <a:r>
              <a:rPr lang="fr-FR" sz="1200" b="1" dirty="0" err="1" smtClean="0">
                <a:solidFill>
                  <a:prstClr val="black"/>
                </a:solidFill>
              </a:rPr>
              <a:t>peroxide</a:t>
            </a:r>
            <a:r>
              <a:rPr lang="fr-FR" sz="1200" b="1" dirty="0" smtClean="0">
                <a:solidFill>
                  <a:prstClr val="black"/>
                </a:solidFill>
              </a:rPr>
              <a:t> </a:t>
            </a:r>
            <a:r>
              <a:rPr lang="fr-FR" sz="1200" b="1" dirty="0" err="1" smtClean="0">
                <a:solidFill>
                  <a:prstClr val="black"/>
                </a:solidFill>
              </a:rPr>
              <a:t>metabolism</a:t>
            </a:r>
            <a:endParaRPr lang="fr-FR" sz="1200" b="1" dirty="0" smtClean="0">
              <a:solidFill>
                <a:prstClr val="black"/>
              </a:solidFill>
            </a:endParaRPr>
          </a:p>
          <a:p>
            <a:pPr algn="ctr"/>
            <a:r>
              <a:rPr lang="fr-FR" sz="1200" i="1" dirty="0" smtClean="0">
                <a:solidFill>
                  <a:prstClr val="black"/>
                </a:solidFill>
              </a:rPr>
              <a:t>Signaling </a:t>
            </a:r>
            <a:r>
              <a:rPr lang="fr-FR" sz="1200" i="1" dirty="0" err="1" smtClean="0">
                <a:solidFill>
                  <a:prstClr val="black"/>
                </a:solidFill>
              </a:rPr>
              <a:t>is</a:t>
            </a:r>
            <a:r>
              <a:rPr lang="fr-FR" sz="1200" i="1" dirty="0" smtClean="0">
                <a:solidFill>
                  <a:prstClr val="black"/>
                </a:solidFill>
              </a:rPr>
              <a:t> </a:t>
            </a:r>
            <a:r>
              <a:rPr lang="fr-FR" sz="1200" i="1" dirty="0" err="1" smtClean="0">
                <a:solidFill>
                  <a:prstClr val="black"/>
                </a:solidFill>
              </a:rPr>
              <a:t>also</a:t>
            </a:r>
            <a:r>
              <a:rPr lang="fr-FR" sz="1200" i="1" dirty="0" smtClean="0">
                <a:solidFill>
                  <a:prstClr val="black"/>
                </a:solidFill>
              </a:rPr>
              <a:t> possible </a:t>
            </a:r>
            <a:r>
              <a:rPr lang="fr-FR" sz="1200" i="1" dirty="0" err="1" smtClean="0">
                <a:solidFill>
                  <a:prstClr val="black"/>
                </a:solidFill>
              </a:rPr>
              <a:t>through</a:t>
            </a:r>
            <a:r>
              <a:rPr lang="fr-FR" sz="1200" i="1" dirty="0" smtClean="0">
                <a:solidFill>
                  <a:prstClr val="black"/>
                </a:solidFill>
              </a:rPr>
              <a:t> antioxidative </a:t>
            </a:r>
            <a:r>
              <a:rPr lang="fr-FR" sz="1200" i="1" dirty="0" err="1" smtClean="0">
                <a:solidFill>
                  <a:prstClr val="black"/>
                </a:solidFill>
              </a:rPr>
              <a:t>activity</a:t>
            </a:r>
            <a:r>
              <a:rPr lang="fr-FR" sz="1200" i="1" dirty="0" smtClean="0">
                <a:solidFill>
                  <a:prstClr val="black"/>
                </a:solidFill>
              </a:rPr>
              <a:t> per se</a:t>
            </a:r>
            <a:endParaRPr lang="fr-FR" sz="1200" i="1" dirty="0">
              <a:solidFill>
                <a:prstClr val="black"/>
              </a:solidFill>
            </a:endParaRPr>
          </a:p>
        </p:txBody>
      </p:sp>
      <p:grpSp>
        <p:nvGrpSpPr>
          <p:cNvPr id="3" name="Groupe 2"/>
          <p:cNvGrpSpPr/>
          <p:nvPr/>
        </p:nvGrpSpPr>
        <p:grpSpPr>
          <a:xfrm>
            <a:off x="238182" y="1075490"/>
            <a:ext cx="949442" cy="1397661"/>
            <a:chOff x="432532" y="1383267"/>
            <a:chExt cx="1396099" cy="1397661"/>
          </a:xfrm>
        </p:grpSpPr>
        <p:sp>
          <p:nvSpPr>
            <p:cNvPr id="90" name="Arc 89"/>
            <p:cNvSpPr/>
            <p:nvPr/>
          </p:nvSpPr>
          <p:spPr>
            <a:xfrm rot="5556582" flipH="1" flipV="1">
              <a:off x="907729" y="2049110"/>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9" name="ZoneTexte 435"/>
            <p:cNvSpPr txBox="1"/>
            <p:nvPr/>
          </p:nvSpPr>
          <p:spPr>
            <a:xfrm>
              <a:off x="449135" y="2488191"/>
              <a:ext cx="489236" cy="276999"/>
            </a:xfrm>
            <a:prstGeom prst="rect">
              <a:avLst/>
            </a:prstGeom>
            <a:noFill/>
          </p:spPr>
          <p:txBody>
            <a:bodyPr wrap="none" rtlCol="0">
              <a:spAutoFit/>
            </a:bodyPr>
            <a:lstStyle/>
            <a:p>
              <a:r>
                <a:rPr lang="fr-FR" sz="1200" dirty="0" smtClean="0"/>
                <a:t>H</a:t>
              </a:r>
              <a:r>
                <a:rPr lang="fr-FR" sz="1200" baseline="-25000" dirty="0" smtClean="0"/>
                <a:t>2</a:t>
              </a:r>
              <a:r>
                <a:rPr lang="fr-FR" sz="1200" dirty="0" smtClean="0"/>
                <a:t>O</a:t>
              </a:r>
              <a:r>
                <a:rPr lang="fr-FR" sz="1200" baseline="-25000" dirty="0" smtClean="0"/>
                <a:t>2</a:t>
              </a:r>
              <a:endParaRPr lang="fr-FR" sz="1200" baseline="-25000" dirty="0"/>
            </a:p>
          </p:txBody>
        </p:sp>
        <p:sp>
          <p:nvSpPr>
            <p:cNvPr id="47" name="ZoneTexte 435"/>
            <p:cNvSpPr txBox="1"/>
            <p:nvPr/>
          </p:nvSpPr>
          <p:spPr>
            <a:xfrm>
              <a:off x="432532" y="1386889"/>
              <a:ext cx="656568" cy="276999"/>
            </a:xfrm>
            <a:prstGeom prst="rect">
              <a:avLst/>
            </a:prstGeom>
            <a:noFill/>
          </p:spPr>
          <p:txBody>
            <a:bodyPr wrap="none" rtlCol="0">
              <a:spAutoFit/>
            </a:bodyPr>
            <a:lstStyle/>
            <a:p>
              <a:r>
                <a:rPr lang="fr-FR" sz="1200" b="1" dirty="0" smtClean="0">
                  <a:solidFill>
                    <a:srgbClr val="FF0000"/>
                  </a:solidFill>
                </a:rPr>
                <a:t>H</a:t>
              </a:r>
              <a:r>
                <a:rPr lang="fr-FR" sz="1200" b="1" baseline="-25000" dirty="0" smtClean="0">
                  <a:solidFill>
                    <a:srgbClr val="FF0000"/>
                  </a:solidFill>
                </a:rPr>
                <a:t>2</a:t>
              </a:r>
              <a:r>
                <a:rPr lang="fr-FR" sz="1200" b="1" dirty="0" smtClean="0">
                  <a:solidFill>
                    <a:srgbClr val="FF0000"/>
                  </a:solidFill>
                </a:rPr>
                <a:t>O</a:t>
              </a:r>
              <a:r>
                <a:rPr lang="fr-FR" sz="1200" b="1" baseline="-25000" dirty="0" smtClean="0">
                  <a:solidFill>
                    <a:srgbClr val="FF0000"/>
                  </a:solidFill>
                </a:rPr>
                <a:t>2</a:t>
              </a:r>
              <a:endParaRPr lang="fr-FR" sz="1200" b="1" baseline="-25000" dirty="0">
                <a:solidFill>
                  <a:srgbClr val="FF0000"/>
                </a:solidFill>
              </a:endParaRPr>
            </a:p>
          </p:txBody>
        </p:sp>
        <p:sp>
          <p:nvSpPr>
            <p:cNvPr id="48" name="ZoneTexte 435"/>
            <p:cNvSpPr txBox="1"/>
            <p:nvPr/>
          </p:nvSpPr>
          <p:spPr>
            <a:xfrm>
              <a:off x="1249583" y="1383267"/>
              <a:ext cx="548548" cy="276999"/>
            </a:xfrm>
            <a:prstGeom prst="rect">
              <a:avLst/>
            </a:prstGeom>
            <a:noFill/>
          </p:spPr>
          <p:txBody>
            <a:bodyPr wrap="none" rtlCol="0">
              <a:spAutoFit/>
            </a:bodyPr>
            <a:lstStyle/>
            <a:p>
              <a:r>
                <a:rPr lang="fr-FR" sz="1200" dirty="0" smtClean="0"/>
                <a:t>2 H</a:t>
              </a:r>
              <a:r>
                <a:rPr lang="fr-FR" sz="1200" baseline="-25000" dirty="0" smtClean="0"/>
                <a:t>2</a:t>
              </a:r>
              <a:r>
                <a:rPr lang="fr-FR" sz="1200" dirty="0" smtClean="0"/>
                <a:t>O</a:t>
              </a:r>
              <a:endParaRPr lang="fr-FR" sz="1200" baseline="-25000" dirty="0"/>
            </a:p>
          </p:txBody>
        </p:sp>
        <p:sp>
          <p:nvSpPr>
            <p:cNvPr id="55" name="Arc 54"/>
            <p:cNvSpPr/>
            <p:nvPr/>
          </p:nvSpPr>
          <p:spPr>
            <a:xfrm rot="16043418" flipH="1">
              <a:off x="907730" y="1224807"/>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77" name="Groupe 76"/>
            <p:cNvGrpSpPr/>
            <p:nvPr/>
          </p:nvGrpSpPr>
          <p:grpSpPr>
            <a:xfrm>
              <a:off x="679404" y="1828158"/>
              <a:ext cx="1041100" cy="461684"/>
              <a:chOff x="2696871" y="1851822"/>
              <a:chExt cx="1041100" cy="461684"/>
            </a:xfrm>
          </p:grpSpPr>
          <p:sp>
            <p:nvSpPr>
              <p:cNvPr id="78" name="Oval 29"/>
              <p:cNvSpPr>
                <a:spLocks noChangeArrowheads="1"/>
              </p:cNvSpPr>
              <p:nvPr/>
            </p:nvSpPr>
            <p:spPr bwMode="auto">
              <a:xfrm>
                <a:off x="2706395" y="185182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79" name="Text Box 30"/>
              <p:cNvSpPr txBox="1">
                <a:spLocks noChangeArrowheads="1"/>
              </p:cNvSpPr>
              <p:nvPr/>
            </p:nvSpPr>
            <p:spPr bwMode="auto">
              <a:xfrm>
                <a:off x="2696871" y="1928775"/>
                <a:ext cx="1017114" cy="307777"/>
              </a:xfrm>
              <a:prstGeom prst="rect">
                <a:avLst/>
              </a:prstGeom>
              <a:noFill/>
              <a:ln w="9525">
                <a:noFill/>
                <a:miter lim="800000"/>
                <a:headEnd/>
                <a:tailEnd/>
              </a:ln>
            </p:spPr>
            <p:txBody>
              <a:bodyPr wrap="square">
                <a:spAutoFit/>
              </a:bodyPr>
              <a:lstStyle/>
              <a:p>
                <a:pPr algn="ctr"/>
                <a:r>
                  <a:rPr lang="fr-FR" sz="1400" b="1" dirty="0" smtClean="0">
                    <a:solidFill>
                      <a:schemeClr val="bg1"/>
                    </a:solidFill>
                  </a:rPr>
                  <a:t>CAT</a:t>
                </a:r>
                <a:endParaRPr lang="fr-FR" sz="1400" b="1" dirty="0">
                  <a:solidFill>
                    <a:schemeClr val="bg1"/>
                  </a:solidFill>
                </a:endParaRPr>
              </a:p>
            </p:txBody>
          </p:sp>
        </p:grpSp>
        <p:sp>
          <p:nvSpPr>
            <p:cNvPr id="89" name="ZoneTexte 435"/>
            <p:cNvSpPr txBox="1"/>
            <p:nvPr/>
          </p:nvSpPr>
          <p:spPr>
            <a:xfrm>
              <a:off x="1490077" y="2503929"/>
              <a:ext cx="338554" cy="276999"/>
            </a:xfrm>
            <a:prstGeom prst="rect">
              <a:avLst/>
            </a:prstGeom>
            <a:noFill/>
          </p:spPr>
          <p:txBody>
            <a:bodyPr wrap="none" rtlCol="0">
              <a:spAutoFit/>
            </a:bodyPr>
            <a:lstStyle/>
            <a:p>
              <a:r>
                <a:rPr lang="fr-FR" sz="1200" dirty="0" smtClean="0"/>
                <a:t>O</a:t>
              </a:r>
              <a:r>
                <a:rPr lang="fr-FR" sz="1200" baseline="-25000" dirty="0" smtClean="0"/>
                <a:t>2</a:t>
              </a:r>
              <a:endParaRPr lang="fr-FR" sz="1200" baseline="-25000" dirty="0"/>
            </a:p>
          </p:txBody>
        </p:sp>
      </p:grpSp>
      <p:grpSp>
        <p:nvGrpSpPr>
          <p:cNvPr id="91" name="Groupe 90"/>
          <p:cNvGrpSpPr/>
          <p:nvPr/>
        </p:nvGrpSpPr>
        <p:grpSpPr>
          <a:xfrm>
            <a:off x="1521150" y="1059162"/>
            <a:ext cx="1125809" cy="1401486"/>
            <a:chOff x="432532" y="1383267"/>
            <a:chExt cx="1520833" cy="1401486"/>
          </a:xfrm>
        </p:grpSpPr>
        <p:sp>
          <p:nvSpPr>
            <p:cNvPr id="92" name="Arc 91"/>
            <p:cNvSpPr/>
            <p:nvPr/>
          </p:nvSpPr>
          <p:spPr>
            <a:xfrm rot="5556582" flipH="1" flipV="1">
              <a:off x="907729" y="2049110"/>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3" name="ZoneTexte 435"/>
            <p:cNvSpPr txBox="1"/>
            <p:nvPr/>
          </p:nvSpPr>
          <p:spPr>
            <a:xfrm>
              <a:off x="449135" y="2488191"/>
              <a:ext cx="426720" cy="276999"/>
            </a:xfrm>
            <a:prstGeom prst="rect">
              <a:avLst/>
            </a:prstGeom>
            <a:noFill/>
          </p:spPr>
          <p:txBody>
            <a:bodyPr wrap="none" rtlCol="0">
              <a:spAutoFit/>
            </a:bodyPr>
            <a:lstStyle/>
            <a:p>
              <a:r>
                <a:rPr lang="fr-FR" sz="1200" dirty="0" smtClean="0"/>
                <a:t>ASC</a:t>
              </a:r>
              <a:endParaRPr lang="fr-FR" sz="1200" baseline="-25000" dirty="0"/>
            </a:p>
          </p:txBody>
        </p:sp>
        <p:sp>
          <p:nvSpPr>
            <p:cNvPr id="94" name="ZoneTexte 435"/>
            <p:cNvSpPr txBox="1"/>
            <p:nvPr/>
          </p:nvSpPr>
          <p:spPr>
            <a:xfrm>
              <a:off x="432532" y="1386889"/>
              <a:ext cx="660899" cy="276999"/>
            </a:xfrm>
            <a:prstGeom prst="rect">
              <a:avLst/>
            </a:prstGeom>
            <a:noFill/>
          </p:spPr>
          <p:txBody>
            <a:bodyPr wrap="none" rtlCol="0">
              <a:spAutoFit/>
            </a:bodyPr>
            <a:lstStyle/>
            <a:p>
              <a:r>
                <a:rPr lang="fr-FR" sz="1200" b="1" dirty="0" smtClean="0">
                  <a:solidFill>
                    <a:srgbClr val="FF0000"/>
                  </a:solidFill>
                </a:rPr>
                <a:t>H</a:t>
              </a:r>
              <a:r>
                <a:rPr lang="fr-FR" sz="1200" b="1" baseline="-25000" dirty="0" smtClean="0">
                  <a:solidFill>
                    <a:srgbClr val="FF0000"/>
                  </a:solidFill>
                </a:rPr>
                <a:t>2</a:t>
              </a:r>
              <a:r>
                <a:rPr lang="fr-FR" sz="1200" b="1" dirty="0" smtClean="0">
                  <a:solidFill>
                    <a:srgbClr val="FF0000"/>
                  </a:solidFill>
                </a:rPr>
                <a:t>O</a:t>
              </a:r>
              <a:r>
                <a:rPr lang="fr-FR" sz="1200" b="1" baseline="-25000" dirty="0" smtClean="0">
                  <a:solidFill>
                    <a:srgbClr val="FF0000"/>
                  </a:solidFill>
                </a:rPr>
                <a:t>2</a:t>
              </a:r>
              <a:endParaRPr lang="fr-FR" sz="1200" b="1" baseline="-25000" dirty="0">
                <a:solidFill>
                  <a:srgbClr val="FF0000"/>
                </a:solidFill>
              </a:endParaRPr>
            </a:p>
          </p:txBody>
        </p:sp>
        <p:sp>
          <p:nvSpPr>
            <p:cNvPr id="95" name="ZoneTexte 435"/>
            <p:cNvSpPr txBox="1"/>
            <p:nvPr/>
          </p:nvSpPr>
          <p:spPr>
            <a:xfrm>
              <a:off x="1403648" y="1383267"/>
              <a:ext cx="548548" cy="276999"/>
            </a:xfrm>
            <a:prstGeom prst="rect">
              <a:avLst/>
            </a:prstGeom>
            <a:noFill/>
          </p:spPr>
          <p:txBody>
            <a:bodyPr wrap="none" rtlCol="0">
              <a:spAutoFit/>
            </a:bodyPr>
            <a:lstStyle/>
            <a:p>
              <a:r>
                <a:rPr lang="fr-FR" sz="1200" dirty="0" smtClean="0"/>
                <a:t>2 H</a:t>
              </a:r>
              <a:r>
                <a:rPr lang="fr-FR" sz="1200" baseline="-25000" dirty="0" smtClean="0"/>
                <a:t>2</a:t>
              </a:r>
              <a:r>
                <a:rPr lang="fr-FR" sz="1200" dirty="0" smtClean="0"/>
                <a:t>O</a:t>
              </a:r>
              <a:endParaRPr lang="fr-FR" sz="1200" baseline="-25000" dirty="0"/>
            </a:p>
          </p:txBody>
        </p:sp>
        <p:sp>
          <p:nvSpPr>
            <p:cNvPr id="96" name="Arc 95"/>
            <p:cNvSpPr/>
            <p:nvPr/>
          </p:nvSpPr>
          <p:spPr>
            <a:xfrm rot="16043418" flipH="1">
              <a:off x="907730" y="1224807"/>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97" name="Groupe 96"/>
            <p:cNvGrpSpPr/>
            <p:nvPr/>
          </p:nvGrpSpPr>
          <p:grpSpPr>
            <a:xfrm>
              <a:off x="679404" y="1828158"/>
              <a:ext cx="1041100" cy="461684"/>
              <a:chOff x="2696871" y="1851822"/>
              <a:chExt cx="1041100" cy="461684"/>
            </a:xfrm>
          </p:grpSpPr>
          <p:sp>
            <p:nvSpPr>
              <p:cNvPr id="99" name="Oval 29"/>
              <p:cNvSpPr>
                <a:spLocks noChangeArrowheads="1"/>
              </p:cNvSpPr>
              <p:nvPr/>
            </p:nvSpPr>
            <p:spPr bwMode="auto">
              <a:xfrm>
                <a:off x="2706395" y="185182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00" name="Text Box 30"/>
              <p:cNvSpPr txBox="1">
                <a:spLocks noChangeArrowheads="1"/>
              </p:cNvSpPr>
              <p:nvPr/>
            </p:nvSpPr>
            <p:spPr bwMode="auto">
              <a:xfrm>
                <a:off x="2696871" y="1928775"/>
                <a:ext cx="1017114" cy="307777"/>
              </a:xfrm>
              <a:prstGeom prst="rect">
                <a:avLst/>
              </a:prstGeom>
              <a:noFill/>
              <a:ln w="9525">
                <a:noFill/>
                <a:miter lim="800000"/>
                <a:headEnd/>
                <a:tailEnd/>
              </a:ln>
            </p:spPr>
            <p:txBody>
              <a:bodyPr wrap="square">
                <a:spAutoFit/>
              </a:bodyPr>
              <a:lstStyle/>
              <a:p>
                <a:pPr algn="ctr"/>
                <a:r>
                  <a:rPr lang="fr-FR" sz="1400" b="1" dirty="0" smtClean="0">
                    <a:solidFill>
                      <a:schemeClr val="bg1"/>
                    </a:solidFill>
                  </a:rPr>
                  <a:t>APX</a:t>
                </a:r>
                <a:endParaRPr lang="fr-FR" sz="1400" b="1" dirty="0">
                  <a:solidFill>
                    <a:schemeClr val="bg1"/>
                  </a:solidFill>
                </a:endParaRPr>
              </a:p>
            </p:txBody>
          </p:sp>
        </p:grpSp>
        <p:sp>
          <p:nvSpPr>
            <p:cNvPr id="98" name="ZoneTexte 435"/>
            <p:cNvSpPr txBox="1"/>
            <p:nvPr/>
          </p:nvSpPr>
          <p:spPr>
            <a:xfrm>
              <a:off x="1356727" y="2507754"/>
              <a:ext cx="596638" cy="276999"/>
            </a:xfrm>
            <a:prstGeom prst="rect">
              <a:avLst/>
            </a:prstGeom>
            <a:noFill/>
          </p:spPr>
          <p:txBody>
            <a:bodyPr wrap="none" rtlCol="0">
              <a:spAutoFit/>
            </a:bodyPr>
            <a:lstStyle/>
            <a:p>
              <a:r>
                <a:rPr lang="fr-FR" sz="1200" dirty="0" smtClean="0"/>
                <a:t>MDHA</a:t>
              </a:r>
              <a:endParaRPr lang="fr-FR" sz="1200" baseline="-25000" dirty="0"/>
            </a:p>
          </p:txBody>
        </p:sp>
      </p:grpSp>
      <p:grpSp>
        <p:nvGrpSpPr>
          <p:cNvPr id="6" name="Groupe 5"/>
          <p:cNvGrpSpPr/>
          <p:nvPr/>
        </p:nvGrpSpPr>
        <p:grpSpPr>
          <a:xfrm>
            <a:off x="1445024" y="2164086"/>
            <a:ext cx="1254768" cy="1393872"/>
            <a:chOff x="2033547" y="2471863"/>
            <a:chExt cx="1695041" cy="1393872"/>
          </a:xfrm>
        </p:grpSpPr>
        <p:sp>
          <p:nvSpPr>
            <p:cNvPr id="102" name="Arc 101"/>
            <p:cNvSpPr/>
            <p:nvPr/>
          </p:nvSpPr>
          <p:spPr>
            <a:xfrm rot="16043418" flipV="1">
              <a:off x="2618285" y="3137420"/>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 name="ZoneTexte 435"/>
            <p:cNvSpPr txBox="1"/>
            <p:nvPr/>
          </p:nvSpPr>
          <p:spPr>
            <a:xfrm>
              <a:off x="2990886" y="3576501"/>
              <a:ext cx="737702" cy="276999"/>
            </a:xfrm>
            <a:prstGeom prst="rect">
              <a:avLst/>
            </a:prstGeom>
            <a:noFill/>
          </p:spPr>
          <p:txBody>
            <a:bodyPr wrap="none" rtlCol="0">
              <a:spAutoFit/>
            </a:bodyPr>
            <a:lstStyle/>
            <a:p>
              <a:r>
                <a:rPr lang="fr-FR" sz="1200" dirty="0" smtClean="0"/>
                <a:t>NAD(P)H</a:t>
              </a:r>
              <a:endParaRPr lang="fr-FR" sz="1200" baseline="-25000" dirty="0"/>
            </a:p>
          </p:txBody>
        </p:sp>
        <p:sp>
          <p:nvSpPr>
            <p:cNvPr id="106" name="Arc 105"/>
            <p:cNvSpPr/>
            <p:nvPr/>
          </p:nvSpPr>
          <p:spPr>
            <a:xfrm rot="5556582">
              <a:off x="2618286" y="2313117"/>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7" name="Groupe 106"/>
            <p:cNvGrpSpPr/>
            <p:nvPr/>
          </p:nvGrpSpPr>
          <p:grpSpPr>
            <a:xfrm>
              <a:off x="2312703" y="2916468"/>
              <a:ext cx="1118358" cy="461684"/>
              <a:chOff x="2619614" y="1851822"/>
              <a:chExt cx="1118358" cy="461684"/>
            </a:xfrm>
          </p:grpSpPr>
          <p:sp>
            <p:nvSpPr>
              <p:cNvPr id="109" name="Oval 29"/>
              <p:cNvSpPr>
                <a:spLocks noChangeArrowheads="1"/>
              </p:cNvSpPr>
              <p:nvPr/>
            </p:nvSpPr>
            <p:spPr bwMode="auto">
              <a:xfrm>
                <a:off x="2706395" y="185182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10" name="Text Box 30"/>
              <p:cNvSpPr txBox="1">
                <a:spLocks noChangeArrowheads="1"/>
              </p:cNvSpPr>
              <p:nvPr/>
            </p:nvSpPr>
            <p:spPr bwMode="auto">
              <a:xfrm>
                <a:off x="2619614" y="1928775"/>
                <a:ext cx="1118358" cy="307777"/>
              </a:xfrm>
              <a:prstGeom prst="rect">
                <a:avLst/>
              </a:prstGeom>
              <a:noFill/>
              <a:ln w="9525">
                <a:noFill/>
                <a:miter lim="800000"/>
                <a:headEnd/>
                <a:tailEnd/>
              </a:ln>
            </p:spPr>
            <p:txBody>
              <a:bodyPr wrap="square">
                <a:spAutoFit/>
              </a:bodyPr>
              <a:lstStyle/>
              <a:p>
                <a:pPr algn="ctr"/>
                <a:r>
                  <a:rPr lang="fr-FR" sz="1400" b="1" dirty="0" smtClean="0">
                    <a:solidFill>
                      <a:schemeClr val="bg1"/>
                    </a:solidFill>
                  </a:rPr>
                  <a:t>MDHAR</a:t>
                </a:r>
                <a:endParaRPr lang="fr-FR" sz="1400" b="1" dirty="0">
                  <a:solidFill>
                    <a:schemeClr val="bg1"/>
                  </a:solidFill>
                </a:endParaRPr>
              </a:p>
            </p:txBody>
          </p:sp>
        </p:grpSp>
        <p:sp>
          <p:nvSpPr>
            <p:cNvPr id="108" name="ZoneTexte 435"/>
            <p:cNvSpPr txBox="1"/>
            <p:nvPr/>
          </p:nvSpPr>
          <p:spPr>
            <a:xfrm>
              <a:off x="2033547" y="3588736"/>
              <a:ext cx="718466" cy="276999"/>
            </a:xfrm>
            <a:prstGeom prst="rect">
              <a:avLst/>
            </a:prstGeom>
            <a:noFill/>
          </p:spPr>
          <p:txBody>
            <a:bodyPr wrap="none" rtlCol="0">
              <a:spAutoFit/>
            </a:bodyPr>
            <a:lstStyle/>
            <a:p>
              <a:r>
                <a:rPr lang="fr-FR" sz="1200" dirty="0" smtClean="0"/>
                <a:t>NAD(P)</a:t>
              </a:r>
              <a:r>
                <a:rPr lang="fr-FR" sz="1200" baseline="30000" dirty="0" smtClean="0"/>
                <a:t>+</a:t>
              </a:r>
              <a:endParaRPr lang="fr-FR" sz="1200" baseline="30000" dirty="0"/>
            </a:p>
          </p:txBody>
        </p:sp>
      </p:grpSp>
      <p:sp>
        <p:nvSpPr>
          <p:cNvPr id="111" name="ZoneTexte 435"/>
          <p:cNvSpPr txBox="1"/>
          <p:nvPr/>
        </p:nvSpPr>
        <p:spPr>
          <a:xfrm>
            <a:off x="3602969" y="2203080"/>
            <a:ext cx="603264" cy="276999"/>
          </a:xfrm>
          <a:prstGeom prst="rect">
            <a:avLst/>
          </a:prstGeom>
          <a:noFill/>
        </p:spPr>
        <p:txBody>
          <a:bodyPr wrap="square" rtlCol="0">
            <a:spAutoFit/>
          </a:bodyPr>
          <a:lstStyle/>
          <a:p>
            <a:pPr algn="ctr"/>
            <a:r>
              <a:rPr lang="fr-FR" sz="1200" dirty="0" smtClean="0"/>
              <a:t>ASC</a:t>
            </a:r>
            <a:endParaRPr lang="fr-FR" sz="1200" baseline="-25000" dirty="0"/>
          </a:p>
        </p:txBody>
      </p:sp>
      <p:sp>
        <p:nvSpPr>
          <p:cNvPr id="112" name="ZoneTexte 435"/>
          <p:cNvSpPr txBox="1"/>
          <p:nvPr/>
        </p:nvSpPr>
        <p:spPr>
          <a:xfrm>
            <a:off x="2932376" y="2203452"/>
            <a:ext cx="700461" cy="276999"/>
          </a:xfrm>
          <a:prstGeom prst="rect">
            <a:avLst/>
          </a:prstGeom>
          <a:noFill/>
        </p:spPr>
        <p:txBody>
          <a:bodyPr wrap="square" rtlCol="0">
            <a:spAutoFit/>
          </a:bodyPr>
          <a:lstStyle/>
          <a:p>
            <a:pPr algn="ctr"/>
            <a:r>
              <a:rPr lang="fr-FR" sz="1200" dirty="0" smtClean="0"/>
              <a:t>DHA</a:t>
            </a:r>
            <a:endParaRPr lang="fr-FR" sz="1200" baseline="-25000" dirty="0"/>
          </a:p>
        </p:txBody>
      </p:sp>
      <p:sp>
        <p:nvSpPr>
          <p:cNvPr id="113" name="Arc 112"/>
          <p:cNvSpPr/>
          <p:nvPr/>
        </p:nvSpPr>
        <p:spPr>
          <a:xfrm rot="5556582" flipH="1" flipV="1">
            <a:off x="2960009" y="1557976"/>
            <a:ext cx="574320" cy="1328745"/>
          </a:xfrm>
          <a:prstGeom prst="arc">
            <a:avLst>
              <a:gd name="adj1" fmla="val 16177719"/>
              <a:gd name="adj2" fmla="val 5266652"/>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4" name="Arc 113"/>
          <p:cNvSpPr/>
          <p:nvPr/>
        </p:nvSpPr>
        <p:spPr>
          <a:xfrm rot="5556582" flipH="1" flipV="1">
            <a:off x="2560811" y="1984867"/>
            <a:ext cx="604644" cy="615023"/>
          </a:xfrm>
          <a:prstGeom prst="arc">
            <a:avLst>
              <a:gd name="adj1" fmla="val 17113544"/>
              <a:gd name="adj2" fmla="val 4785537"/>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15" name="Groupe 114"/>
          <p:cNvGrpSpPr/>
          <p:nvPr/>
        </p:nvGrpSpPr>
        <p:grpSpPr>
          <a:xfrm>
            <a:off x="3069872" y="2164086"/>
            <a:ext cx="1025346" cy="1389185"/>
            <a:chOff x="2154774" y="2471863"/>
            <a:chExt cx="1385119" cy="1389185"/>
          </a:xfrm>
        </p:grpSpPr>
        <p:sp>
          <p:nvSpPr>
            <p:cNvPr id="116" name="Arc 115"/>
            <p:cNvSpPr/>
            <p:nvPr/>
          </p:nvSpPr>
          <p:spPr>
            <a:xfrm rot="5556582" flipH="1" flipV="1">
              <a:off x="2618285" y="3137420"/>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7" name="ZoneTexte 435"/>
            <p:cNvSpPr txBox="1"/>
            <p:nvPr/>
          </p:nvSpPr>
          <p:spPr>
            <a:xfrm>
              <a:off x="2154774" y="3579837"/>
              <a:ext cx="449162" cy="276999"/>
            </a:xfrm>
            <a:prstGeom prst="rect">
              <a:avLst/>
            </a:prstGeom>
            <a:noFill/>
          </p:spPr>
          <p:txBody>
            <a:bodyPr wrap="none" rtlCol="0">
              <a:spAutoFit/>
            </a:bodyPr>
            <a:lstStyle/>
            <a:p>
              <a:r>
                <a:rPr lang="fr-FR" sz="1200" dirty="0" smtClean="0"/>
                <a:t>GSH</a:t>
              </a:r>
              <a:endParaRPr lang="fr-FR" sz="1200" baseline="-25000" dirty="0"/>
            </a:p>
          </p:txBody>
        </p:sp>
        <p:sp>
          <p:nvSpPr>
            <p:cNvPr id="118" name="Arc 117"/>
            <p:cNvSpPr/>
            <p:nvPr/>
          </p:nvSpPr>
          <p:spPr>
            <a:xfrm rot="16043418" flipH="1">
              <a:off x="2618286" y="2313117"/>
              <a:ext cx="560670" cy="878162"/>
            </a:xfrm>
            <a:prstGeom prst="arc">
              <a:avLst>
                <a:gd name="adj1" fmla="val 16177719"/>
                <a:gd name="adj2" fmla="val 5270794"/>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19" name="Groupe 118"/>
            <p:cNvGrpSpPr/>
            <p:nvPr/>
          </p:nvGrpSpPr>
          <p:grpSpPr>
            <a:xfrm>
              <a:off x="2389960" y="2916468"/>
              <a:ext cx="1041100" cy="461684"/>
              <a:chOff x="2696871" y="1851822"/>
              <a:chExt cx="1041100" cy="461684"/>
            </a:xfrm>
          </p:grpSpPr>
          <p:sp>
            <p:nvSpPr>
              <p:cNvPr id="121" name="Oval 29"/>
              <p:cNvSpPr>
                <a:spLocks noChangeArrowheads="1"/>
              </p:cNvSpPr>
              <p:nvPr/>
            </p:nvSpPr>
            <p:spPr bwMode="auto">
              <a:xfrm>
                <a:off x="2706395" y="185182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22" name="Text Box 30"/>
              <p:cNvSpPr txBox="1">
                <a:spLocks noChangeArrowheads="1"/>
              </p:cNvSpPr>
              <p:nvPr/>
            </p:nvSpPr>
            <p:spPr bwMode="auto">
              <a:xfrm>
                <a:off x="2696871" y="1928775"/>
                <a:ext cx="1017114" cy="307777"/>
              </a:xfrm>
              <a:prstGeom prst="rect">
                <a:avLst/>
              </a:prstGeom>
              <a:noFill/>
              <a:ln w="9525">
                <a:noFill/>
                <a:miter lim="800000"/>
                <a:headEnd/>
                <a:tailEnd/>
              </a:ln>
            </p:spPr>
            <p:txBody>
              <a:bodyPr wrap="square">
                <a:spAutoFit/>
              </a:bodyPr>
              <a:lstStyle/>
              <a:p>
                <a:pPr algn="ctr"/>
                <a:r>
                  <a:rPr lang="fr-FR" sz="1400" b="1" dirty="0" smtClean="0">
                    <a:solidFill>
                      <a:schemeClr val="bg1"/>
                    </a:solidFill>
                  </a:rPr>
                  <a:t>DHAR</a:t>
                </a:r>
                <a:endParaRPr lang="fr-FR" sz="1400" b="1" dirty="0">
                  <a:solidFill>
                    <a:schemeClr val="bg1"/>
                  </a:solidFill>
                </a:endParaRPr>
              </a:p>
            </p:txBody>
          </p:sp>
        </p:grpSp>
        <p:sp>
          <p:nvSpPr>
            <p:cNvPr id="120" name="ZoneTexte 435"/>
            <p:cNvSpPr txBox="1"/>
            <p:nvPr/>
          </p:nvSpPr>
          <p:spPr>
            <a:xfrm>
              <a:off x="3018597" y="3584049"/>
              <a:ext cx="521296" cy="276999"/>
            </a:xfrm>
            <a:prstGeom prst="rect">
              <a:avLst/>
            </a:prstGeom>
            <a:noFill/>
          </p:spPr>
          <p:txBody>
            <a:bodyPr wrap="none" rtlCol="0">
              <a:spAutoFit/>
            </a:bodyPr>
            <a:lstStyle/>
            <a:p>
              <a:r>
                <a:rPr lang="fr-FR" sz="1200" b="1" dirty="0" smtClean="0">
                  <a:solidFill>
                    <a:srgbClr val="FF0000"/>
                  </a:solidFill>
                </a:rPr>
                <a:t>GSSG</a:t>
              </a:r>
              <a:endParaRPr lang="fr-FR" sz="1200" b="1" baseline="30000" dirty="0">
                <a:solidFill>
                  <a:srgbClr val="FF0000"/>
                </a:solidFill>
              </a:endParaRPr>
            </a:p>
          </p:txBody>
        </p:sp>
      </p:grpSp>
      <p:grpSp>
        <p:nvGrpSpPr>
          <p:cNvPr id="74" name="Groupe 73"/>
          <p:cNvGrpSpPr/>
          <p:nvPr/>
        </p:nvGrpSpPr>
        <p:grpSpPr>
          <a:xfrm>
            <a:off x="4368563" y="1080316"/>
            <a:ext cx="602137" cy="1384973"/>
            <a:chOff x="688928" y="1383553"/>
            <a:chExt cx="1031576" cy="1384973"/>
          </a:xfrm>
        </p:grpSpPr>
        <p:sp>
          <p:nvSpPr>
            <p:cNvPr id="75" name="Arc 74"/>
            <p:cNvSpPr/>
            <p:nvPr/>
          </p:nvSpPr>
          <p:spPr>
            <a:xfrm rot="5556582" flipH="1" flipV="1">
              <a:off x="907729" y="2049110"/>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6" name="Arc 75"/>
            <p:cNvSpPr/>
            <p:nvPr/>
          </p:nvSpPr>
          <p:spPr>
            <a:xfrm rot="16043418" flipH="1">
              <a:off x="907730" y="1224807"/>
              <a:ext cx="560670" cy="878162"/>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80" name="Groupe 79"/>
            <p:cNvGrpSpPr/>
            <p:nvPr/>
          </p:nvGrpSpPr>
          <p:grpSpPr>
            <a:xfrm>
              <a:off x="688928" y="1905110"/>
              <a:ext cx="1031576" cy="365681"/>
              <a:chOff x="2706395" y="1928774"/>
              <a:chExt cx="1031576" cy="365681"/>
            </a:xfrm>
          </p:grpSpPr>
          <p:sp>
            <p:nvSpPr>
              <p:cNvPr id="81" name="Oval 29"/>
              <p:cNvSpPr>
                <a:spLocks noChangeArrowheads="1"/>
              </p:cNvSpPr>
              <p:nvPr/>
            </p:nvSpPr>
            <p:spPr bwMode="auto">
              <a:xfrm>
                <a:off x="2706395" y="1928774"/>
                <a:ext cx="1031576" cy="365681"/>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82" name="Text Box 30"/>
              <p:cNvSpPr txBox="1">
                <a:spLocks noChangeArrowheads="1"/>
              </p:cNvSpPr>
              <p:nvPr/>
            </p:nvSpPr>
            <p:spPr bwMode="auto">
              <a:xfrm>
                <a:off x="2713190" y="1976400"/>
                <a:ext cx="1017113" cy="307777"/>
              </a:xfrm>
              <a:prstGeom prst="rect">
                <a:avLst/>
              </a:prstGeom>
              <a:noFill/>
              <a:ln w="9525">
                <a:noFill/>
                <a:miter lim="800000"/>
                <a:headEnd/>
                <a:tailEnd/>
              </a:ln>
            </p:spPr>
            <p:txBody>
              <a:bodyPr wrap="square">
                <a:spAutoFit/>
              </a:bodyPr>
              <a:lstStyle/>
              <a:p>
                <a:pPr algn="ctr"/>
                <a:r>
                  <a:rPr lang="fr-FR" sz="1400" b="1" dirty="0" smtClean="0">
                    <a:solidFill>
                      <a:schemeClr val="bg1"/>
                    </a:solidFill>
                  </a:rPr>
                  <a:t>GST</a:t>
                </a:r>
                <a:endParaRPr lang="fr-FR" sz="1400" b="1" dirty="0">
                  <a:solidFill>
                    <a:schemeClr val="bg1"/>
                  </a:solidFill>
                </a:endParaRPr>
              </a:p>
            </p:txBody>
          </p:sp>
        </p:grpSp>
      </p:grpSp>
      <p:sp>
        <p:nvSpPr>
          <p:cNvPr id="85" name="ZoneTexte 435"/>
          <p:cNvSpPr txBox="1"/>
          <p:nvPr/>
        </p:nvSpPr>
        <p:spPr>
          <a:xfrm>
            <a:off x="4157927" y="2167422"/>
            <a:ext cx="543851" cy="276999"/>
          </a:xfrm>
          <a:prstGeom prst="rect">
            <a:avLst/>
          </a:prstGeom>
          <a:noFill/>
        </p:spPr>
        <p:txBody>
          <a:bodyPr wrap="square" rtlCol="0">
            <a:spAutoFit/>
          </a:bodyPr>
          <a:lstStyle/>
          <a:p>
            <a:r>
              <a:rPr lang="fr-FR" sz="1200" dirty="0" smtClean="0"/>
              <a:t>GSH</a:t>
            </a:r>
            <a:endParaRPr lang="fr-FR" sz="1200" baseline="-25000" dirty="0"/>
          </a:p>
        </p:txBody>
      </p:sp>
      <p:sp>
        <p:nvSpPr>
          <p:cNvPr id="88" name="ZoneTexte 435"/>
          <p:cNvSpPr txBox="1"/>
          <p:nvPr/>
        </p:nvSpPr>
        <p:spPr>
          <a:xfrm>
            <a:off x="4656813" y="2186521"/>
            <a:ext cx="646831" cy="276999"/>
          </a:xfrm>
          <a:prstGeom prst="rect">
            <a:avLst/>
          </a:prstGeom>
          <a:noFill/>
        </p:spPr>
        <p:txBody>
          <a:bodyPr wrap="square" rtlCol="0">
            <a:spAutoFit/>
          </a:bodyPr>
          <a:lstStyle/>
          <a:p>
            <a:r>
              <a:rPr lang="fr-FR" sz="1200" b="1" dirty="0" smtClean="0">
                <a:solidFill>
                  <a:srgbClr val="FF0000"/>
                </a:solidFill>
              </a:rPr>
              <a:t>GSSG</a:t>
            </a:r>
            <a:endParaRPr lang="fr-FR" sz="1200" b="1" baseline="30000" dirty="0">
              <a:solidFill>
                <a:srgbClr val="FF0000"/>
              </a:solidFill>
            </a:endParaRPr>
          </a:p>
        </p:txBody>
      </p:sp>
      <p:sp>
        <p:nvSpPr>
          <p:cNvPr id="105" name="ZoneTexte 435"/>
          <p:cNvSpPr txBox="1"/>
          <p:nvPr/>
        </p:nvSpPr>
        <p:spPr>
          <a:xfrm>
            <a:off x="4080749" y="1074103"/>
            <a:ext cx="671120" cy="276999"/>
          </a:xfrm>
          <a:prstGeom prst="rect">
            <a:avLst/>
          </a:prstGeom>
          <a:noFill/>
        </p:spPr>
        <p:txBody>
          <a:bodyPr wrap="square" rtlCol="0">
            <a:spAutoFit/>
          </a:bodyPr>
          <a:lstStyle/>
          <a:p>
            <a:r>
              <a:rPr lang="fr-FR" sz="1200" b="1" dirty="0" smtClean="0">
                <a:solidFill>
                  <a:srgbClr val="FF0000"/>
                </a:solidFill>
              </a:rPr>
              <a:t>ROOH</a:t>
            </a:r>
            <a:endParaRPr lang="fr-FR" sz="1200" b="1" baseline="-25000" dirty="0">
              <a:solidFill>
                <a:srgbClr val="FF0000"/>
              </a:solidFill>
            </a:endParaRPr>
          </a:p>
        </p:txBody>
      </p:sp>
      <p:sp>
        <p:nvSpPr>
          <p:cNvPr id="124" name="ZoneTexte 435"/>
          <p:cNvSpPr txBox="1"/>
          <p:nvPr/>
        </p:nvSpPr>
        <p:spPr>
          <a:xfrm>
            <a:off x="4716281" y="1072609"/>
            <a:ext cx="600182" cy="276999"/>
          </a:xfrm>
          <a:prstGeom prst="rect">
            <a:avLst/>
          </a:prstGeom>
          <a:noFill/>
        </p:spPr>
        <p:txBody>
          <a:bodyPr wrap="square" rtlCol="0">
            <a:spAutoFit/>
          </a:bodyPr>
          <a:lstStyle/>
          <a:p>
            <a:r>
              <a:rPr lang="fr-FR" sz="1200" dirty="0" smtClean="0"/>
              <a:t>ROH</a:t>
            </a:r>
            <a:endParaRPr lang="fr-FR" sz="1200" baseline="-25000" dirty="0"/>
          </a:p>
        </p:txBody>
      </p:sp>
      <p:sp>
        <p:nvSpPr>
          <p:cNvPr id="139" name="Arc 138"/>
          <p:cNvSpPr/>
          <p:nvPr/>
        </p:nvSpPr>
        <p:spPr>
          <a:xfrm rot="5556582" flipH="1" flipV="1">
            <a:off x="5608547" y="1614286"/>
            <a:ext cx="560670" cy="650067"/>
          </a:xfrm>
          <a:prstGeom prst="arc">
            <a:avLst>
              <a:gd name="adj1" fmla="val 16177719"/>
              <a:gd name="adj2" fmla="val 4130596"/>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0" name="Arc 139"/>
          <p:cNvSpPr/>
          <p:nvPr/>
        </p:nvSpPr>
        <p:spPr>
          <a:xfrm rot="16043418" flipH="1">
            <a:off x="5578698" y="1025320"/>
            <a:ext cx="560670" cy="650067"/>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41" name="Groupe 140"/>
          <p:cNvGrpSpPr/>
          <p:nvPr/>
        </p:nvGrpSpPr>
        <p:grpSpPr>
          <a:xfrm>
            <a:off x="5257667" y="1787873"/>
            <a:ext cx="601366" cy="379549"/>
            <a:chOff x="2696871" y="1832772"/>
            <a:chExt cx="1041100" cy="461684"/>
          </a:xfrm>
        </p:grpSpPr>
        <p:sp>
          <p:nvSpPr>
            <p:cNvPr id="144"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47" name="Text Box 30"/>
            <p:cNvSpPr txBox="1">
              <a:spLocks noChangeArrowheads="1"/>
            </p:cNvSpPr>
            <p:nvPr/>
          </p:nvSpPr>
          <p:spPr bwMode="auto">
            <a:xfrm>
              <a:off x="2696871" y="1897442"/>
              <a:ext cx="1017114"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PRXII</a:t>
              </a:r>
              <a:endParaRPr lang="fr-FR" sz="1400" b="1" dirty="0">
                <a:solidFill>
                  <a:schemeClr val="bg1"/>
                </a:solidFill>
              </a:endParaRPr>
            </a:p>
          </p:txBody>
        </p:sp>
      </p:grpSp>
      <p:sp>
        <p:nvSpPr>
          <p:cNvPr id="154" name="ZoneTexte 435"/>
          <p:cNvSpPr txBox="1"/>
          <p:nvPr/>
        </p:nvSpPr>
        <p:spPr>
          <a:xfrm>
            <a:off x="5332069" y="4651866"/>
            <a:ext cx="543851" cy="276999"/>
          </a:xfrm>
          <a:prstGeom prst="rect">
            <a:avLst/>
          </a:prstGeom>
          <a:noFill/>
        </p:spPr>
        <p:txBody>
          <a:bodyPr wrap="square" rtlCol="0">
            <a:spAutoFit/>
          </a:bodyPr>
          <a:lstStyle/>
          <a:p>
            <a:r>
              <a:rPr lang="fr-FR" sz="1200" dirty="0" smtClean="0"/>
              <a:t>GSH</a:t>
            </a:r>
            <a:endParaRPr lang="fr-FR" sz="1200" baseline="-25000" dirty="0"/>
          </a:p>
        </p:txBody>
      </p:sp>
      <p:sp>
        <p:nvSpPr>
          <p:cNvPr id="157" name="ZoneTexte 435"/>
          <p:cNvSpPr txBox="1"/>
          <p:nvPr/>
        </p:nvSpPr>
        <p:spPr>
          <a:xfrm>
            <a:off x="5954648" y="4670965"/>
            <a:ext cx="646831" cy="276999"/>
          </a:xfrm>
          <a:prstGeom prst="rect">
            <a:avLst/>
          </a:prstGeom>
          <a:noFill/>
        </p:spPr>
        <p:txBody>
          <a:bodyPr wrap="square" rtlCol="0">
            <a:spAutoFit/>
          </a:bodyPr>
          <a:lstStyle/>
          <a:p>
            <a:r>
              <a:rPr lang="fr-FR" sz="1200" b="1" dirty="0" smtClean="0">
                <a:solidFill>
                  <a:srgbClr val="FF0000"/>
                </a:solidFill>
              </a:rPr>
              <a:t>GSSG</a:t>
            </a:r>
            <a:endParaRPr lang="fr-FR" sz="1200" b="1" baseline="30000" dirty="0">
              <a:solidFill>
                <a:srgbClr val="FF0000"/>
              </a:solidFill>
            </a:endParaRPr>
          </a:p>
        </p:txBody>
      </p:sp>
      <p:sp>
        <p:nvSpPr>
          <p:cNvPr id="162" name="ZoneTexte 435"/>
          <p:cNvSpPr txBox="1"/>
          <p:nvPr/>
        </p:nvSpPr>
        <p:spPr>
          <a:xfrm>
            <a:off x="5200238" y="1063805"/>
            <a:ext cx="671120" cy="276999"/>
          </a:xfrm>
          <a:prstGeom prst="rect">
            <a:avLst/>
          </a:prstGeom>
          <a:noFill/>
        </p:spPr>
        <p:txBody>
          <a:bodyPr wrap="square" rtlCol="0">
            <a:spAutoFit/>
          </a:bodyPr>
          <a:lstStyle/>
          <a:p>
            <a:r>
              <a:rPr lang="fr-FR" sz="1200" b="1" dirty="0" smtClean="0">
                <a:solidFill>
                  <a:srgbClr val="FF0000"/>
                </a:solidFill>
              </a:rPr>
              <a:t>ROOH</a:t>
            </a:r>
            <a:endParaRPr lang="fr-FR" sz="1200" b="1" baseline="-25000" dirty="0">
              <a:solidFill>
                <a:srgbClr val="FF0000"/>
              </a:solidFill>
            </a:endParaRPr>
          </a:p>
        </p:txBody>
      </p:sp>
      <p:sp>
        <p:nvSpPr>
          <p:cNvPr id="163" name="ZoneTexte 435"/>
          <p:cNvSpPr txBox="1"/>
          <p:nvPr/>
        </p:nvSpPr>
        <p:spPr>
          <a:xfrm>
            <a:off x="5961085" y="1052485"/>
            <a:ext cx="600182" cy="276999"/>
          </a:xfrm>
          <a:prstGeom prst="rect">
            <a:avLst/>
          </a:prstGeom>
          <a:noFill/>
        </p:spPr>
        <p:txBody>
          <a:bodyPr wrap="square" rtlCol="0">
            <a:spAutoFit/>
          </a:bodyPr>
          <a:lstStyle/>
          <a:p>
            <a:r>
              <a:rPr lang="fr-FR" sz="1200" dirty="0" smtClean="0"/>
              <a:t>ROH</a:t>
            </a:r>
            <a:endParaRPr lang="fr-FR" sz="1200" baseline="-25000" dirty="0"/>
          </a:p>
        </p:txBody>
      </p:sp>
      <p:sp>
        <p:nvSpPr>
          <p:cNvPr id="172" name="ZoneTexte 435"/>
          <p:cNvSpPr txBox="1"/>
          <p:nvPr/>
        </p:nvSpPr>
        <p:spPr>
          <a:xfrm>
            <a:off x="5148064" y="2113111"/>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173" name="ZoneTexte 435"/>
          <p:cNvSpPr txBox="1"/>
          <p:nvPr/>
        </p:nvSpPr>
        <p:spPr>
          <a:xfrm>
            <a:off x="5415810" y="2113111"/>
            <a:ext cx="543851" cy="276999"/>
          </a:xfrm>
          <a:prstGeom prst="rect">
            <a:avLst/>
          </a:prstGeom>
          <a:noFill/>
        </p:spPr>
        <p:txBody>
          <a:bodyPr wrap="square" rtlCol="0">
            <a:spAutoFit/>
          </a:bodyPr>
          <a:lstStyle/>
          <a:p>
            <a:pPr algn="ctr"/>
            <a:r>
              <a:rPr lang="fr-FR" sz="1200" dirty="0" smtClean="0"/>
              <a:t>SH</a:t>
            </a:r>
            <a:endParaRPr lang="fr-FR" sz="1200" baseline="-25000" dirty="0"/>
          </a:p>
        </p:txBody>
      </p:sp>
      <p:grpSp>
        <p:nvGrpSpPr>
          <p:cNvPr id="174" name="Groupe 173"/>
          <p:cNvGrpSpPr/>
          <p:nvPr/>
        </p:nvGrpSpPr>
        <p:grpSpPr>
          <a:xfrm>
            <a:off x="6060353" y="1800865"/>
            <a:ext cx="601366" cy="379549"/>
            <a:chOff x="2696871" y="1832772"/>
            <a:chExt cx="1041100" cy="461684"/>
          </a:xfrm>
        </p:grpSpPr>
        <p:sp>
          <p:nvSpPr>
            <p:cNvPr id="175"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76" name="Text Box 30"/>
            <p:cNvSpPr txBox="1">
              <a:spLocks noChangeArrowheads="1"/>
            </p:cNvSpPr>
            <p:nvPr/>
          </p:nvSpPr>
          <p:spPr bwMode="auto">
            <a:xfrm>
              <a:off x="2696871" y="1897442"/>
              <a:ext cx="1017114"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PRXII</a:t>
              </a:r>
              <a:endParaRPr lang="fr-FR" sz="1400" b="1" dirty="0">
                <a:solidFill>
                  <a:schemeClr val="bg1"/>
                </a:solidFill>
              </a:endParaRPr>
            </a:p>
          </p:txBody>
        </p:sp>
      </p:grpSp>
      <p:sp>
        <p:nvSpPr>
          <p:cNvPr id="177" name="ZoneTexte 435"/>
          <p:cNvSpPr txBox="1"/>
          <p:nvPr/>
        </p:nvSpPr>
        <p:spPr>
          <a:xfrm>
            <a:off x="6260397" y="2116870"/>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178" name="ZoneTexte 435"/>
          <p:cNvSpPr txBox="1"/>
          <p:nvPr/>
        </p:nvSpPr>
        <p:spPr>
          <a:xfrm>
            <a:off x="5940152" y="2113111"/>
            <a:ext cx="543851" cy="276999"/>
          </a:xfrm>
          <a:prstGeom prst="rect">
            <a:avLst/>
          </a:prstGeom>
          <a:noFill/>
        </p:spPr>
        <p:txBody>
          <a:bodyPr wrap="square" rtlCol="0">
            <a:spAutoFit/>
          </a:bodyPr>
          <a:lstStyle/>
          <a:p>
            <a:pPr algn="ctr"/>
            <a:r>
              <a:rPr lang="fr-FR" sz="1200" b="1" dirty="0" smtClean="0">
                <a:solidFill>
                  <a:srgbClr val="FF0000"/>
                </a:solidFill>
              </a:rPr>
              <a:t>SOH</a:t>
            </a:r>
            <a:endParaRPr lang="fr-FR" sz="1200" b="1" baseline="-25000" dirty="0">
              <a:solidFill>
                <a:srgbClr val="FF0000"/>
              </a:solidFill>
            </a:endParaRPr>
          </a:p>
        </p:txBody>
      </p:sp>
      <p:grpSp>
        <p:nvGrpSpPr>
          <p:cNvPr id="180" name="Groupe 179"/>
          <p:cNvGrpSpPr/>
          <p:nvPr/>
        </p:nvGrpSpPr>
        <p:grpSpPr>
          <a:xfrm>
            <a:off x="6295840" y="2749418"/>
            <a:ext cx="601366" cy="379549"/>
            <a:chOff x="2696871" y="1832772"/>
            <a:chExt cx="1041100" cy="461684"/>
          </a:xfrm>
        </p:grpSpPr>
        <p:sp>
          <p:nvSpPr>
            <p:cNvPr id="181"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182" name="Text Box 30"/>
            <p:cNvSpPr txBox="1">
              <a:spLocks noChangeArrowheads="1"/>
            </p:cNvSpPr>
            <p:nvPr/>
          </p:nvSpPr>
          <p:spPr bwMode="auto">
            <a:xfrm>
              <a:off x="2696871" y="1897442"/>
              <a:ext cx="1017114"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PRXII</a:t>
              </a:r>
              <a:endParaRPr lang="fr-FR" sz="1400" b="1" dirty="0">
                <a:solidFill>
                  <a:schemeClr val="bg1"/>
                </a:solidFill>
              </a:endParaRPr>
            </a:p>
          </p:txBody>
        </p:sp>
      </p:grpSp>
      <p:sp>
        <p:nvSpPr>
          <p:cNvPr id="184" name="ZoneTexte 435"/>
          <p:cNvSpPr txBox="1"/>
          <p:nvPr/>
        </p:nvSpPr>
        <p:spPr>
          <a:xfrm>
            <a:off x="6124795" y="3061664"/>
            <a:ext cx="543851" cy="276999"/>
          </a:xfrm>
          <a:prstGeom prst="rect">
            <a:avLst/>
          </a:prstGeom>
          <a:noFill/>
        </p:spPr>
        <p:txBody>
          <a:bodyPr wrap="square" rtlCol="0">
            <a:spAutoFit/>
          </a:bodyPr>
          <a:lstStyle/>
          <a:p>
            <a:pPr algn="ctr"/>
            <a:r>
              <a:rPr lang="fr-FR" sz="1200" b="1" dirty="0" smtClean="0">
                <a:solidFill>
                  <a:srgbClr val="FF0000"/>
                </a:solidFill>
              </a:rPr>
              <a:t>GSS</a:t>
            </a:r>
            <a:endParaRPr lang="fr-FR" sz="1200" b="1" baseline="-25000" dirty="0">
              <a:solidFill>
                <a:srgbClr val="FF0000"/>
              </a:solidFill>
            </a:endParaRPr>
          </a:p>
        </p:txBody>
      </p:sp>
      <p:sp>
        <p:nvSpPr>
          <p:cNvPr id="185" name="ZoneTexte 435"/>
          <p:cNvSpPr txBox="1"/>
          <p:nvPr/>
        </p:nvSpPr>
        <p:spPr>
          <a:xfrm>
            <a:off x="6548429" y="3061663"/>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192" name="Arc 191"/>
          <p:cNvSpPr/>
          <p:nvPr/>
        </p:nvSpPr>
        <p:spPr>
          <a:xfrm rot="16043418" flipV="1">
            <a:off x="5305677" y="3175933"/>
            <a:ext cx="1108780" cy="700605"/>
          </a:xfrm>
          <a:prstGeom prst="arc">
            <a:avLst>
              <a:gd name="adj1" fmla="val 16033608"/>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3" name="Arc 192"/>
          <p:cNvSpPr/>
          <p:nvPr/>
        </p:nvSpPr>
        <p:spPr>
          <a:xfrm rot="8239309" flipH="1" flipV="1">
            <a:off x="5688016" y="2183857"/>
            <a:ext cx="1063413" cy="906516"/>
          </a:xfrm>
          <a:prstGeom prst="arc">
            <a:avLst>
              <a:gd name="adj1" fmla="val 454506"/>
              <a:gd name="adj2" fmla="val 3185099"/>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4" name="Arc 193"/>
          <p:cNvSpPr/>
          <p:nvPr/>
        </p:nvSpPr>
        <p:spPr>
          <a:xfrm rot="5556582">
            <a:off x="5497565" y="1888119"/>
            <a:ext cx="1102187" cy="1082137"/>
          </a:xfrm>
          <a:prstGeom prst="arc">
            <a:avLst>
              <a:gd name="adj1" fmla="val 20602196"/>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5" name="ZoneTexte 435"/>
          <p:cNvSpPr txBox="1"/>
          <p:nvPr/>
        </p:nvSpPr>
        <p:spPr>
          <a:xfrm>
            <a:off x="6164453" y="2380231"/>
            <a:ext cx="636650" cy="276999"/>
          </a:xfrm>
          <a:prstGeom prst="rect">
            <a:avLst/>
          </a:prstGeom>
          <a:noFill/>
        </p:spPr>
        <p:txBody>
          <a:bodyPr wrap="square" rtlCol="0">
            <a:spAutoFit/>
          </a:bodyPr>
          <a:lstStyle/>
          <a:p>
            <a:r>
              <a:rPr lang="fr-FR" sz="1200" dirty="0" smtClean="0"/>
              <a:t>+ GSH</a:t>
            </a:r>
            <a:endParaRPr lang="fr-FR" sz="1200" baseline="-25000" dirty="0"/>
          </a:p>
        </p:txBody>
      </p:sp>
      <p:sp>
        <p:nvSpPr>
          <p:cNvPr id="196" name="Arc 195"/>
          <p:cNvSpPr/>
          <p:nvPr/>
        </p:nvSpPr>
        <p:spPr>
          <a:xfrm rot="5556582" flipH="1" flipV="1">
            <a:off x="7673328" y="1614286"/>
            <a:ext cx="560670" cy="650067"/>
          </a:xfrm>
          <a:prstGeom prst="arc">
            <a:avLst>
              <a:gd name="adj1" fmla="val 16177719"/>
              <a:gd name="adj2" fmla="val 4130596"/>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7" name="Arc 196"/>
          <p:cNvSpPr/>
          <p:nvPr/>
        </p:nvSpPr>
        <p:spPr>
          <a:xfrm rot="16043418" flipH="1">
            <a:off x="7643479" y="1025320"/>
            <a:ext cx="560670" cy="650067"/>
          </a:xfrm>
          <a:prstGeom prst="arc">
            <a:avLst>
              <a:gd name="adj1" fmla="val 16177719"/>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98" name="Groupe 197"/>
          <p:cNvGrpSpPr/>
          <p:nvPr/>
        </p:nvGrpSpPr>
        <p:grpSpPr>
          <a:xfrm>
            <a:off x="7265019" y="1787873"/>
            <a:ext cx="683507" cy="379549"/>
            <a:chOff x="2597450" y="1832772"/>
            <a:chExt cx="1183305" cy="461684"/>
          </a:xfrm>
        </p:grpSpPr>
        <p:sp>
          <p:nvSpPr>
            <p:cNvPr id="199"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00" name="Text Box 30"/>
            <p:cNvSpPr txBox="1">
              <a:spLocks noChangeArrowheads="1"/>
            </p:cNvSpPr>
            <p:nvPr/>
          </p:nvSpPr>
          <p:spPr bwMode="auto">
            <a:xfrm>
              <a:off x="2597450" y="1882483"/>
              <a:ext cx="1183305"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2CPRX</a:t>
              </a:r>
              <a:endParaRPr lang="fr-FR" sz="1400" b="1" dirty="0">
                <a:solidFill>
                  <a:schemeClr val="bg1"/>
                </a:solidFill>
              </a:endParaRPr>
            </a:p>
          </p:txBody>
        </p:sp>
      </p:grpSp>
      <p:sp>
        <p:nvSpPr>
          <p:cNvPr id="203" name="ZoneTexte 435"/>
          <p:cNvSpPr txBox="1"/>
          <p:nvPr/>
        </p:nvSpPr>
        <p:spPr>
          <a:xfrm>
            <a:off x="7265019" y="1063805"/>
            <a:ext cx="671120" cy="276999"/>
          </a:xfrm>
          <a:prstGeom prst="rect">
            <a:avLst/>
          </a:prstGeom>
          <a:noFill/>
        </p:spPr>
        <p:txBody>
          <a:bodyPr wrap="square" rtlCol="0">
            <a:spAutoFit/>
          </a:bodyPr>
          <a:lstStyle/>
          <a:p>
            <a:r>
              <a:rPr lang="fr-FR" sz="1200" b="1" dirty="0" smtClean="0">
                <a:solidFill>
                  <a:srgbClr val="FF0000"/>
                </a:solidFill>
              </a:rPr>
              <a:t>ROOH</a:t>
            </a:r>
            <a:endParaRPr lang="fr-FR" sz="1200" b="1" baseline="-25000" dirty="0">
              <a:solidFill>
                <a:srgbClr val="FF0000"/>
              </a:solidFill>
            </a:endParaRPr>
          </a:p>
        </p:txBody>
      </p:sp>
      <p:sp>
        <p:nvSpPr>
          <p:cNvPr id="204" name="ZoneTexte 435"/>
          <p:cNvSpPr txBox="1"/>
          <p:nvPr/>
        </p:nvSpPr>
        <p:spPr>
          <a:xfrm>
            <a:off x="8025866" y="1052485"/>
            <a:ext cx="600182" cy="276999"/>
          </a:xfrm>
          <a:prstGeom prst="rect">
            <a:avLst/>
          </a:prstGeom>
          <a:noFill/>
        </p:spPr>
        <p:txBody>
          <a:bodyPr wrap="square" rtlCol="0">
            <a:spAutoFit/>
          </a:bodyPr>
          <a:lstStyle/>
          <a:p>
            <a:r>
              <a:rPr lang="fr-FR" sz="1200" dirty="0" smtClean="0"/>
              <a:t>ROH</a:t>
            </a:r>
            <a:endParaRPr lang="fr-FR" sz="1200" baseline="-25000" dirty="0"/>
          </a:p>
        </p:txBody>
      </p:sp>
      <p:sp>
        <p:nvSpPr>
          <p:cNvPr id="213" name="ZoneTexte 435"/>
          <p:cNvSpPr txBox="1"/>
          <p:nvPr/>
        </p:nvSpPr>
        <p:spPr>
          <a:xfrm>
            <a:off x="7212845" y="2113111"/>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14" name="ZoneTexte 435"/>
          <p:cNvSpPr txBox="1"/>
          <p:nvPr/>
        </p:nvSpPr>
        <p:spPr>
          <a:xfrm>
            <a:off x="7480591" y="2113111"/>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18" name="ZoneTexte 435"/>
          <p:cNvSpPr txBox="1"/>
          <p:nvPr/>
        </p:nvSpPr>
        <p:spPr>
          <a:xfrm>
            <a:off x="8325178" y="2116870"/>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19" name="ZoneTexte 435"/>
          <p:cNvSpPr txBox="1"/>
          <p:nvPr/>
        </p:nvSpPr>
        <p:spPr>
          <a:xfrm>
            <a:off x="8004933" y="2113111"/>
            <a:ext cx="543851" cy="276999"/>
          </a:xfrm>
          <a:prstGeom prst="rect">
            <a:avLst/>
          </a:prstGeom>
          <a:noFill/>
        </p:spPr>
        <p:txBody>
          <a:bodyPr wrap="square" rtlCol="0">
            <a:spAutoFit/>
          </a:bodyPr>
          <a:lstStyle/>
          <a:p>
            <a:pPr algn="ctr"/>
            <a:r>
              <a:rPr lang="fr-FR" sz="1200" b="1" dirty="0" smtClean="0">
                <a:solidFill>
                  <a:srgbClr val="FF0000"/>
                </a:solidFill>
              </a:rPr>
              <a:t>SOH</a:t>
            </a:r>
            <a:endParaRPr lang="fr-FR" sz="1200" b="1" baseline="-25000" dirty="0">
              <a:solidFill>
                <a:srgbClr val="FF0000"/>
              </a:solidFill>
            </a:endParaRPr>
          </a:p>
        </p:txBody>
      </p:sp>
      <p:sp>
        <p:nvSpPr>
          <p:cNvPr id="223" name="ZoneTexte 435"/>
          <p:cNvSpPr txBox="1"/>
          <p:nvPr/>
        </p:nvSpPr>
        <p:spPr>
          <a:xfrm>
            <a:off x="8279582" y="3053772"/>
            <a:ext cx="543851" cy="276999"/>
          </a:xfrm>
          <a:prstGeom prst="rect">
            <a:avLst/>
          </a:prstGeom>
          <a:noFill/>
        </p:spPr>
        <p:txBody>
          <a:bodyPr wrap="square" rtlCol="0">
            <a:spAutoFit/>
          </a:bodyPr>
          <a:lstStyle/>
          <a:p>
            <a:pPr algn="ctr"/>
            <a:r>
              <a:rPr lang="fr-FR" sz="1200" b="1" dirty="0" smtClean="0">
                <a:solidFill>
                  <a:srgbClr val="FF0000"/>
                </a:solidFill>
              </a:rPr>
              <a:t>S   </a:t>
            </a:r>
            <a:r>
              <a:rPr lang="fr-FR" sz="1200" b="1" dirty="0" err="1" smtClean="0">
                <a:solidFill>
                  <a:srgbClr val="FF0000"/>
                </a:solidFill>
              </a:rPr>
              <a:t>S</a:t>
            </a:r>
            <a:endParaRPr lang="fr-FR" sz="1200" b="1" baseline="-25000" dirty="0">
              <a:solidFill>
                <a:srgbClr val="FF0000"/>
              </a:solidFill>
            </a:endParaRPr>
          </a:p>
        </p:txBody>
      </p:sp>
      <p:sp>
        <p:nvSpPr>
          <p:cNvPr id="225" name="Arc 224"/>
          <p:cNvSpPr/>
          <p:nvPr/>
        </p:nvSpPr>
        <p:spPr>
          <a:xfrm rot="5556582" flipH="1" flipV="1">
            <a:off x="7253633" y="3158450"/>
            <a:ext cx="1108780" cy="700605"/>
          </a:xfrm>
          <a:prstGeom prst="arc">
            <a:avLst>
              <a:gd name="adj1" fmla="val 16033608"/>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6" name="Arc 225"/>
          <p:cNvSpPr/>
          <p:nvPr/>
        </p:nvSpPr>
        <p:spPr>
          <a:xfrm rot="8239309" flipH="1" flipV="1">
            <a:off x="7752797" y="2183857"/>
            <a:ext cx="1063413" cy="906516"/>
          </a:xfrm>
          <a:prstGeom prst="arc">
            <a:avLst>
              <a:gd name="adj1" fmla="val 454506"/>
              <a:gd name="adj2" fmla="val 3185099"/>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7" name="Arc 226"/>
          <p:cNvSpPr/>
          <p:nvPr/>
        </p:nvSpPr>
        <p:spPr>
          <a:xfrm rot="5556582">
            <a:off x="7562346" y="1888119"/>
            <a:ext cx="1102187" cy="1082137"/>
          </a:xfrm>
          <a:prstGeom prst="arc">
            <a:avLst>
              <a:gd name="adj1" fmla="val 21148291"/>
              <a:gd name="adj2" fmla="val 5645781"/>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229" name="Groupe 228"/>
          <p:cNvGrpSpPr/>
          <p:nvPr/>
        </p:nvGrpSpPr>
        <p:grpSpPr>
          <a:xfrm>
            <a:off x="5941085" y="3564853"/>
            <a:ext cx="601366" cy="379549"/>
            <a:chOff x="2696871" y="1832772"/>
            <a:chExt cx="1041100" cy="461684"/>
          </a:xfrm>
        </p:grpSpPr>
        <p:sp>
          <p:nvSpPr>
            <p:cNvPr id="230"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31" name="Text Box 30"/>
            <p:cNvSpPr txBox="1">
              <a:spLocks noChangeArrowheads="1"/>
            </p:cNvSpPr>
            <p:nvPr/>
          </p:nvSpPr>
          <p:spPr bwMode="auto">
            <a:xfrm>
              <a:off x="2696871" y="1897442"/>
              <a:ext cx="1017114"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GRX</a:t>
              </a:r>
              <a:endParaRPr lang="fr-FR" sz="1400" b="1" dirty="0">
                <a:solidFill>
                  <a:schemeClr val="bg1"/>
                </a:solidFill>
              </a:endParaRPr>
            </a:p>
          </p:txBody>
        </p:sp>
      </p:grpSp>
      <p:sp>
        <p:nvSpPr>
          <p:cNvPr id="235" name="ZoneTexte 435"/>
          <p:cNvSpPr txBox="1"/>
          <p:nvPr/>
        </p:nvSpPr>
        <p:spPr>
          <a:xfrm>
            <a:off x="5873646" y="3869439"/>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36" name="ZoneTexte 435"/>
          <p:cNvSpPr txBox="1"/>
          <p:nvPr/>
        </p:nvSpPr>
        <p:spPr>
          <a:xfrm>
            <a:off x="6141392" y="3869439"/>
            <a:ext cx="543851" cy="276999"/>
          </a:xfrm>
          <a:prstGeom prst="rect">
            <a:avLst/>
          </a:prstGeom>
          <a:noFill/>
        </p:spPr>
        <p:txBody>
          <a:bodyPr wrap="square" rtlCol="0">
            <a:spAutoFit/>
          </a:bodyPr>
          <a:lstStyle/>
          <a:p>
            <a:pPr algn="ctr"/>
            <a:r>
              <a:rPr lang="fr-FR" sz="1200" dirty="0" smtClean="0"/>
              <a:t>SH</a:t>
            </a:r>
            <a:endParaRPr lang="fr-FR" sz="1200" baseline="-25000" dirty="0"/>
          </a:p>
        </p:txBody>
      </p:sp>
      <p:grpSp>
        <p:nvGrpSpPr>
          <p:cNvPr id="237" name="Groupe 236"/>
          <p:cNvGrpSpPr/>
          <p:nvPr/>
        </p:nvGrpSpPr>
        <p:grpSpPr>
          <a:xfrm>
            <a:off x="5205747" y="3582131"/>
            <a:ext cx="601366" cy="379549"/>
            <a:chOff x="2696871" y="1832772"/>
            <a:chExt cx="1041100" cy="461684"/>
          </a:xfrm>
        </p:grpSpPr>
        <p:sp>
          <p:nvSpPr>
            <p:cNvPr id="238"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39" name="Text Box 30"/>
            <p:cNvSpPr txBox="1">
              <a:spLocks noChangeArrowheads="1"/>
            </p:cNvSpPr>
            <p:nvPr/>
          </p:nvSpPr>
          <p:spPr bwMode="auto">
            <a:xfrm>
              <a:off x="2696871" y="1897442"/>
              <a:ext cx="1017114"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GRX</a:t>
              </a:r>
              <a:endParaRPr lang="fr-FR" sz="1400" b="1" dirty="0">
                <a:solidFill>
                  <a:schemeClr val="bg1"/>
                </a:solidFill>
              </a:endParaRPr>
            </a:p>
          </p:txBody>
        </p:sp>
      </p:grpSp>
      <p:sp>
        <p:nvSpPr>
          <p:cNvPr id="241" name="ZoneTexte 435"/>
          <p:cNvSpPr txBox="1"/>
          <p:nvPr/>
        </p:nvSpPr>
        <p:spPr>
          <a:xfrm>
            <a:off x="5403864" y="3891020"/>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42" name="Arc 241"/>
          <p:cNvSpPr/>
          <p:nvPr/>
        </p:nvSpPr>
        <p:spPr>
          <a:xfrm rot="16043418" flipH="1">
            <a:off x="5521046" y="3639432"/>
            <a:ext cx="626132" cy="896701"/>
          </a:xfrm>
          <a:prstGeom prst="arc">
            <a:avLst>
              <a:gd name="adj1" fmla="val 16638150"/>
              <a:gd name="adj2" fmla="val 5256148"/>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43" name="Arc 242"/>
          <p:cNvSpPr/>
          <p:nvPr/>
        </p:nvSpPr>
        <p:spPr>
          <a:xfrm rot="5556582" flipH="1" flipV="1">
            <a:off x="5554486" y="4372740"/>
            <a:ext cx="626132" cy="747267"/>
          </a:xfrm>
          <a:prstGeom prst="arc">
            <a:avLst>
              <a:gd name="adj1" fmla="val 16638150"/>
              <a:gd name="adj2" fmla="val 5256148"/>
            </a:avLst>
          </a:prstGeom>
          <a:ln w="31750">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244" name="Groupe 243"/>
          <p:cNvGrpSpPr/>
          <p:nvPr/>
        </p:nvGrpSpPr>
        <p:grpSpPr>
          <a:xfrm>
            <a:off x="8040696" y="1816603"/>
            <a:ext cx="683507" cy="379549"/>
            <a:chOff x="2597450" y="1832772"/>
            <a:chExt cx="1183305" cy="461684"/>
          </a:xfrm>
        </p:grpSpPr>
        <p:sp>
          <p:nvSpPr>
            <p:cNvPr id="245"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46" name="Text Box 30"/>
            <p:cNvSpPr txBox="1">
              <a:spLocks noChangeArrowheads="1"/>
            </p:cNvSpPr>
            <p:nvPr/>
          </p:nvSpPr>
          <p:spPr bwMode="auto">
            <a:xfrm>
              <a:off x="2597450" y="1882483"/>
              <a:ext cx="1183305"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2CPRX</a:t>
              </a:r>
              <a:endParaRPr lang="fr-FR" sz="1400" b="1" dirty="0">
                <a:solidFill>
                  <a:schemeClr val="bg1"/>
                </a:solidFill>
              </a:endParaRPr>
            </a:p>
          </p:txBody>
        </p:sp>
      </p:grpSp>
      <p:grpSp>
        <p:nvGrpSpPr>
          <p:cNvPr id="247" name="Groupe 246"/>
          <p:cNvGrpSpPr/>
          <p:nvPr/>
        </p:nvGrpSpPr>
        <p:grpSpPr>
          <a:xfrm>
            <a:off x="8172400" y="2713268"/>
            <a:ext cx="683507" cy="379549"/>
            <a:chOff x="2597450" y="1832772"/>
            <a:chExt cx="1183305" cy="461684"/>
          </a:xfrm>
        </p:grpSpPr>
        <p:sp>
          <p:nvSpPr>
            <p:cNvPr id="248"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49" name="Text Box 30"/>
            <p:cNvSpPr txBox="1">
              <a:spLocks noChangeArrowheads="1"/>
            </p:cNvSpPr>
            <p:nvPr/>
          </p:nvSpPr>
          <p:spPr bwMode="auto">
            <a:xfrm>
              <a:off x="2597450" y="1882483"/>
              <a:ext cx="1183305" cy="374380"/>
            </a:xfrm>
            <a:prstGeom prst="rect">
              <a:avLst/>
            </a:prstGeom>
            <a:noFill/>
            <a:ln w="9525">
              <a:noFill/>
              <a:miter lim="800000"/>
              <a:headEnd/>
              <a:tailEnd/>
            </a:ln>
          </p:spPr>
          <p:txBody>
            <a:bodyPr wrap="square">
              <a:spAutoFit/>
            </a:bodyPr>
            <a:lstStyle/>
            <a:p>
              <a:pPr algn="ctr"/>
              <a:r>
                <a:rPr lang="fr-FR" sz="1400" b="1" dirty="0" smtClean="0">
                  <a:solidFill>
                    <a:schemeClr val="bg1"/>
                  </a:solidFill>
                </a:rPr>
                <a:t>2CPRX</a:t>
              </a:r>
              <a:endParaRPr lang="fr-FR" sz="1400" b="1" dirty="0">
                <a:solidFill>
                  <a:schemeClr val="bg1"/>
                </a:solidFill>
              </a:endParaRPr>
            </a:p>
          </p:txBody>
        </p:sp>
      </p:grpSp>
      <p:sp>
        <p:nvSpPr>
          <p:cNvPr id="251" name="ZoneTexte 435"/>
          <p:cNvSpPr txBox="1"/>
          <p:nvPr/>
        </p:nvSpPr>
        <p:spPr>
          <a:xfrm>
            <a:off x="5041520" y="3878964"/>
            <a:ext cx="543851" cy="276999"/>
          </a:xfrm>
          <a:prstGeom prst="rect">
            <a:avLst/>
          </a:prstGeom>
          <a:noFill/>
        </p:spPr>
        <p:txBody>
          <a:bodyPr wrap="square" rtlCol="0">
            <a:spAutoFit/>
          </a:bodyPr>
          <a:lstStyle/>
          <a:p>
            <a:pPr algn="ctr"/>
            <a:r>
              <a:rPr lang="fr-FR" sz="1200" b="1" dirty="0" smtClean="0">
                <a:solidFill>
                  <a:srgbClr val="FF0000"/>
                </a:solidFill>
              </a:rPr>
              <a:t>GSS</a:t>
            </a:r>
            <a:endParaRPr lang="fr-FR" sz="1200" b="1" baseline="-25000" dirty="0">
              <a:solidFill>
                <a:srgbClr val="FF0000"/>
              </a:solidFill>
            </a:endParaRPr>
          </a:p>
        </p:txBody>
      </p:sp>
      <p:grpSp>
        <p:nvGrpSpPr>
          <p:cNvPr id="257" name="Groupe 256"/>
          <p:cNvGrpSpPr/>
          <p:nvPr/>
        </p:nvGrpSpPr>
        <p:grpSpPr>
          <a:xfrm>
            <a:off x="6986111" y="3563081"/>
            <a:ext cx="847483" cy="379549"/>
            <a:chOff x="2548857" y="1832772"/>
            <a:chExt cx="1276048" cy="461684"/>
          </a:xfrm>
        </p:grpSpPr>
        <p:sp>
          <p:nvSpPr>
            <p:cNvPr id="258"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59" name="Text Box 30"/>
            <p:cNvSpPr txBox="1">
              <a:spLocks noChangeArrowheads="1"/>
            </p:cNvSpPr>
            <p:nvPr/>
          </p:nvSpPr>
          <p:spPr bwMode="auto">
            <a:xfrm>
              <a:off x="2548857" y="1885856"/>
              <a:ext cx="1276048" cy="336942"/>
            </a:xfrm>
            <a:prstGeom prst="rect">
              <a:avLst/>
            </a:prstGeom>
            <a:noFill/>
            <a:ln w="9525">
              <a:noFill/>
              <a:miter lim="800000"/>
              <a:headEnd/>
              <a:tailEnd/>
            </a:ln>
          </p:spPr>
          <p:txBody>
            <a:bodyPr wrap="square">
              <a:spAutoFit/>
            </a:bodyPr>
            <a:lstStyle/>
            <a:p>
              <a:pPr algn="ctr"/>
              <a:r>
                <a:rPr lang="fr-FR" sz="1200" b="1" dirty="0" smtClean="0">
                  <a:solidFill>
                    <a:schemeClr val="bg1"/>
                  </a:solidFill>
                </a:rPr>
                <a:t>NTR/TRX</a:t>
              </a:r>
              <a:endParaRPr lang="fr-FR" sz="1200" b="1" dirty="0">
                <a:solidFill>
                  <a:schemeClr val="bg1"/>
                </a:solidFill>
              </a:endParaRPr>
            </a:p>
          </p:txBody>
        </p:sp>
      </p:grpSp>
      <p:sp>
        <p:nvSpPr>
          <p:cNvPr id="260" name="ZoneTexte 435"/>
          <p:cNvSpPr txBox="1"/>
          <p:nvPr/>
        </p:nvSpPr>
        <p:spPr>
          <a:xfrm>
            <a:off x="7341239" y="3871970"/>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62" name="ZoneTexte 435"/>
          <p:cNvSpPr txBox="1"/>
          <p:nvPr/>
        </p:nvSpPr>
        <p:spPr>
          <a:xfrm>
            <a:off x="6993555" y="3870121"/>
            <a:ext cx="543851" cy="276999"/>
          </a:xfrm>
          <a:prstGeom prst="rect">
            <a:avLst/>
          </a:prstGeom>
          <a:noFill/>
        </p:spPr>
        <p:txBody>
          <a:bodyPr wrap="square" rtlCol="0">
            <a:spAutoFit/>
          </a:bodyPr>
          <a:lstStyle/>
          <a:p>
            <a:pPr algn="ctr"/>
            <a:r>
              <a:rPr lang="fr-FR" sz="1200" dirty="0" smtClean="0"/>
              <a:t>SH</a:t>
            </a:r>
            <a:endParaRPr lang="fr-FR" sz="1200" baseline="-25000" dirty="0"/>
          </a:p>
        </p:txBody>
      </p:sp>
      <p:sp>
        <p:nvSpPr>
          <p:cNvPr id="263" name="ZoneTexte 435"/>
          <p:cNvSpPr txBox="1"/>
          <p:nvPr/>
        </p:nvSpPr>
        <p:spPr>
          <a:xfrm>
            <a:off x="7939560" y="3889985"/>
            <a:ext cx="543851" cy="276999"/>
          </a:xfrm>
          <a:prstGeom prst="rect">
            <a:avLst/>
          </a:prstGeom>
          <a:noFill/>
        </p:spPr>
        <p:txBody>
          <a:bodyPr wrap="square" rtlCol="0">
            <a:spAutoFit/>
          </a:bodyPr>
          <a:lstStyle/>
          <a:p>
            <a:pPr algn="ctr"/>
            <a:r>
              <a:rPr lang="fr-FR" sz="1200" b="1" dirty="0" smtClean="0">
                <a:solidFill>
                  <a:srgbClr val="FF0000"/>
                </a:solidFill>
              </a:rPr>
              <a:t>S   </a:t>
            </a:r>
            <a:r>
              <a:rPr lang="fr-FR" sz="1200" b="1" dirty="0" err="1" smtClean="0">
                <a:solidFill>
                  <a:srgbClr val="FF0000"/>
                </a:solidFill>
              </a:rPr>
              <a:t>S</a:t>
            </a:r>
            <a:endParaRPr lang="fr-FR" sz="1200" b="1" baseline="-25000" dirty="0">
              <a:solidFill>
                <a:srgbClr val="FF0000"/>
              </a:solidFill>
            </a:endParaRPr>
          </a:p>
        </p:txBody>
      </p:sp>
      <p:sp>
        <p:nvSpPr>
          <p:cNvPr id="265" name="Rectangle 264"/>
          <p:cNvSpPr/>
          <p:nvPr/>
        </p:nvSpPr>
        <p:spPr>
          <a:xfrm>
            <a:off x="200144" y="1470886"/>
            <a:ext cx="1131496" cy="4190361"/>
          </a:xfrm>
          <a:prstGeom prst="rect">
            <a:avLst/>
          </a:prstGeom>
          <a:no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Rectangle 265"/>
          <p:cNvSpPr/>
          <p:nvPr/>
        </p:nvSpPr>
        <p:spPr>
          <a:xfrm>
            <a:off x="1331640" y="1470886"/>
            <a:ext cx="1600736" cy="4190361"/>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0" name="Rectangle 269"/>
          <p:cNvSpPr/>
          <p:nvPr/>
        </p:nvSpPr>
        <p:spPr>
          <a:xfrm>
            <a:off x="2938700" y="1470886"/>
            <a:ext cx="1273260" cy="4190361"/>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1" name="Rectangle 270"/>
          <p:cNvSpPr/>
          <p:nvPr/>
        </p:nvSpPr>
        <p:spPr>
          <a:xfrm>
            <a:off x="4211960" y="1470886"/>
            <a:ext cx="936104" cy="4190361"/>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2" name="Rectangle 271"/>
          <p:cNvSpPr/>
          <p:nvPr/>
        </p:nvSpPr>
        <p:spPr>
          <a:xfrm>
            <a:off x="5133239" y="1470886"/>
            <a:ext cx="1833079" cy="4190361"/>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3" name="Rectangle 272"/>
          <p:cNvSpPr/>
          <p:nvPr/>
        </p:nvSpPr>
        <p:spPr>
          <a:xfrm>
            <a:off x="6958572" y="1470886"/>
            <a:ext cx="1948202" cy="4190361"/>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74" name="Groupe 273"/>
          <p:cNvGrpSpPr/>
          <p:nvPr/>
        </p:nvGrpSpPr>
        <p:grpSpPr>
          <a:xfrm>
            <a:off x="7747391" y="3569346"/>
            <a:ext cx="847483" cy="379549"/>
            <a:chOff x="2548857" y="1832772"/>
            <a:chExt cx="1276048" cy="461684"/>
          </a:xfrm>
        </p:grpSpPr>
        <p:sp>
          <p:nvSpPr>
            <p:cNvPr id="275" name="Oval 29"/>
            <p:cNvSpPr>
              <a:spLocks noChangeArrowheads="1"/>
            </p:cNvSpPr>
            <p:nvPr/>
          </p:nvSpPr>
          <p:spPr bwMode="auto">
            <a:xfrm>
              <a:off x="2706395" y="1832772"/>
              <a:ext cx="1031576" cy="461684"/>
            </a:xfrm>
            <a:prstGeom prst="ellipse">
              <a:avLst/>
            </a:prstGeom>
            <a:gradFill>
              <a:gsLst>
                <a:gs pos="0">
                  <a:schemeClr val="accent1">
                    <a:lumMod val="60000"/>
                    <a:lumOff val="40000"/>
                  </a:schemeClr>
                </a:gs>
                <a:gs pos="99000">
                  <a:schemeClr val="tx2"/>
                </a:gs>
              </a:gsLst>
              <a:lin ang="5400000" scaled="0"/>
            </a:gradFill>
            <a:ln w="9525">
              <a:noFill/>
              <a:round/>
              <a:headEnd/>
              <a:tailEnd/>
            </a:ln>
          </p:spPr>
          <p:txBody>
            <a:bodyPr wrap="none" anchor="ctr"/>
            <a:lstStyle/>
            <a:p>
              <a:endParaRPr lang="en-US"/>
            </a:p>
          </p:txBody>
        </p:sp>
        <p:sp>
          <p:nvSpPr>
            <p:cNvPr id="276" name="Text Box 30"/>
            <p:cNvSpPr txBox="1">
              <a:spLocks noChangeArrowheads="1"/>
            </p:cNvSpPr>
            <p:nvPr/>
          </p:nvSpPr>
          <p:spPr bwMode="auto">
            <a:xfrm>
              <a:off x="2548857" y="1885856"/>
              <a:ext cx="1276048" cy="336942"/>
            </a:xfrm>
            <a:prstGeom prst="rect">
              <a:avLst/>
            </a:prstGeom>
            <a:noFill/>
            <a:ln w="9525">
              <a:noFill/>
              <a:miter lim="800000"/>
              <a:headEnd/>
              <a:tailEnd/>
            </a:ln>
          </p:spPr>
          <p:txBody>
            <a:bodyPr wrap="square">
              <a:spAutoFit/>
            </a:bodyPr>
            <a:lstStyle/>
            <a:p>
              <a:pPr algn="ctr"/>
              <a:r>
                <a:rPr lang="fr-FR" sz="1200" b="1" dirty="0" smtClean="0">
                  <a:solidFill>
                    <a:schemeClr val="bg1"/>
                  </a:solidFill>
                </a:rPr>
                <a:t>NTR/TRX</a:t>
              </a:r>
              <a:endParaRPr lang="fr-FR" sz="1200" b="1" dirty="0">
                <a:solidFill>
                  <a:schemeClr val="bg1"/>
                </a:solidFill>
              </a:endParaRPr>
            </a:p>
          </p:txBody>
        </p:sp>
      </p:grpSp>
      <p:sp>
        <p:nvSpPr>
          <p:cNvPr id="277" name="Text Box 15"/>
          <p:cNvSpPr txBox="1">
            <a:spLocks noChangeArrowheads="1"/>
          </p:cNvSpPr>
          <p:nvPr/>
        </p:nvSpPr>
        <p:spPr bwMode="auto">
          <a:xfrm>
            <a:off x="280997" y="5020784"/>
            <a:ext cx="978635" cy="400110"/>
          </a:xfrm>
          <a:prstGeom prst="rect">
            <a:avLst/>
          </a:prstGeom>
          <a:noFill/>
          <a:ln w="9525">
            <a:noFill/>
            <a:miter lim="800000"/>
            <a:headEnd/>
            <a:tailEnd/>
          </a:ln>
        </p:spPr>
        <p:txBody>
          <a:bodyPr wrap="square">
            <a:spAutoFit/>
          </a:bodyPr>
          <a:lstStyle/>
          <a:p>
            <a:pPr algn="ctr"/>
            <a:r>
              <a:rPr lang="fr-FR" sz="1000" dirty="0" err="1" smtClean="0">
                <a:solidFill>
                  <a:prstClr val="black"/>
                </a:solidFill>
              </a:rPr>
              <a:t>Dismutation</a:t>
            </a:r>
            <a:r>
              <a:rPr lang="fr-FR" sz="1000" dirty="0" smtClean="0">
                <a:solidFill>
                  <a:prstClr val="black"/>
                </a:solidFill>
              </a:rPr>
              <a:t> by catalase</a:t>
            </a:r>
            <a:endParaRPr lang="fr-FR" sz="1000" dirty="0">
              <a:solidFill>
                <a:prstClr val="black"/>
              </a:solidFill>
            </a:endParaRPr>
          </a:p>
        </p:txBody>
      </p:sp>
      <p:sp>
        <p:nvSpPr>
          <p:cNvPr id="278" name="Text Box 15"/>
          <p:cNvSpPr txBox="1">
            <a:spLocks noChangeArrowheads="1"/>
          </p:cNvSpPr>
          <p:nvPr/>
        </p:nvSpPr>
        <p:spPr bwMode="auto">
          <a:xfrm>
            <a:off x="1397654" y="5020784"/>
            <a:ext cx="1501384" cy="553998"/>
          </a:xfrm>
          <a:prstGeom prst="rect">
            <a:avLst/>
          </a:prstGeom>
          <a:noFill/>
          <a:ln w="9525">
            <a:noFill/>
            <a:miter lim="800000"/>
            <a:headEnd/>
            <a:tailEnd/>
          </a:ln>
        </p:spPr>
        <p:txBody>
          <a:bodyPr wrap="square">
            <a:spAutoFit/>
          </a:bodyPr>
          <a:lstStyle/>
          <a:p>
            <a:pPr algn="ctr"/>
            <a:r>
              <a:rPr lang="fr-FR" sz="1000" dirty="0" smtClean="0">
                <a:solidFill>
                  <a:prstClr val="black"/>
                </a:solidFill>
              </a:rPr>
              <a:t>APX </a:t>
            </a:r>
            <a:r>
              <a:rPr lang="fr-FR" sz="1000" dirty="0" err="1" smtClean="0">
                <a:solidFill>
                  <a:prstClr val="black"/>
                </a:solidFill>
              </a:rPr>
              <a:t>functioning</a:t>
            </a:r>
            <a:r>
              <a:rPr lang="fr-FR" sz="1000" dirty="0" smtClean="0">
                <a:solidFill>
                  <a:prstClr val="black"/>
                </a:solidFill>
              </a:rPr>
              <a:t> </a:t>
            </a:r>
            <a:r>
              <a:rPr lang="fr-FR" sz="1000" dirty="0" err="1" smtClean="0">
                <a:solidFill>
                  <a:prstClr val="black"/>
                </a:solidFill>
              </a:rPr>
              <a:t>independently</a:t>
            </a:r>
            <a:r>
              <a:rPr lang="fr-FR" sz="1000" dirty="0" smtClean="0">
                <a:solidFill>
                  <a:prstClr val="black"/>
                </a:solidFill>
              </a:rPr>
              <a:t> of </a:t>
            </a:r>
            <a:r>
              <a:rPr lang="fr-FR" sz="1000" dirty="0" err="1" smtClean="0">
                <a:solidFill>
                  <a:prstClr val="black"/>
                </a:solidFill>
              </a:rPr>
              <a:t>glutathione</a:t>
            </a:r>
            <a:endParaRPr lang="fr-FR" sz="1000" dirty="0">
              <a:solidFill>
                <a:prstClr val="black"/>
              </a:solidFill>
            </a:endParaRPr>
          </a:p>
        </p:txBody>
      </p:sp>
      <p:sp>
        <p:nvSpPr>
          <p:cNvPr id="279" name="Text Box 15"/>
          <p:cNvSpPr txBox="1">
            <a:spLocks noChangeArrowheads="1"/>
          </p:cNvSpPr>
          <p:nvPr/>
        </p:nvSpPr>
        <p:spPr bwMode="auto">
          <a:xfrm>
            <a:off x="2836407" y="5020784"/>
            <a:ext cx="1447561" cy="400110"/>
          </a:xfrm>
          <a:prstGeom prst="rect">
            <a:avLst/>
          </a:prstGeom>
          <a:noFill/>
          <a:ln w="9525">
            <a:noFill/>
            <a:miter lim="800000"/>
            <a:headEnd/>
            <a:tailEnd/>
          </a:ln>
        </p:spPr>
        <p:txBody>
          <a:bodyPr wrap="square">
            <a:spAutoFit/>
          </a:bodyPr>
          <a:lstStyle/>
          <a:p>
            <a:pPr algn="ctr"/>
            <a:r>
              <a:rPr lang="fr-FR" sz="1000" dirty="0" smtClean="0">
                <a:solidFill>
                  <a:prstClr val="black"/>
                </a:solidFill>
              </a:rPr>
              <a:t>Ascorbate-</a:t>
            </a:r>
            <a:r>
              <a:rPr lang="fr-FR" sz="1000" dirty="0" err="1" smtClean="0">
                <a:solidFill>
                  <a:prstClr val="black"/>
                </a:solidFill>
              </a:rPr>
              <a:t>glutathione</a:t>
            </a:r>
            <a:r>
              <a:rPr lang="fr-FR" sz="1000" dirty="0" smtClean="0">
                <a:solidFill>
                  <a:prstClr val="black"/>
                </a:solidFill>
              </a:rPr>
              <a:t> </a:t>
            </a:r>
            <a:r>
              <a:rPr lang="fr-FR" sz="1000" dirty="0" err="1" smtClean="0">
                <a:solidFill>
                  <a:prstClr val="black"/>
                </a:solidFill>
              </a:rPr>
              <a:t>pathway</a:t>
            </a:r>
            <a:endParaRPr lang="fr-FR" sz="1000" dirty="0">
              <a:solidFill>
                <a:prstClr val="black"/>
              </a:solidFill>
            </a:endParaRPr>
          </a:p>
        </p:txBody>
      </p:sp>
      <p:sp>
        <p:nvSpPr>
          <p:cNvPr id="280" name="Text Box 15"/>
          <p:cNvSpPr txBox="1">
            <a:spLocks noChangeArrowheads="1"/>
          </p:cNvSpPr>
          <p:nvPr/>
        </p:nvSpPr>
        <p:spPr bwMode="auto">
          <a:xfrm>
            <a:off x="4087486" y="5020784"/>
            <a:ext cx="1132586" cy="553998"/>
          </a:xfrm>
          <a:prstGeom prst="rect">
            <a:avLst/>
          </a:prstGeom>
          <a:noFill/>
          <a:ln w="9525">
            <a:noFill/>
            <a:miter lim="800000"/>
            <a:headEnd/>
            <a:tailEnd/>
          </a:ln>
        </p:spPr>
        <p:txBody>
          <a:bodyPr wrap="square">
            <a:spAutoFit/>
          </a:bodyPr>
          <a:lstStyle/>
          <a:p>
            <a:pPr algn="ctr"/>
            <a:r>
              <a:rPr lang="fr-FR" sz="1000" dirty="0" smtClean="0">
                <a:solidFill>
                  <a:prstClr val="black"/>
                </a:solidFill>
              </a:rPr>
              <a:t>GST </a:t>
            </a:r>
            <a:r>
              <a:rPr lang="fr-FR" sz="1000" dirty="0" err="1" smtClean="0">
                <a:solidFill>
                  <a:prstClr val="black"/>
                </a:solidFill>
              </a:rPr>
              <a:t>glutathione</a:t>
            </a:r>
            <a:r>
              <a:rPr lang="fr-FR" sz="1000" dirty="0" smtClean="0">
                <a:solidFill>
                  <a:prstClr val="black"/>
                </a:solidFill>
              </a:rPr>
              <a:t> </a:t>
            </a:r>
            <a:r>
              <a:rPr lang="fr-FR" sz="1000" dirty="0" err="1" smtClean="0">
                <a:solidFill>
                  <a:prstClr val="black"/>
                </a:solidFill>
              </a:rPr>
              <a:t>peroxidase</a:t>
            </a:r>
            <a:r>
              <a:rPr lang="fr-FR" sz="1000" dirty="0" smtClean="0">
                <a:solidFill>
                  <a:prstClr val="black"/>
                </a:solidFill>
              </a:rPr>
              <a:t> </a:t>
            </a:r>
            <a:r>
              <a:rPr lang="fr-FR" sz="1000" dirty="0" err="1" smtClean="0">
                <a:solidFill>
                  <a:prstClr val="black"/>
                </a:solidFill>
              </a:rPr>
              <a:t>function</a:t>
            </a:r>
            <a:endParaRPr lang="fr-FR" sz="1000" dirty="0">
              <a:solidFill>
                <a:prstClr val="black"/>
              </a:solidFill>
            </a:endParaRPr>
          </a:p>
        </p:txBody>
      </p:sp>
      <p:sp>
        <p:nvSpPr>
          <p:cNvPr id="281" name="Text Box 15"/>
          <p:cNvSpPr txBox="1">
            <a:spLocks noChangeArrowheads="1"/>
          </p:cNvSpPr>
          <p:nvPr/>
        </p:nvSpPr>
        <p:spPr bwMode="auto">
          <a:xfrm>
            <a:off x="5257667" y="5020784"/>
            <a:ext cx="1651522" cy="400110"/>
          </a:xfrm>
          <a:prstGeom prst="rect">
            <a:avLst/>
          </a:prstGeom>
          <a:noFill/>
          <a:ln w="9525">
            <a:noFill/>
            <a:miter lim="800000"/>
            <a:headEnd/>
            <a:tailEnd/>
          </a:ln>
        </p:spPr>
        <p:txBody>
          <a:bodyPr wrap="square">
            <a:spAutoFit/>
          </a:bodyPr>
          <a:lstStyle/>
          <a:p>
            <a:pPr algn="ctr"/>
            <a:r>
              <a:rPr lang="fr-FR" sz="1000" dirty="0" err="1" smtClean="0">
                <a:solidFill>
                  <a:prstClr val="black"/>
                </a:solidFill>
              </a:rPr>
              <a:t>Glutathione-linked</a:t>
            </a:r>
            <a:r>
              <a:rPr lang="fr-FR" sz="1000" dirty="0" smtClean="0">
                <a:solidFill>
                  <a:prstClr val="black"/>
                </a:solidFill>
              </a:rPr>
              <a:t> </a:t>
            </a:r>
            <a:r>
              <a:rPr lang="fr-FR" sz="1000" dirty="0" err="1" smtClean="0">
                <a:solidFill>
                  <a:prstClr val="black"/>
                </a:solidFill>
              </a:rPr>
              <a:t>peroxiredoxin</a:t>
            </a:r>
            <a:endParaRPr lang="fr-FR" sz="1000" dirty="0">
              <a:solidFill>
                <a:prstClr val="black"/>
              </a:solidFill>
            </a:endParaRPr>
          </a:p>
        </p:txBody>
      </p:sp>
      <p:sp>
        <p:nvSpPr>
          <p:cNvPr id="282" name="Text Box 15"/>
          <p:cNvSpPr txBox="1">
            <a:spLocks noChangeArrowheads="1"/>
          </p:cNvSpPr>
          <p:nvPr/>
        </p:nvSpPr>
        <p:spPr bwMode="auto">
          <a:xfrm>
            <a:off x="7179671" y="5020784"/>
            <a:ext cx="1651522" cy="400110"/>
          </a:xfrm>
          <a:prstGeom prst="rect">
            <a:avLst/>
          </a:prstGeom>
          <a:noFill/>
          <a:ln w="9525">
            <a:noFill/>
            <a:miter lim="800000"/>
            <a:headEnd/>
            <a:tailEnd/>
          </a:ln>
        </p:spPr>
        <p:txBody>
          <a:bodyPr wrap="square">
            <a:spAutoFit/>
          </a:bodyPr>
          <a:lstStyle/>
          <a:p>
            <a:pPr algn="ctr"/>
            <a:r>
              <a:rPr lang="fr-FR" sz="1000" dirty="0" err="1" smtClean="0">
                <a:solidFill>
                  <a:prstClr val="black"/>
                </a:solidFill>
              </a:rPr>
              <a:t>Thioredoxin-linked</a:t>
            </a:r>
            <a:r>
              <a:rPr lang="fr-FR" sz="1000" dirty="0" smtClean="0">
                <a:solidFill>
                  <a:prstClr val="black"/>
                </a:solidFill>
              </a:rPr>
              <a:t> </a:t>
            </a:r>
            <a:r>
              <a:rPr lang="fr-FR" sz="1000" dirty="0" err="1" smtClean="0">
                <a:solidFill>
                  <a:prstClr val="black"/>
                </a:solidFill>
              </a:rPr>
              <a:t>peroxiredoxin</a:t>
            </a:r>
            <a:endParaRPr lang="fr-FR" sz="1000" dirty="0">
              <a:solidFill>
                <a:prstClr val="black"/>
              </a:solidFill>
            </a:endParaRPr>
          </a:p>
        </p:txBody>
      </p:sp>
    </p:spTree>
    <p:extLst>
      <p:ext uri="{BB962C8B-B14F-4D97-AF65-F5344CB8AC3E}">
        <p14:creationId xmlns:p14="http://schemas.microsoft.com/office/powerpoint/2010/main" val="1742579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p:cNvSpPr/>
          <p:nvPr/>
        </p:nvSpPr>
        <p:spPr>
          <a:xfrm>
            <a:off x="6660232" y="373306"/>
            <a:ext cx="1008112" cy="904746"/>
          </a:xfrm>
          <a:prstGeom prst="ellipse">
            <a:avLst/>
          </a:prstGeom>
          <a:solidFill>
            <a:schemeClr val="accent1">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6290874" y="373306"/>
            <a:ext cx="1008112" cy="904746"/>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ZoneTexte 18"/>
          <p:cNvSpPr txBox="1"/>
          <p:nvPr/>
        </p:nvSpPr>
        <p:spPr>
          <a:xfrm>
            <a:off x="109328" y="5301208"/>
            <a:ext cx="8865699" cy="1954381"/>
          </a:xfrm>
          <a:prstGeom prst="rect">
            <a:avLst/>
          </a:prstGeom>
          <a:noFill/>
        </p:spPr>
        <p:txBody>
          <a:bodyPr wrap="square" rtlCol="0">
            <a:spAutoFit/>
          </a:bodyPr>
          <a:lstStyle/>
          <a:p>
            <a:pPr algn="just">
              <a:spcAft>
                <a:spcPts val="0"/>
              </a:spcAft>
              <a:tabLst>
                <a:tab pos="449580" algn="l"/>
                <a:tab pos="899795" algn="l"/>
                <a:tab pos="1350010" algn="l"/>
                <a:tab pos="2250440" algn="l"/>
                <a:tab pos="2701290" algn="l"/>
                <a:tab pos="3150870" algn="l"/>
                <a:tab pos="3601085" algn="l"/>
                <a:tab pos="4051300" algn="l"/>
                <a:tab pos="4501515" algn="l"/>
                <a:tab pos="4951730" algn="l"/>
              </a:tabLst>
            </a:pPr>
            <a:r>
              <a:rPr lang="en-US" sz="1100" b="1" dirty="0">
                <a:solidFill>
                  <a:srgbClr val="000000"/>
                </a:solidFill>
                <a:ea typeface="Times New Roman"/>
                <a:cs typeface="Times New Roman"/>
              </a:rPr>
              <a:t>Figure 5. </a:t>
            </a:r>
            <a:r>
              <a:rPr lang="en-US" sz="1100" dirty="0">
                <a:solidFill>
                  <a:srgbClr val="000000"/>
                </a:solidFill>
                <a:ea typeface="Times New Roman"/>
                <a:cs typeface="Times New Roman"/>
              </a:rPr>
              <a:t>Analysis of drought-inducible gene expression in responses to redox perturbation. A. </a:t>
            </a:r>
            <a:r>
              <a:rPr lang="en-US" sz="1100" dirty="0" err="1">
                <a:solidFill>
                  <a:srgbClr val="000000"/>
                </a:solidFill>
                <a:ea typeface="Times New Roman"/>
                <a:cs typeface="Times New Roman"/>
              </a:rPr>
              <a:t>Heatmap</a:t>
            </a:r>
            <a:r>
              <a:rPr lang="en-US" sz="1100" dirty="0">
                <a:solidFill>
                  <a:srgbClr val="000000"/>
                </a:solidFill>
                <a:ea typeface="Times New Roman"/>
                <a:cs typeface="Times New Roman"/>
              </a:rPr>
              <a:t> of drought-induced genes extracted from </a:t>
            </a:r>
            <a:r>
              <a:rPr lang="en-US" sz="1100" dirty="0" err="1">
                <a:solidFill>
                  <a:srgbClr val="000000"/>
                </a:solidFill>
                <a:ea typeface="Times New Roman"/>
                <a:cs typeface="Times New Roman"/>
              </a:rPr>
              <a:t>Genevestigator</a:t>
            </a:r>
            <a:r>
              <a:rPr lang="en-US" sz="1100" dirty="0">
                <a:solidFill>
                  <a:srgbClr val="000000"/>
                </a:solidFill>
                <a:ea typeface="Times New Roman"/>
                <a:cs typeface="Times New Roman"/>
              </a:rPr>
              <a:t> and the response of these genes to ABA or oxidative stress (top), and histogram showing expression of oxidative stress marker genes after the different treatments (bottom). Data are shown as log</a:t>
            </a:r>
            <a:r>
              <a:rPr lang="en-US" sz="1100" baseline="-25000" dirty="0">
                <a:solidFill>
                  <a:srgbClr val="000000"/>
                </a:solidFill>
                <a:ea typeface="Times New Roman"/>
                <a:cs typeface="Times New Roman"/>
              </a:rPr>
              <a:t>2</a:t>
            </a:r>
            <a:r>
              <a:rPr lang="en-US" sz="1100" dirty="0">
                <a:solidFill>
                  <a:srgbClr val="000000"/>
                </a:solidFill>
                <a:ea typeface="Times New Roman"/>
                <a:cs typeface="Times New Roman"/>
              </a:rPr>
              <a:t> values compared to Col-0 (wild-type or untreated). Experimental details are given in Supplemental Table S2. Red and green on the </a:t>
            </a:r>
            <a:r>
              <a:rPr lang="en-US" sz="1100" dirty="0" err="1">
                <a:solidFill>
                  <a:srgbClr val="000000"/>
                </a:solidFill>
                <a:ea typeface="Times New Roman"/>
                <a:cs typeface="Times New Roman"/>
              </a:rPr>
              <a:t>heatmap</a:t>
            </a:r>
            <a:r>
              <a:rPr lang="en-US" sz="1100" dirty="0">
                <a:solidFill>
                  <a:srgbClr val="000000"/>
                </a:solidFill>
                <a:ea typeface="Times New Roman"/>
                <a:cs typeface="Times New Roman"/>
              </a:rPr>
              <a:t> indicate induction and repression according to the color scale shown at the top. The five genes for which data are shown in the bottom histogram are (left to right) </a:t>
            </a:r>
            <a:r>
              <a:rPr lang="en-US" sz="1100" i="1" dirty="0">
                <a:solidFill>
                  <a:srgbClr val="000000"/>
                </a:solidFill>
                <a:ea typeface="Times New Roman"/>
                <a:cs typeface="Times New Roman"/>
              </a:rPr>
              <a:t>APX1</a:t>
            </a:r>
            <a:r>
              <a:rPr lang="en-US" sz="1100" dirty="0">
                <a:solidFill>
                  <a:srgbClr val="000000"/>
                </a:solidFill>
                <a:ea typeface="Times New Roman"/>
                <a:cs typeface="Times New Roman"/>
              </a:rPr>
              <a:t>, </a:t>
            </a:r>
            <a:r>
              <a:rPr lang="en-US" sz="1100" i="1" dirty="0">
                <a:solidFill>
                  <a:srgbClr val="000000"/>
                </a:solidFill>
                <a:ea typeface="Times New Roman"/>
                <a:cs typeface="Times New Roman"/>
              </a:rPr>
              <a:t>GSTU24</a:t>
            </a:r>
            <a:r>
              <a:rPr lang="en-US" sz="1100" dirty="0">
                <a:solidFill>
                  <a:srgbClr val="000000"/>
                </a:solidFill>
                <a:ea typeface="Times New Roman"/>
                <a:cs typeface="Times New Roman"/>
              </a:rPr>
              <a:t>, </a:t>
            </a:r>
            <a:r>
              <a:rPr lang="en-US" sz="1100" i="1" dirty="0">
                <a:solidFill>
                  <a:srgbClr val="000000"/>
                </a:solidFill>
                <a:ea typeface="Times New Roman"/>
                <a:cs typeface="Times New Roman"/>
              </a:rPr>
              <a:t>UGT75B1,</a:t>
            </a:r>
            <a:r>
              <a:rPr lang="en-US" sz="1100" dirty="0">
                <a:solidFill>
                  <a:srgbClr val="000000"/>
                </a:solidFill>
                <a:ea typeface="Times New Roman"/>
                <a:cs typeface="Times New Roman"/>
              </a:rPr>
              <a:t> </a:t>
            </a:r>
            <a:r>
              <a:rPr lang="en-US" sz="1100" i="1" dirty="0">
                <a:solidFill>
                  <a:srgbClr val="000000"/>
                </a:solidFill>
                <a:ea typeface="Times New Roman"/>
                <a:cs typeface="Times New Roman"/>
              </a:rPr>
              <a:t>UGT73B5</a:t>
            </a:r>
            <a:r>
              <a:rPr lang="en-US" sz="1100" dirty="0">
                <a:solidFill>
                  <a:srgbClr val="000000"/>
                </a:solidFill>
                <a:ea typeface="Times New Roman"/>
                <a:cs typeface="Times New Roman"/>
              </a:rPr>
              <a:t>, and </a:t>
            </a:r>
            <a:r>
              <a:rPr lang="en-US" sz="1100" i="1" dirty="0">
                <a:solidFill>
                  <a:srgbClr val="000000"/>
                </a:solidFill>
                <a:ea typeface="Times New Roman"/>
                <a:cs typeface="Times New Roman"/>
              </a:rPr>
              <a:t>GPX6</a:t>
            </a:r>
            <a:r>
              <a:rPr lang="en-US" sz="1100" dirty="0">
                <a:solidFill>
                  <a:srgbClr val="000000"/>
                </a:solidFill>
                <a:ea typeface="Times New Roman"/>
                <a:cs typeface="Times New Roman"/>
              </a:rPr>
              <a:t> (for values, see Supplemental Table S3B). B. Overlap of induced genes (cut-off 2-fold) in the two drought experiments. 375 genes were induced &gt;2-fold in at least one of the experiments (Supplemental Table S3A). C. Number of these 375 genes that were induced &gt; 2-fold by the different oxidative stresses (indicated in red circles within the outer blue circles).</a:t>
            </a:r>
            <a:endParaRPr lang="fr-FR" sz="1100" dirty="0">
              <a:ea typeface="Times New Roman"/>
              <a:cs typeface="Goudy Old Style"/>
            </a:endParaRPr>
          </a:p>
          <a:p>
            <a:pPr algn="just">
              <a:spcAft>
                <a:spcPts val="0"/>
              </a:spcAft>
              <a:tabLst>
                <a:tab pos="449580" algn="l"/>
                <a:tab pos="899795" algn="l"/>
                <a:tab pos="1350010" algn="l"/>
                <a:tab pos="2250440" algn="l"/>
                <a:tab pos="2701290" algn="l"/>
                <a:tab pos="3150870" algn="l"/>
                <a:tab pos="3601085" algn="l"/>
                <a:tab pos="4051300" algn="l"/>
                <a:tab pos="4501515" algn="l"/>
                <a:tab pos="4951730" algn="l"/>
                <a:tab pos="-457200" algn="l"/>
                <a:tab pos="449580" algn="l"/>
                <a:tab pos="899795" algn="l"/>
                <a:tab pos="1350010" algn="l"/>
                <a:tab pos="2250440" algn="l"/>
                <a:tab pos="2701290" algn="l"/>
                <a:tab pos="3150870" algn="l"/>
                <a:tab pos="3601085" algn="l"/>
                <a:tab pos="4051300" algn="l"/>
                <a:tab pos="4501515" algn="l"/>
                <a:tab pos="4951730" algn="l"/>
              </a:tabLst>
            </a:pPr>
            <a:r>
              <a:rPr lang="en-US" sz="1100" b="1" dirty="0">
                <a:ea typeface="Times New Roman"/>
                <a:cs typeface="Times New Roman"/>
              </a:rPr>
              <a:t> </a:t>
            </a:r>
            <a:endParaRPr lang="fr-FR" sz="1100" dirty="0">
              <a:ea typeface="Times New Roman"/>
              <a:cs typeface="Goudy Old Style"/>
            </a:endParaRPr>
          </a:p>
          <a:p>
            <a:pPr algn="just">
              <a:spcAft>
                <a:spcPts val="0"/>
              </a:spcAft>
              <a:tabLst>
                <a:tab pos="449580" algn="l"/>
                <a:tab pos="899795" algn="l"/>
                <a:tab pos="1350010" algn="l"/>
                <a:tab pos="2250440" algn="l"/>
                <a:tab pos="2701290" algn="l"/>
                <a:tab pos="3150870" algn="l"/>
                <a:tab pos="3601085" algn="l"/>
                <a:tab pos="4051300" algn="l"/>
                <a:tab pos="4501515" algn="l"/>
                <a:tab pos="4951730" algn="l"/>
                <a:tab pos="-457200" algn="l"/>
                <a:tab pos="449580" algn="l"/>
                <a:tab pos="899795" algn="l"/>
                <a:tab pos="1350010" algn="l"/>
                <a:tab pos="2250440" algn="l"/>
                <a:tab pos="2701290" algn="l"/>
                <a:tab pos="3150870" algn="l"/>
                <a:tab pos="3601085" algn="l"/>
                <a:tab pos="4051300" algn="l"/>
                <a:tab pos="4501515" algn="l"/>
                <a:tab pos="4951730" algn="l"/>
              </a:tabLst>
            </a:pPr>
            <a:r>
              <a:rPr lang="en-US" sz="1100" b="1" dirty="0">
                <a:ea typeface="Times New Roman"/>
                <a:cs typeface="Times New Roman"/>
              </a:rPr>
              <a:t> </a:t>
            </a:r>
            <a:endParaRPr lang="fr-FR" sz="1100" dirty="0">
              <a:ea typeface="Times New Roman"/>
              <a:cs typeface="Goudy Old Style"/>
            </a:endParaRPr>
          </a:p>
          <a:p>
            <a:pPr algn="just">
              <a:spcAft>
                <a:spcPts val="0"/>
              </a:spcAft>
              <a:tabLst>
                <a:tab pos="449580" algn="l"/>
                <a:tab pos="899795" algn="l"/>
                <a:tab pos="1350010" algn="l"/>
                <a:tab pos="2250440" algn="l"/>
                <a:tab pos="2701290" algn="l"/>
                <a:tab pos="3150870" algn="l"/>
                <a:tab pos="3601085" algn="l"/>
                <a:tab pos="4051300" algn="l"/>
                <a:tab pos="4501515" algn="l"/>
                <a:tab pos="4951730" algn="l"/>
                <a:tab pos="-457200" algn="l"/>
                <a:tab pos="449580" algn="l"/>
                <a:tab pos="899795" algn="l"/>
                <a:tab pos="1350010" algn="l"/>
                <a:tab pos="2250440" algn="l"/>
                <a:tab pos="2701290" algn="l"/>
                <a:tab pos="3150870" algn="l"/>
                <a:tab pos="3601085" algn="l"/>
                <a:tab pos="4051300" algn="l"/>
                <a:tab pos="4501515" algn="l"/>
                <a:tab pos="4951730" algn="l"/>
              </a:tabLst>
            </a:pPr>
            <a:r>
              <a:rPr lang="en-US" sz="1100" b="1" dirty="0">
                <a:ea typeface="Times New Roman"/>
                <a:cs typeface="Times New Roman"/>
              </a:rPr>
              <a:t> </a:t>
            </a:r>
            <a:endParaRPr lang="fr-FR" sz="1100" dirty="0">
              <a:effectLst/>
              <a:ea typeface="Times New Roman"/>
              <a:cs typeface="Goudy Old Style"/>
            </a:endParaRPr>
          </a:p>
        </p:txBody>
      </p:sp>
      <p:sp>
        <p:nvSpPr>
          <p:cNvPr id="26" name="TextBox 25"/>
          <p:cNvSpPr txBox="1"/>
          <p:nvPr/>
        </p:nvSpPr>
        <p:spPr>
          <a:xfrm>
            <a:off x="4860032" y="188640"/>
            <a:ext cx="309700" cy="369332"/>
          </a:xfrm>
          <a:prstGeom prst="rect">
            <a:avLst/>
          </a:prstGeom>
          <a:noFill/>
        </p:spPr>
        <p:txBody>
          <a:bodyPr wrap="none" rtlCol="0">
            <a:spAutoFit/>
          </a:bodyPr>
          <a:lstStyle/>
          <a:p>
            <a:r>
              <a:rPr lang="en-GB" dirty="0"/>
              <a:t>B</a:t>
            </a:r>
          </a:p>
        </p:txBody>
      </p:sp>
      <p:sp>
        <p:nvSpPr>
          <p:cNvPr id="28" name="TextBox 27"/>
          <p:cNvSpPr txBox="1"/>
          <p:nvPr/>
        </p:nvSpPr>
        <p:spPr>
          <a:xfrm>
            <a:off x="6324529" y="655464"/>
            <a:ext cx="367408" cy="307777"/>
          </a:xfrm>
          <a:prstGeom prst="rect">
            <a:avLst/>
          </a:prstGeom>
          <a:noFill/>
        </p:spPr>
        <p:txBody>
          <a:bodyPr wrap="none" rtlCol="0">
            <a:spAutoFit/>
          </a:bodyPr>
          <a:lstStyle/>
          <a:p>
            <a:r>
              <a:rPr lang="en-GB" sz="1400" b="1" dirty="0" smtClean="0"/>
              <a:t>66</a:t>
            </a:r>
            <a:endParaRPr lang="en-GB" sz="1400" b="1" dirty="0"/>
          </a:p>
        </p:txBody>
      </p:sp>
      <p:sp>
        <p:nvSpPr>
          <p:cNvPr id="29" name="TextBox 28"/>
          <p:cNvSpPr txBox="1"/>
          <p:nvPr/>
        </p:nvSpPr>
        <p:spPr>
          <a:xfrm>
            <a:off x="6713123" y="655464"/>
            <a:ext cx="458780" cy="307777"/>
          </a:xfrm>
          <a:prstGeom prst="rect">
            <a:avLst/>
          </a:prstGeom>
          <a:noFill/>
        </p:spPr>
        <p:txBody>
          <a:bodyPr wrap="none" rtlCol="0">
            <a:spAutoFit/>
          </a:bodyPr>
          <a:lstStyle/>
          <a:p>
            <a:r>
              <a:rPr lang="en-GB" sz="1400" b="1" dirty="0" smtClean="0"/>
              <a:t>272</a:t>
            </a:r>
            <a:endParaRPr lang="en-GB" sz="1400" b="1" dirty="0"/>
          </a:p>
        </p:txBody>
      </p:sp>
      <p:sp>
        <p:nvSpPr>
          <p:cNvPr id="30" name="TextBox 29"/>
          <p:cNvSpPr txBox="1"/>
          <p:nvPr/>
        </p:nvSpPr>
        <p:spPr>
          <a:xfrm>
            <a:off x="7248847" y="655464"/>
            <a:ext cx="367408" cy="307777"/>
          </a:xfrm>
          <a:prstGeom prst="rect">
            <a:avLst/>
          </a:prstGeom>
          <a:noFill/>
        </p:spPr>
        <p:txBody>
          <a:bodyPr wrap="none" rtlCol="0">
            <a:spAutoFit/>
          </a:bodyPr>
          <a:lstStyle/>
          <a:p>
            <a:r>
              <a:rPr lang="en-GB" sz="1400" b="1" dirty="0" smtClean="0"/>
              <a:t>37</a:t>
            </a:r>
            <a:endParaRPr lang="en-GB" sz="1400" b="1" dirty="0"/>
          </a:p>
        </p:txBody>
      </p:sp>
      <p:sp>
        <p:nvSpPr>
          <p:cNvPr id="31" name="TextBox 30"/>
          <p:cNvSpPr txBox="1"/>
          <p:nvPr/>
        </p:nvSpPr>
        <p:spPr>
          <a:xfrm>
            <a:off x="4860032" y="1674168"/>
            <a:ext cx="308098" cy="369332"/>
          </a:xfrm>
          <a:prstGeom prst="rect">
            <a:avLst/>
          </a:prstGeom>
          <a:noFill/>
        </p:spPr>
        <p:txBody>
          <a:bodyPr wrap="none" rtlCol="0">
            <a:spAutoFit/>
          </a:bodyPr>
          <a:lstStyle/>
          <a:p>
            <a:r>
              <a:rPr lang="en-GB" dirty="0"/>
              <a:t>C</a:t>
            </a:r>
          </a:p>
        </p:txBody>
      </p:sp>
      <p:sp>
        <p:nvSpPr>
          <p:cNvPr id="32" name="TextBox 31"/>
          <p:cNvSpPr txBox="1"/>
          <p:nvPr/>
        </p:nvSpPr>
        <p:spPr>
          <a:xfrm>
            <a:off x="5282000" y="1368235"/>
            <a:ext cx="3481322" cy="292388"/>
          </a:xfrm>
          <a:prstGeom prst="rect">
            <a:avLst/>
          </a:prstGeom>
          <a:noFill/>
        </p:spPr>
        <p:txBody>
          <a:bodyPr wrap="square" rtlCol="0">
            <a:spAutoFit/>
          </a:bodyPr>
          <a:lstStyle/>
          <a:p>
            <a:pPr algn="ctr"/>
            <a:r>
              <a:rPr lang="en-GB" sz="1300" b="1" dirty="0" smtClean="0"/>
              <a:t>Total number of drought-induced genes = 375</a:t>
            </a:r>
            <a:endParaRPr lang="en-GB" sz="1300" b="1" dirty="0"/>
          </a:p>
        </p:txBody>
      </p:sp>
      <p:sp>
        <p:nvSpPr>
          <p:cNvPr id="33" name="Oval 32"/>
          <p:cNvSpPr/>
          <p:nvPr/>
        </p:nvSpPr>
        <p:spPr>
          <a:xfrm>
            <a:off x="5440292" y="4191774"/>
            <a:ext cx="927805" cy="8214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ZoneTexte 8"/>
          <p:cNvSpPr txBox="1"/>
          <p:nvPr/>
        </p:nvSpPr>
        <p:spPr>
          <a:xfrm>
            <a:off x="5221865" y="3704174"/>
            <a:ext cx="1364659" cy="400110"/>
          </a:xfrm>
          <a:prstGeom prst="rect">
            <a:avLst/>
          </a:prstGeom>
          <a:noFill/>
        </p:spPr>
        <p:txBody>
          <a:bodyPr wrap="square" rtlCol="0">
            <a:spAutoFit/>
          </a:bodyPr>
          <a:lstStyle/>
          <a:p>
            <a:pPr algn="ctr"/>
            <a:r>
              <a:rPr lang="fr-FR" sz="1000" b="1" dirty="0" err="1" smtClean="0">
                <a:solidFill>
                  <a:prstClr val="black"/>
                </a:solidFill>
              </a:rPr>
              <a:t>External</a:t>
            </a:r>
            <a:r>
              <a:rPr lang="fr-FR" sz="1000" b="1" dirty="0" smtClean="0">
                <a:solidFill>
                  <a:prstClr val="black"/>
                </a:solidFill>
              </a:rPr>
              <a:t> H</a:t>
            </a:r>
            <a:r>
              <a:rPr lang="fr-FR" sz="1000" b="1" baseline="-25000" dirty="0" smtClean="0">
                <a:solidFill>
                  <a:prstClr val="black"/>
                </a:solidFill>
              </a:rPr>
              <a:t>2</a:t>
            </a:r>
            <a:r>
              <a:rPr lang="fr-FR" sz="1000" b="1" dirty="0" smtClean="0">
                <a:solidFill>
                  <a:prstClr val="black"/>
                </a:solidFill>
              </a:rPr>
              <a:t>O</a:t>
            </a:r>
            <a:r>
              <a:rPr lang="fr-FR" sz="1000" b="1" baseline="-25000" dirty="0" smtClean="0">
                <a:solidFill>
                  <a:prstClr val="black"/>
                </a:solidFill>
              </a:rPr>
              <a:t>2</a:t>
            </a:r>
          </a:p>
          <a:p>
            <a:pPr algn="ctr"/>
            <a:r>
              <a:rPr lang="fr-FR" sz="1000" b="1" dirty="0" smtClean="0">
                <a:solidFill>
                  <a:prstClr val="black"/>
                </a:solidFill>
              </a:rPr>
              <a:t>(</a:t>
            </a:r>
            <a:r>
              <a:rPr lang="fr-FR" sz="1000" b="1" dirty="0" err="1" smtClean="0">
                <a:solidFill>
                  <a:prstClr val="black"/>
                </a:solidFill>
              </a:rPr>
              <a:t>extracellular</a:t>
            </a:r>
            <a:r>
              <a:rPr lang="fr-FR" sz="1000" b="1" dirty="0" smtClean="0">
                <a:solidFill>
                  <a:prstClr val="black"/>
                </a:solidFill>
              </a:rPr>
              <a:t>)</a:t>
            </a:r>
            <a:endParaRPr lang="fr-FR" sz="1000" b="1" dirty="0">
              <a:solidFill>
                <a:prstClr val="black"/>
              </a:solidFill>
            </a:endParaRPr>
          </a:p>
        </p:txBody>
      </p:sp>
      <p:sp>
        <p:nvSpPr>
          <p:cNvPr id="38" name="ZoneTexte 8"/>
          <p:cNvSpPr txBox="1"/>
          <p:nvPr/>
        </p:nvSpPr>
        <p:spPr>
          <a:xfrm>
            <a:off x="6297608" y="3676541"/>
            <a:ext cx="1517337" cy="400110"/>
          </a:xfrm>
          <a:prstGeom prst="rect">
            <a:avLst/>
          </a:prstGeom>
          <a:noFill/>
        </p:spPr>
        <p:txBody>
          <a:bodyPr wrap="square" rtlCol="0">
            <a:spAutoFit/>
          </a:bodyPr>
          <a:lstStyle/>
          <a:p>
            <a:pPr algn="ctr"/>
            <a:r>
              <a:rPr lang="fr-FR" sz="1000" b="1" i="1" dirty="0" smtClean="0">
                <a:solidFill>
                  <a:prstClr val="black"/>
                </a:solidFill>
              </a:rPr>
              <a:t>cat2</a:t>
            </a:r>
            <a:r>
              <a:rPr lang="fr-FR" sz="1000" b="1" dirty="0" smtClean="0">
                <a:solidFill>
                  <a:prstClr val="black"/>
                </a:solidFill>
              </a:rPr>
              <a:t>: H</a:t>
            </a:r>
            <a:r>
              <a:rPr lang="fr-FR" sz="1000" b="1" baseline="-25000" dirty="0" smtClean="0">
                <a:solidFill>
                  <a:prstClr val="black"/>
                </a:solidFill>
              </a:rPr>
              <a:t>2</a:t>
            </a:r>
            <a:r>
              <a:rPr lang="fr-FR" sz="1000" b="1" dirty="0" smtClean="0">
                <a:solidFill>
                  <a:prstClr val="black"/>
                </a:solidFill>
              </a:rPr>
              <a:t>O</a:t>
            </a:r>
            <a:r>
              <a:rPr lang="fr-FR" sz="1000" b="1" baseline="-25000" dirty="0" smtClean="0">
                <a:solidFill>
                  <a:prstClr val="black"/>
                </a:solidFill>
              </a:rPr>
              <a:t>2</a:t>
            </a:r>
          </a:p>
          <a:p>
            <a:pPr algn="ctr"/>
            <a:r>
              <a:rPr lang="fr-FR" sz="1000" b="1" dirty="0" smtClean="0">
                <a:solidFill>
                  <a:prstClr val="black"/>
                </a:solidFill>
              </a:rPr>
              <a:t>(</a:t>
            </a:r>
            <a:r>
              <a:rPr lang="fr-FR" sz="1000" b="1" dirty="0" err="1" smtClean="0">
                <a:solidFill>
                  <a:prstClr val="black"/>
                </a:solidFill>
              </a:rPr>
              <a:t>peroxisome</a:t>
            </a:r>
            <a:r>
              <a:rPr lang="fr-FR" sz="1000" b="1" dirty="0" smtClean="0">
                <a:solidFill>
                  <a:prstClr val="black"/>
                </a:solidFill>
              </a:rPr>
              <a:t>)</a:t>
            </a:r>
            <a:endParaRPr lang="fr-FR" sz="1000" b="1" dirty="0">
              <a:solidFill>
                <a:prstClr val="black"/>
              </a:solidFill>
            </a:endParaRPr>
          </a:p>
        </p:txBody>
      </p:sp>
      <p:sp>
        <p:nvSpPr>
          <p:cNvPr id="39" name="ZoneTexte 8"/>
          <p:cNvSpPr txBox="1"/>
          <p:nvPr/>
        </p:nvSpPr>
        <p:spPr>
          <a:xfrm>
            <a:off x="7457691" y="2204864"/>
            <a:ext cx="1517337" cy="400110"/>
          </a:xfrm>
          <a:prstGeom prst="rect">
            <a:avLst/>
          </a:prstGeom>
          <a:noFill/>
        </p:spPr>
        <p:txBody>
          <a:bodyPr wrap="square" rtlCol="0">
            <a:spAutoFit/>
          </a:bodyPr>
          <a:lstStyle/>
          <a:p>
            <a:pPr algn="ctr"/>
            <a:r>
              <a:rPr lang="fr-FR" sz="1000" b="1" i="1" dirty="0" err="1" smtClean="0">
                <a:solidFill>
                  <a:prstClr val="black"/>
                </a:solidFill>
              </a:rPr>
              <a:t>flu</a:t>
            </a:r>
            <a:r>
              <a:rPr lang="fr-FR" sz="1000" b="1" dirty="0" smtClean="0">
                <a:solidFill>
                  <a:prstClr val="black"/>
                </a:solidFill>
              </a:rPr>
              <a:t>: singlet O</a:t>
            </a:r>
            <a:r>
              <a:rPr lang="fr-FR" sz="1000" b="1" baseline="-25000" dirty="0" smtClean="0">
                <a:solidFill>
                  <a:prstClr val="black"/>
                </a:solidFill>
              </a:rPr>
              <a:t>2</a:t>
            </a:r>
          </a:p>
          <a:p>
            <a:pPr algn="ctr"/>
            <a:r>
              <a:rPr lang="fr-FR" sz="1000" b="1" dirty="0" smtClean="0">
                <a:solidFill>
                  <a:prstClr val="black"/>
                </a:solidFill>
              </a:rPr>
              <a:t>(</a:t>
            </a:r>
            <a:r>
              <a:rPr lang="fr-FR" sz="1000" b="1" dirty="0" err="1" smtClean="0">
                <a:solidFill>
                  <a:prstClr val="black"/>
                </a:solidFill>
              </a:rPr>
              <a:t>chloroplast</a:t>
            </a:r>
            <a:r>
              <a:rPr lang="fr-FR" sz="1000" b="1" dirty="0" smtClean="0">
                <a:solidFill>
                  <a:prstClr val="black"/>
                </a:solidFill>
              </a:rPr>
              <a:t>)</a:t>
            </a:r>
            <a:endParaRPr lang="fr-FR" sz="1000" b="1" dirty="0">
              <a:solidFill>
                <a:prstClr val="black"/>
              </a:solidFill>
            </a:endParaRPr>
          </a:p>
        </p:txBody>
      </p:sp>
      <p:sp>
        <p:nvSpPr>
          <p:cNvPr id="43" name="Oval 42"/>
          <p:cNvSpPr/>
          <p:nvPr/>
        </p:nvSpPr>
        <p:spPr>
          <a:xfrm>
            <a:off x="6592374" y="2648111"/>
            <a:ext cx="927805" cy="8214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592374" y="4191774"/>
            <a:ext cx="927805" cy="8214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7752457" y="2648111"/>
            <a:ext cx="927805" cy="8214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5753228" y="4482839"/>
            <a:ext cx="301933" cy="268935"/>
          </a:xfrm>
          <a:prstGeom prst="ellipse">
            <a:avLst/>
          </a:prstGeom>
          <a:solidFill>
            <a:srgbClr val="E54D09">
              <a:alpha val="49804"/>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6884048" y="4478807"/>
            <a:ext cx="323896" cy="272968"/>
          </a:xfrm>
          <a:prstGeom prst="ellipse">
            <a:avLst/>
          </a:prstGeom>
          <a:solidFill>
            <a:srgbClr val="E54D09">
              <a:alpha val="49804"/>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TextBox 49"/>
          <p:cNvSpPr txBox="1"/>
          <p:nvPr/>
        </p:nvSpPr>
        <p:spPr>
          <a:xfrm>
            <a:off x="6750242" y="2617838"/>
            <a:ext cx="612068" cy="276999"/>
          </a:xfrm>
          <a:prstGeom prst="rect">
            <a:avLst/>
          </a:prstGeom>
          <a:noFill/>
        </p:spPr>
        <p:txBody>
          <a:bodyPr wrap="square" rtlCol="0">
            <a:spAutoFit/>
          </a:bodyPr>
          <a:lstStyle/>
          <a:p>
            <a:pPr algn="ctr"/>
            <a:r>
              <a:rPr lang="en-GB" sz="1200" b="1" dirty="0" smtClean="0"/>
              <a:t>375</a:t>
            </a:r>
            <a:endParaRPr lang="en-GB" sz="1200" b="1" dirty="0"/>
          </a:p>
        </p:txBody>
      </p:sp>
      <p:sp>
        <p:nvSpPr>
          <p:cNvPr id="51" name="TextBox 50"/>
          <p:cNvSpPr txBox="1"/>
          <p:nvPr/>
        </p:nvSpPr>
        <p:spPr>
          <a:xfrm>
            <a:off x="5625475" y="4171132"/>
            <a:ext cx="557439" cy="276999"/>
          </a:xfrm>
          <a:prstGeom prst="rect">
            <a:avLst/>
          </a:prstGeom>
          <a:noFill/>
        </p:spPr>
        <p:txBody>
          <a:bodyPr wrap="square" rtlCol="0">
            <a:spAutoFit/>
          </a:bodyPr>
          <a:lstStyle/>
          <a:p>
            <a:pPr algn="ctr"/>
            <a:r>
              <a:rPr lang="en-GB" sz="1200" b="1" dirty="0" smtClean="0"/>
              <a:t>360</a:t>
            </a:r>
            <a:endParaRPr lang="en-GB" sz="1200" b="1" dirty="0"/>
          </a:p>
        </p:txBody>
      </p:sp>
      <p:sp>
        <p:nvSpPr>
          <p:cNvPr id="52" name="TextBox 51"/>
          <p:cNvSpPr txBox="1"/>
          <p:nvPr/>
        </p:nvSpPr>
        <p:spPr>
          <a:xfrm>
            <a:off x="5559665" y="4478807"/>
            <a:ext cx="689058" cy="276999"/>
          </a:xfrm>
          <a:prstGeom prst="rect">
            <a:avLst/>
          </a:prstGeom>
          <a:noFill/>
        </p:spPr>
        <p:txBody>
          <a:bodyPr wrap="square" rtlCol="0">
            <a:spAutoFit/>
          </a:bodyPr>
          <a:lstStyle/>
          <a:p>
            <a:pPr algn="ctr"/>
            <a:r>
              <a:rPr lang="en-GB" sz="1200" b="1" dirty="0" smtClean="0"/>
              <a:t>15</a:t>
            </a:r>
            <a:endParaRPr lang="en-GB" sz="1200" b="1" dirty="0"/>
          </a:p>
        </p:txBody>
      </p:sp>
      <p:sp>
        <p:nvSpPr>
          <p:cNvPr id="53" name="TextBox 52"/>
          <p:cNvSpPr txBox="1"/>
          <p:nvPr/>
        </p:nvSpPr>
        <p:spPr>
          <a:xfrm>
            <a:off x="6711747" y="4478807"/>
            <a:ext cx="689058" cy="276999"/>
          </a:xfrm>
          <a:prstGeom prst="rect">
            <a:avLst/>
          </a:prstGeom>
          <a:noFill/>
        </p:spPr>
        <p:txBody>
          <a:bodyPr wrap="square" rtlCol="0">
            <a:spAutoFit/>
          </a:bodyPr>
          <a:lstStyle/>
          <a:p>
            <a:pPr algn="ctr"/>
            <a:r>
              <a:rPr lang="en-GB" sz="1200" b="1" dirty="0" smtClean="0"/>
              <a:t>21</a:t>
            </a:r>
            <a:endParaRPr lang="en-GB" sz="1200" b="1" dirty="0"/>
          </a:p>
        </p:txBody>
      </p:sp>
      <p:sp>
        <p:nvSpPr>
          <p:cNvPr id="54" name="Oval 53"/>
          <p:cNvSpPr/>
          <p:nvPr/>
        </p:nvSpPr>
        <p:spPr>
          <a:xfrm>
            <a:off x="8024546" y="2914285"/>
            <a:ext cx="363878" cy="332599"/>
          </a:xfrm>
          <a:prstGeom prst="ellipse">
            <a:avLst/>
          </a:prstGeom>
          <a:solidFill>
            <a:srgbClr val="E54D09">
              <a:alpha val="49804"/>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p:cNvSpPr txBox="1"/>
          <p:nvPr/>
        </p:nvSpPr>
        <p:spPr>
          <a:xfrm>
            <a:off x="7871830" y="2953823"/>
            <a:ext cx="689058" cy="276999"/>
          </a:xfrm>
          <a:prstGeom prst="rect">
            <a:avLst/>
          </a:prstGeom>
          <a:noFill/>
        </p:spPr>
        <p:txBody>
          <a:bodyPr wrap="square" rtlCol="0">
            <a:spAutoFit/>
          </a:bodyPr>
          <a:lstStyle/>
          <a:p>
            <a:pPr algn="ctr"/>
            <a:r>
              <a:rPr lang="en-GB" sz="1200" b="1" dirty="0" smtClean="0"/>
              <a:t>58</a:t>
            </a:r>
            <a:endParaRPr lang="en-GB" sz="1200" b="1" dirty="0"/>
          </a:p>
        </p:txBody>
      </p:sp>
      <p:sp>
        <p:nvSpPr>
          <p:cNvPr id="56" name="TextBox 55"/>
          <p:cNvSpPr txBox="1"/>
          <p:nvPr/>
        </p:nvSpPr>
        <p:spPr>
          <a:xfrm>
            <a:off x="6711747" y="2953823"/>
            <a:ext cx="689058" cy="276999"/>
          </a:xfrm>
          <a:prstGeom prst="rect">
            <a:avLst/>
          </a:prstGeom>
          <a:noFill/>
        </p:spPr>
        <p:txBody>
          <a:bodyPr wrap="square" rtlCol="0">
            <a:spAutoFit/>
          </a:bodyPr>
          <a:lstStyle/>
          <a:p>
            <a:pPr algn="ctr"/>
            <a:r>
              <a:rPr lang="en-GB" sz="1200" b="1" dirty="0"/>
              <a:t>0</a:t>
            </a:r>
          </a:p>
        </p:txBody>
      </p:sp>
      <p:sp>
        <p:nvSpPr>
          <p:cNvPr id="57" name="TextBox 56"/>
          <p:cNvSpPr txBox="1"/>
          <p:nvPr/>
        </p:nvSpPr>
        <p:spPr>
          <a:xfrm>
            <a:off x="7910325" y="2617838"/>
            <a:ext cx="612068" cy="276999"/>
          </a:xfrm>
          <a:prstGeom prst="rect">
            <a:avLst/>
          </a:prstGeom>
          <a:noFill/>
        </p:spPr>
        <p:txBody>
          <a:bodyPr wrap="square" rtlCol="0">
            <a:spAutoFit/>
          </a:bodyPr>
          <a:lstStyle/>
          <a:p>
            <a:pPr algn="ctr"/>
            <a:r>
              <a:rPr lang="en-GB" sz="1200" b="1" dirty="0" smtClean="0"/>
              <a:t>317</a:t>
            </a:r>
            <a:endParaRPr lang="en-GB" sz="1200" b="1" dirty="0"/>
          </a:p>
        </p:txBody>
      </p:sp>
      <p:sp>
        <p:nvSpPr>
          <p:cNvPr id="58" name="TextBox 57"/>
          <p:cNvSpPr txBox="1"/>
          <p:nvPr/>
        </p:nvSpPr>
        <p:spPr>
          <a:xfrm>
            <a:off x="6777557" y="4171132"/>
            <a:ext cx="557439" cy="276999"/>
          </a:xfrm>
          <a:prstGeom prst="rect">
            <a:avLst/>
          </a:prstGeom>
          <a:noFill/>
        </p:spPr>
        <p:txBody>
          <a:bodyPr wrap="square" rtlCol="0">
            <a:spAutoFit/>
          </a:bodyPr>
          <a:lstStyle/>
          <a:p>
            <a:pPr algn="ctr"/>
            <a:r>
              <a:rPr lang="en-GB" sz="1200" b="1" dirty="0" smtClean="0"/>
              <a:t>354</a:t>
            </a:r>
            <a:endParaRPr lang="en-GB" sz="1200" b="1" dirty="0"/>
          </a:p>
        </p:txBody>
      </p:sp>
      <p:sp>
        <p:nvSpPr>
          <p:cNvPr id="6" name="Rectangle 5"/>
          <p:cNvSpPr/>
          <p:nvPr/>
        </p:nvSpPr>
        <p:spPr>
          <a:xfrm>
            <a:off x="5221865" y="2194992"/>
            <a:ext cx="3585318" cy="2880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p:cNvSpPr/>
          <p:nvPr/>
        </p:nvSpPr>
        <p:spPr>
          <a:xfrm rot="5400000">
            <a:off x="6798120" y="1658752"/>
            <a:ext cx="508313" cy="512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6" name="Object 6"/>
          <p:cNvGraphicFramePr>
            <a:graphicFrameLocks noChangeAspect="1"/>
          </p:cNvGraphicFramePr>
          <p:nvPr>
            <p:extLst>
              <p:ext uri="{D42A27DB-BD31-4B8C-83A1-F6EECF244321}">
                <p14:modId xmlns:p14="http://schemas.microsoft.com/office/powerpoint/2010/main" val="4110625671"/>
              </p:ext>
            </p:extLst>
          </p:nvPr>
        </p:nvGraphicFramePr>
        <p:xfrm>
          <a:off x="664155" y="3429000"/>
          <a:ext cx="4267885" cy="1684505"/>
        </p:xfrm>
        <a:graphic>
          <a:graphicData uri="http://schemas.openxmlformats.org/presentationml/2006/ole">
            <mc:AlternateContent xmlns:mc="http://schemas.openxmlformats.org/markup-compatibility/2006">
              <mc:Choice xmlns:v="urn:schemas-microsoft-com:vml" Requires="v">
                <p:oleObj spid="_x0000_s21547" name="SPW 10.0 Graph" r:id="rId3" imgW="4932000" imgH="2882160" progId="SigmaPlotGraphicObject.9">
                  <p:embed/>
                </p:oleObj>
              </mc:Choice>
              <mc:Fallback>
                <p:oleObj name="SPW 10.0 Graph" r:id="rId3" imgW="4932000" imgH="2882160" progId="SigmaPlotGraphicObject.9">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155" y="3429000"/>
                        <a:ext cx="4267885" cy="1684505"/>
                      </a:xfrm>
                      <a:prstGeom prst="rect">
                        <a:avLst/>
                      </a:prstGeom>
                      <a:noFill/>
                      <a:ln>
                        <a:noFill/>
                      </a:ln>
                      <a:effectLst/>
                      <a:extLst/>
                    </p:spPr>
                  </p:pic>
                </p:oleObj>
              </mc:Fallback>
            </mc:AlternateContent>
          </a:graphicData>
        </a:graphic>
      </p:graphicFrame>
      <p:sp>
        <p:nvSpPr>
          <p:cNvPr id="67" name="ZoneTexte 8"/>
          <p:cNvSpPr txBox="1"/>
          <p:nvPr/>
        </p:nvSpPr>
        <p:spPr>
          <a:xfrm rot="16200000">
            <a:off x="1885879" y="3316831"/>
            <a:ext cx="1517337" cy="369332"/>
          </a:xfrm>
          <a:prstGeom prst="rect">
            <a:avLst/>
          </a:prstGeom>
          <a:noFill/>
        </p:spPr>
        <p:txBody>
          <a:bodyPr wrap="square" rtlCol="0">
            <a:spAutoFit/>
          </a:bodyPr>
          <a:lstStyle/>
          <a:p>
            <a:pPr algn="r"/>
            <a:r>
              <a:rPr lang="fr-FR" sz="900" dirty="0" err="1" smtClean="0">
                <a:solidFill>
                  <a:prstClr val="black"/>
                </a:solidFill>
              </a:rPr>
              <a:t>External</a:t>
            </a:r>
            <a:r>
              <a:rPr lang="fr-FR" sz="900" dirty="0" smtClean="0">
                <a:solidFill>
                  <a:prstClr val="black"/>
                </a:solidFill>
              </a:rPr>
              <a:t> H</a:t>
            </a:r>
            <a:r>
              <a:rPr lang="fr-FR" sz="900" baseline="-25000" dirty="0" smtClean="0">
                <a:solidFill>
                  <a:prstClr val="black"/>
                </a:solidFill>
              </a:rPr>
              <a:t>2</a:t>
            </a:r>
            <a:r>
              <a:rPr lang="fr-FR" sz="900" dirty="0" smtClean="0">
                <a:solidFill>
                  <a:prstClr val="black"/>
                </a:solidFill>
              </a:rPr>
              <a:t>O</a:t>
            </a:r>
            <a:r>
              <a:rPr lang="fr-FR" sz="900" baseline="-25000" dirty="0" smtClean="0">
                <a:solidFill>
                  <a:prstClr val="black"/>
                </a:solidFill>
              </a:rPr>
              <a:t>2</a:t>
            </a:r>
          </a:p>
          <a:p>
            <a:pPr algn="r"/>
            <a:r>
              <a:rPr lang="fr-FR" sz="900" dirty="0" smtClean="0">
                <a:solidFill>
                  <a:prstClr val="black"/>
                </a:solidFill>
              </a:rPr>
              <a:t>(</a:t>
            </a:r>
            <a:r>
              <a:rPr lang="fr-FR" sz="900" dirty="0" err="1" smtClean="0">
                <a:solidFill>
                  <a:prstClr val="black"/>
                </a:solidFill>
              </a:rPr>
              <a:t>extracellular</a:t>
            </a:r>
            <a:r>
              <a:rPr lang="fr-FR" sz="900" dirty="0" smtClean="0">
                <a:solidFill>
                  <a:prstClr val="black"/>
                </a:solidFill>
              </a:rPr>
              <a:t>)</a:t>
            </a:r>
            <a:endParaRPr lang="fr-FR" sz="900" dirty="0">
              <a:solidFill>
                <a:prstClr val="black"/>
              </a:solidFill>
            </a:endParaRPr>
          </a:p>
        </p:txBody>
      </p:sp>
      <p:sp>
        <p:nvSpPr>
          <p:cNvPr id="68" name="ZoneTexte 13"/>
          <p:cNvSpPr txBox="1"/>
          <p:nvPr/>
        </p:nvSpPr>
        <p:spPr>
          <a:xfrm rot="16200000">
            <a:off x="622755" y="3332974"/>
            <a:ext cx="1411124" cy="230832"/>
          </a:xfrm>
          <a:prstGeom prst="rect">
            <a:avLst/>
          </a:prstGeom>
          <a:noFill/>
        </p:spPr>
        <p:txBody>
          <a:bodyPr wrap="square" rtlCol="0">
            <a:spAutoFit/>
          </a:bodyPr>
          <a:lstStyle/>
          <a:p>
            <a:pPr algn="r"/>
            <a:r>
              <a:rPr lang="fr-FR" sz="900" dirty="0" smtClean="0">
                <a:solidFill>
                  <a:prstClr val="black"/>
                </a:solidFill>
              </a:rPr>
              <a:t>DROUGHT 1</a:t>
            </a:r>
            <a:endParaRPr lang="fr-FR" sz="900" dirty="0">
              <a:solidFill>
                <a:prstClr val="black"/>
              </a:solidFill>
            </a:endParaRPr>
          </a:p>
        </p:txBody>
      </p:sp>
      <p:sp>
        <p:nvSpPr>
          <p:cNvPr id="69" name="ZoneTexte 14"/>
          <p:cNvSpPr txBox="1"/>
          <p:nvPr/>
        </p:nvSpPr>
        <p:spPr>
          <a:xfrm rot="16200000">
            <a:off x="996747" y="3364155"/>
            <a:ext cx="1473485" cy="230832"/>
          </a:xfrm>
          <a:prstGeom prst="rect">
            <a:avLst/>
          </a:prstGeom>
          <a:noFill/>
        </p:spPr>
        <p:txBody>
          <a:bodyPr wrap="square" rtlCol="0">
            <a:spAutoFit/>
          </a:bodyPr>
          <a:lstStyle/>
          <a:p>
            <a:pPr algn="r"/>
            <a:r>
              <a:rPr lang="fr-FR" sz="900" dirty="0" smtClean="0">
                <a:solidFill>
                  <a:prstClr val="black"/>
                </a:solidFill>
              </a:rPr>
              <a:t>DROUGHT 2</a:t>
            </a:r>
            <a:endParaRPr lang="fr-FR" sz="900" dirty="0">
              <a:solidFill>
                <a:prstClr val="black"/>
              </a:solidFill>
            </a:endParaRPr>
          </a:p>
        </p:txBody>
      </p:sp>
      <p:sp>
        <p:nvSpPr>
          <p:cNvPr id="70" name="ZoneTexte 8"/>
          <p:cNvSpPr txBox="1"/>
          <p:nvPr/>
        </p:nvSpPr>
        <p:spPr>
          <a:xfrm rot="16200000">
            <a:off x="2394329" y="3316831"/>
            <a:ext cx="1517337" cy="369332"/>
          </a:xfrm>
          <a:prstGeom prst="rect">
            <a:avLst/>
          </a:prstGeom>
          <a:noFill/>
        </p:spPr>
        <p:txBody>
          <a:bodyPr wrap="square" rtlCol="0">
            <a:spAutoFit/>
          </a:bodyPr>
          <a:lstStyle/>
          <a:p>
            <a:pPr algn="r"/>
            <a:r>
              <a:rPr lang="fr-FR" sz="900" dirty="0" err="1" smtClean="0">
                <a:solidFill>
                  <a:prstClr val="black"/>
                </a:solidFill>
              </a:rPr>
              <a:t>Paraquat</a:t>
            </a:r>
            <a:r>
              <a:rPr lang="fr-FR" sz="900" dirty="0" smtClean="0">
                <a:solidFill>
                  <a:prstClr val="black"/>
                </a:solidFill>
              </a:rPr>
              <a:t>: O</a:t>
            </a:r>
            <a:r>
              <a:rPr lang="fr-FR" sz="900" baseline="-25000" dirty="0" smtClean="0">
                <a:solidFill>
                  <a:prstClr val="black"/>
                </a:solidFill>
              </a:rPr>
              <a:t>2</a:t>
            </a:r>
            <a:r>
              <a:rPr lang="fr-FR" sz="900" baseline="30000" dirty="0" smtClean="0">
                <a:solidFill>
                  <a:prstClr val="black"/>
                </a:solidFill>
              </a:rPr>
              <a:t>-</a:t>
            </a:r>
            <a:r>
              <a:rPr lang="fr-FR" sz="900" dirty="0" smtClean="0">
                <a:solidFill>
                  <a:prstClr val="black"/>
                </a:solidFill>
              </a:rPr>
              <a:t>, H</a:t>
            </a:r>
            <a:r>
              <a:rPr lang="fr-FR" sz="900" baseline="-25000" dirty="0" smtClean="0">
                <a:solidFill>
                  <a:prstClr val="black"/>
                </a:solidFill>
              </a:rPr>
              <a:t>2</a:t>
            </a:r>
            <a:r>
              <a:rPr lang="fr-FR" sz="900" dirty="0" smtClean="0">
                <a:solidFill>
                  <a:prstClr val="black"/>
                </a:solidFill>
              </a:rPr>
              <a:t>O</a:t>
            </a:r>
            <a:r>
              <a:rPr lang="fr-FR" sz="900" baseline="-25000" dirty="0" smtClean="0">
                <a:solidFill>
                  <a:prstClr val="black"/>
                </a:solidFill>
              </a:rPr>
              <a:t>2</a:t>
            </a:r>
          </a:p>
          <a:p>
            <a:pPr algn="r"/>
            <a:r>
              <a:rPr lang="fr-FR" sz="900" dirty="0" smtClean="0">
                <a:solidFill>
                  <a:prstClr val="black"/>
                </a:solidFill>
              </a:rPr>
              <a:t>(</a:t>
            </a:r>
            <a:r>
              <a:rPr lang="fr-FR" sz="900" dirty="0" err="1" smtClean="0">
                <a:solidFill>
                  <a:prstClr val="black"/>
                </a:solidFill>
              </a:rPr>
              <a:t>chloroplast</a:t>
            </a:r>
            <a:r>
              <a:rPr lang="fr-FR" sz="900" dirty="0" smtClean="0">
                <a:solidFill>
                  <a:prstClr val="black"/>
                </a:solidFill>
              </a:rPr>
              <a:t>)</a:t>
            </a:r>
            <a:endParaRPr lang="fr-FR" sz="900" dirty="0">
              <a:solidFill>
                <a:prstClr val="black"/>
              </a:solidFill>
            </a:endParaRPr>
          </a:p>
        </p:txBody>
      </p:sp>
      <p:sp>
        <p:nvSpPr>
          <p:cNvPr id="71" name="ZoneTexte 8"/>
          <p:cNvSpPr txBox="1"/>
          <p:nvPr/>
        </p:nvSpPr>
        <p:spPr>
          <a:xfrm rot="16200000">
            <a:off x="3732184" y="3386081"/>
            <a:ext cx="1517337" cy="230832"/>
          </a:xfrm>
          <a:prstGeom prst="rect">
            <a:avLst/>
          </a:prstGeom>
          <a:noFill/>
        </p:spPr>
        <p:txBody>
          <a:bodyPr wrap="square" rtlCol="0">
            <a:spAutoFit/>
          </a:bodyPr>
          <a:lstStyle/>
          <a:p>
            <a:pPr algn="r"/>
            <a:r>
              <a:rPr lang="fr-FR" sz="900" i="1" dirty="0" smtClean="0">
                <a:solidFill>
                  <a:prstClr val="black"/>
                </a:solidFill>
              </a:rPr>
              <a:t>cat2</a:t>
            </a:r>
            <a:r>
              <a:rPr lang="fr-FR" sz="900" dirty="0" smtClean="0">
                <a:solidFill>
                  <a:prstClr val="black"/>
                </a:solidFill>
              </a:rPr>
              <a:t>: High CO</a:t>
            </a:r>
            <a:r>
              <a:rPr lang="fr-FR" sz="900" baseline="-25000" dirty="0" smtClean="0">
                <a:solidFill>
                  <a:prstClr val="black"/>
                </a:solidFill>
              </a:rPr>
              <a:t>2</a:t>
            </a:r>
            <a:endParaRPr lang="fr-FR" sz="900" dirty="0">
              <a:solidFill>
                <a:prstClr val="black"/>
              </a:solidFill>
            </a:endParaRPr>
          </a:p>
        </p:txBody>
      </p:sp>
      <p:sp>
        <p:nvSpPr>
          <p:cNvPr id="72" name="ZoneTexte 8"/>
          <p:cNvSpPr txBox="1"/>
          <p:nvPr/>
        </p:nvSpPr>
        <p:spPr>
          <a:xfrm rot="16200000">
            <a:off x="3287412" y="3316831"/>
            <a:ext cx="1517337" cy="369332"/>
          </a:xfrm>
          <a:prstGeom prst="rect">
            <a:avLst/>
          </a:prstGeom>
          <a:noFill/>
        </p:spPr>
        <p:txBody>
          <a:bodyPr wrap="square" rtlCol="0">
            <a:spAutoFit/>
          </a:bodyPr>
          <a:lstStyle/>
          <a:p>
            <a:pPr algn="r"/>
            <a:r>
              <a:rPr lang="fr-FR" sz="900" i="1" dirty="0" smtClean="0">
                <a:solidFill>
                  <a:prstClr val="black"/>
                </a:solidFill>
              </a:rPr>
              <a:t>cat2</a:t>
            </a:r>
            <a:r>
              <a:rPr lang="fr-FR" sz="900" dirty="0" smtClean="0">
                <a:solidFill>
                  <a:prstClr val="black"/>
                </a:solidFill>
              </a:rPr>
              <a:t>: H</a:t>
            </a:r>
            <a:r>
              <a:rPr lang="fr-FR" sz="900" baseline="-25000" dirty="0" smtClean="0">
                <a:solidFill>
                  <a:prstClr val="black"/>
                </a:solidFill>
              </a:rPr>
              <a:t>2</a:t>
            </a:r>
            <a:r>
              <a:rPr lang="fr-FR" sz="900" dirty="0" smtClean="0">
                <a:solidFill>
                  <a:prstClr val="black"/>
                </a:solidFill>
              </a:rPr>
              <a:t>O</a:t>
            </a:r>
            <a:r>
              <a:rPr lang="fr-FR" sz="900" baseline="-25000" dirty="0" smtClean="0">
                <a:solidFill>
                  <a:prstClr val="black"/>
                </a:solidFill>
              </a:rPr>
              <a:t>2</a:t>
            </a:r>
          </a:p>
          <a:p>
            <a:pPr algn="r"/>
            <a:r>
              <a:rPr lang="fr-FR" sz="900" dirty="0" smtClean="0">
                <a:solidFill>
                  <a:prstClr val="black"/>
                </a:solidFill>
              </a:rPr>
              <a:t>(</a:t>
            </a:r>
            <a:r>
              <a:rPr lang="fr-FR" sz="900" dirty="0" err="1" smtClean="0">
                <a:solidFill>
                  <a:prstClr val="black"/>
                </a:solidFill>
              </a:rPr>
              <a:t>peroxisome</a:t>
            </a:r>
            <a:r>
              <a:rPr lang="fr-FR" sz="900" dirty="0" smtClean="0">
                <a:solidFill>
                  <a:prstClr val="black"/>
                </a:solidFill>
              </a:rPr>
              <a:t>)</a:t>
            </a:r>
            <a:endParaRPr lang="fr-FR" sz="900" dirty="0">
              <a:solidFill>
                <a:prstClr val="black"/>
              </a:solidFill>
            </a:endParaRPr>
          </a:p>
        </p:txBody>
      </p:sp>
      <p:sp>
        <p:nvSpPr>
          <p:cNvPr id="73" name="ZoneTexte 8"/>
          <p:cNvSpPr txBox="1"/>
          <p:nvPr/>
        </p:nvSpPr>
        <p:spPr>
          <a:xfrm rot="16200000">
            <a:off x="2842940" y="3316831"/>
            <a:ext cx="1517337" cy="369332"/>
          </a:xfrm>
          <a:prstGeom prst="rect">
            <a:avLst/>
          </a:prstGeom>
          <a:noFill/>
        </p:spPr>
        <p:txBody>
          <a:bodyPr wrap="square" rtlCol="0">
            <a:spAutoFit/>
          </a:bodyPr>
          <a:lstStyle/>
          <a:p>
            <a:pPr algn="r"/>
            <a:r>
              <a:rPr lang="fr-FR" sz="900" i="1" dirty="0" err="1">
                <a:solidFill>
                  <a:prstClr val="black"/>
                </a:solidFill>
              </a:rPr>
              <a:t>f</a:t>
            </a:r>
            <a:r>
              <a:rPr lang="fr-FR" sz="900" i="1" dirty="0" err="1" smtClean="0">
                <a:solidFill>
                  <a:prstClr val="black"/>
                </a:solidFill>
              </a:rPr>
              <a:t>lu</a:t>
            </a:r>
            <a:r>
              <a:rPr lang="fr-FR" sz="900" i="1" dirty="0" smtClean="0">
                <a:solidFill>
                  <a:prstClr val="black"/>
                </a:solidFill>
              </a:rPr>
              <a:t> </a:t>
            </a:r>
            <a:r>
              <a:rPr lang="fr-FR" sz="900" dirty="0" smtClean="0">
                <a:solidFill>
                  <a:prstClr val="black"/>
                </a:solidFill>
              </a:rPr>
              <a:t>: singlet O</a:t>
            </a:r>
            <a:r>
              <a:rPr lang="fr-FR" sz="900" baseline="-25000" dirty="0" smtClean="0">
                <a:solidFill>
                  <a:prstClr val="black"/>
                </a:solidFill>
              </a:rPr>
              <a:t>2</a:t>
            </a:r>
          </a:p>
          <a:p>
            <a:pPr algn="r"/>
            <a:r>
              <a:rPr lang="fr-FR" sz="900" dirty="0" smtClean="0">
                <a:solidFill>
                  <a:prstClr val="black"/>
                </a:solidFill>
              </a:rPr>
              <a:t>(</a:t>
            </a:r>
            <a:r>
              <a:rPr lang="fr-FR" sz="900" dirty="0" err="1" smtClean="0">
                <a:solidFill>
                  <a:prstClr val="black"/>
                </a:solidFill>
              </a:rPr>
              <a:t>chloroplast</a:t>
            </a:r>
            <a:r>
              <a:rPr lang="fr-FR" sz="900" dirty="0" smtClean="0">
                <a:solidFill>
                  <a:prstClr val="black"/>
                </a:solidFill>
              </a:rPr>
              <a:t>)</a:t>
            </a:r>
            <a:endParaRPr lang="fr-FR" sz="900" dirty="0">
              <a:solidFill>
                <a:prstClr val="black"/>
              </a:solidFill>
            </a:endParaRPr>
          </a:p>
        </p:txBody>
      </p:sp>
      <p:sp>
        <p:nvSpPr>
          <p:cNvPr id="74" name="TextBox 73"/>
          <p:cNvSpPr txBox="1"/>
          <p:nvPr/>
        </p:nvSpPr>
        <p:spPr>
          <a:xfrm>
            <a:off x="467982" y="188640"/>
            <a:ext cx="317716" cy="369332"/>
          </a:xfrm>
          <a:prstGeom prst="rect">
            <a:avLst/>
          </a:prstGeom>
          <a:noFill/>
        </p:spPr>
        <p:txBody>
          <a:bodyPr wrap="none" rtlCol="0">
            <a:spAutoFit/>
          </a:bodyPr>
          <a:lstStyle/>
          <a:p>
            <a:r>
              <a:rPr lang="en-GB" dirty="0" smtClean="0"/>
              <a:t>A</a:t>
            </a:r>
            <a:endParaRPr lang="en-GB" dirty="0"/>
          </a:p>
        </p:txBody>
      </p:sp>
      <p:sp>
        <p:nvSpPr>
          <p:cNvPr id="75" name="TextBox 31"/>
          <p:cNvSpPr txBox="1"/>
          <p:nvPr/>
        </p:nvSpPr>
        <p:spPr>
          <a:xfrm rot="16200000">
            <a:off x="-371291" y="4123819"/>
            <a:ext cx="1728192" cy="338554"/>
          </a:xfrm>
          <a:prstGeom prst="rect">
            <a:avLst/>
          </a:prstGeom>
          <a:noFill/>
        </p:spPr>
        <p:txBody>
          <a:bodyPr wrap="square" rtlCol="0">
            <a:spAutoFit/>
          </a:bodyPr>
          <a:lstStyle/>
          <a:p>
            <a:pPr algn="ctr"/>
            <a:r>
              <a:rPr lang="en-GB" sz="800" b="1" dirty="0" smtClean="0"/>
              <a:t>Oxidative stress marker transcripts</a:t>
            </a:r>
          </a:p>
          <a:p>
            <a:pPr algn="ctr"/>
            <a:r>
              <a:rPr lang="en-GB" sz="800" b="1" dirty="0" smtClean="0"/>
              <a:t>(log</a:t>
            </a:r>
            <a:r>
              <a:rPr lang="en-GB" sz="800" b="1" baseline="-25000" dirty="0" smtClean="0"/>
              <a:t>2</a:t>
            </a:r>
            <a:r>
              <a:rPr lang="en-GB" sz="800" b="1" dirty="0" smtClean="0"/>
              <a:t> treated/control)</a:t>
            </a:r>
            <a:endParaRPr lang="en-GB" sz="800" b="1" dirty="0"/>
          </a:p>
        </p:txBody>
      </p:sp>
      <p:cxnSp>
        <p:nvCxnSpPr>
          <p:cNvPr id="76" name="Connecteur droit 7"/>
          <p:cNvCxnSpPr/>
          <p:nvPr/>
        </p:nvCxnSpPr>
        <p:spPr>
          <a:xfrm>
            <a:off x="4254237" y="2708920"/>
            <a:ext cx="0" cy="2237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Connecteur droit 59"/>
          <p:cNvCxnSpPr/>
          <p:nvPr/>
        </p:nvCxnSpPr>
        <p:spPr>
          <a:xfrm>
            <a:off x="2430810" y="2708920"/>
            <a:ext cx="0" cy="2237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Connecteur droit 60"/>
          <p:cNvCxnSpPr/>
          <p:nvPr/>
        </p:nvCxnSpPr>
        <p:spPr>
          <a:xfrm>
            <a:off x="3344988" y="2708920"/>
            <a:ext cx="0" cy="2237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Connecteur droit 61"/>
          <p:cNvCxnSpPr/>
          <p:nvPr/>
        </p:nvCxnSpPr>
        <p:spPr>
          <a:xfrm>
            <a:off x="3802151" y="2708920"/>
            <a:ext cx="0" cy="2237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Connecteur droit 63"/>
          <p:cNvCxnSpPr/>
          <p:nvPr/>
        </p:nvCxnSpPr>
        <p:spPr>
          <a:xfrm>
            <a:off x="2918725" y="2708920"/>
            <a:ext cx="0" cy="2237418"/>
          </a:xfrm>
          <a:prstGeom prst="line">
            <a:avLst/>
          </a:prstGeom>
        </p:spPr>
        <p:style>
          <a:lnRef idx="1">
            <a:schemeClr val="accent1"/>
          </a:lnRef>
          <a:fillRef idx="0">
            <a:schemeClr val="accent1"/>
          </a:fillRef>
          <a:effectRef idx="0">
            <a:schemeClr val="accent1"/>
          </a:effectRef>
          <a:fontRef idx="minor">
            <a:schemeClr val="tx1"/>
          </a:fontRef>
        </p:style>
      </p:cxnSp>
      <p:sp>
        <p:nvSpPr>
          <p:cNvPr id="81" name="ZoneTexte 65"/>
          <p:cNvSpPr txBox="1"/>
          <p:nvPr/>
        </p:nvSpPr>
        <p:spPr>
          <a:xfrm rot="16200000">
            <a:off x="1467474" y="3364155"/>
            <a:ext cx="1473485" cy="230832"/>
          </a:xfrm>
          <a:prstGeom prst="rect">
            <a:avLst/>
          </a:prstGeom>
          <a:noFill/>
        </p:spPr>
        <p:txBody>
          <a:bodyPr wrap="square" rtlCol="0">
            <a:spAutoFit/>
          </a:bodyPr>
          <a:lstStyle/>
          <a:p>
            <a:pPr algn="r"/>
            <a:r>
              <a:rPr lang="fr-FR" sz="900" dirty="0" smtClean="0">
                <a:solidFill>
                  <a:prstClr val="black"/>
                </a:solidFill>
              </a:rPr>
              <a:t>ABA</a:t>
            </a:r>
            <a:endParaRPr lang="fr-FR" sz="900" dirty="0">
              <a:solidFill>
                <a:prstClr val="black"/>
              </a:solidFill>
            </a:endParaRPr>
          </a:p>
        </p:txBody>
      </p:sp>
      <p:cxnSp>
        <p:nvCxnSpPr>
          <p:cNvPr id="82" name="Connecteur droit 26"/>
          <p:cNvCxnSpPr/>
          <p:nvPr/>
        </p:nvCxnSpPr>
        <p:spPr>
          <a:xfrm>
            <a:off x="1961941" y="2708920"/>
            <a:ext cx="0" cy="2237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Connecteur droit 27"/>
          <p:cNvCxnSpPr/>
          <p:nvPr/>
        </p:nvCxnSpPr>
        <p:spPr>
          <a:xfrm>
            <a:off x="1496128" y="2708920"/>
            <a:ext cx="0" cy="2237418"/>
          </a:xfrm>
          <a:prstGeom prst="line">
            <a:avLst/>
          </a:prstGeom>
        </p:spPr>
        <p:style>
          <a:lnRef idx="1">
            <a:schemeClr val="accent1"/>
          </a:lnRef>
          <a:fillRef idx="0">
            <a:schemeClr val="accent1"/>
          </a:fillRef>
          <a:effectRef idx="0">
            <a:schemeClr val="accent1"/>
          </a:effectRef>
          <a:fontRef idx="minor">
            <a:schemeClr val="tx1"/>
          </a:fontRef>
        </p:style>
      </p:cxnSp>
      <p:pic>
        <p:nvPicPr>
          <p:cNvPr id="84" name="Picture 9" descr="C:\Users\amna.mhamdi\Desktop\Image2.png"/>
          <p:cNvPicPr>
            <a:picLocks noChangeAspect="1" noChangeArrowheads="1"/>
          </p:cNvPicPr>
          <p:nvPr/>
        </p:nvPicPr>
        <p:blipFill>
          <a:blip r:embed="rId5" cstate="print"/>
          <a:srcRect/>
          <a:stretch>
            <a:fillRect/>
          </a:stretch>
        </p:blipFill>
        <p:spPr bwMode="auto">
          <a:xfrm>
            <a:off x="541975" y="412874"/>
            <a:ext cx="4254500" cy="2371725"/>
          </a:xfrm>
          <a:prstGeom prst="rect">
            <a:avLst/>
          </a:prstGeom>
          <a:noFill/>
        </p:spPr>
      </p:pic>
      <p:grpSp>
        <p:nvGrpSpPr>
          <p:cNvPr id="3" name="Group 2"/>
          <p:cNvGrpSpPr/>
          <p:nvPr/>
        </p:nvGrpSpPr>
        <p:grpSpPr>
          <a:xfrm>
            <a:off x="6236364" y="2148826"/>
            <a:ext cx="1639825" cy="446276"/>
            <a:chOff x="6228184" y="2148826"/>
            <a:chExt cx="1639825" cy="446276"/>
          </a:xfrm>
        </p:grpSpPr>
        <p:sp>
          <p:nvSpPr>
            <p:cNvPr id="36" name="ZoneTexte 8"/>
            <p:cNvSpPr txBox="1"/>
            <p:nvPr/>
          </p:nvSpPr>
          <p:spPr>
            <a:xfrm>
              <a:off x="6228184" y="2194992"/>
              <a:ext cx="1639825" cy="400110"/>
            </a:xfrm>
            <a:prstGeom prst="rect">
              <a:avLst/>
            </a:prstGeom>
            <a:noFill/>
          </p:spPr>
          <p:txBody>
            <a:bodyPr wrap="square" rtlCol="0">
              <a:spAutoFit/>
            </a:bodyPr>
            <a:lstStyle/>
            <a:p>
              <a:pPr algn="ctr"/>
              <a:r>
                <a:rPr lang="fr-FR" sz="1000" b="1" dirty="0" err="1" smtClean="0">
                  <a:solidFill>
                    <a:prstClr val="black"/>
                  </a:solidFill>
                </a:rPr>
                <a:t>Paraquat</a:t>
              </a:r>
              <a:r>
                <a:rPr lang="fr-FR" sz="1000" b="1" dirty="0" smtClean="0">
                  <a:solidFill>
                    <a:prstClr val="black"/>
                  </a:solidFill>
                </a:rPr>
                <a:t>: O</a:t>
              </a:r>
              <a:r>
                <a:rPr lang="fr-FR" sz="1000" b="1" baseline="-25000" dirty="0" smtClean="0">
                  <a:solidFill>
                    <a:prstClr val="black"/>
                  </a:solidFill>
                </a:rPr>
                <a:t>2</a:t>
              </a:r>
              <a:r>
                <a:rPr lang="fr-FR" sz="1000" b="1" dirty="0" smtClean="0">
                  <a:solidFill>
                    <a:prstClr val="black"/>
                  </a:solidFill>
                </a:rPr>
                <a:t>, H</a:t>
              </a:r>
              <a:r>
                <a:rPr lang="fr-FR" sz="1000" b="1" baseline="-25000" dirty="0" smtClean="0">
                  <a:solidFill>
                    <a:prstClr val="black"/>
                  </a:solidFill>
                </a:rPr>
                <a:t>2</a:t>
              </a:r>
              <a:r>
                <a:rPr lang="fr-FR" sz="1000" b="1" dirty="0" smtClean="0">
                  <a:solidFill>
                    <a:prstClr val="black"/>
                  </a:solidFill>
                </a:rPr>
                <a:t>O</a:t>
              </a:r>
              <a:r>
                <a:rPr lang="fr-FR" sz="1000" b="1" baseline="-25000" dirty="0" smtClean="0">
                  <a:solidFill>
                    <a:prstClr val="black"/>
                  </a:solidFill>
                </a:rPr>
                <a:t>2</a:t>
              </a:r>
            </a:p>
            <a:p>
              <a:pPr algn="ctr"/>
              <a:r>
                <a:rPr lang="fr-FR" sz="1000" b="1" dirty="0" smtClean="0">
                  <a:solidFill>
                    <a:prstClr val="black"/>
                  </a:solidFill>
                </a:rPr>
                <a:t>(</a:t>
              </a:r>
              <a:r>
                <a:rPr lang="fr-FR" sz="1000" b="1" dirty="0" err="1" smtClean="0">
                  <a:solidFill>
                    <a:prstClr val="black"/>
                  </a:solidFill>
                </a:rPr>
                <a:t>chloroplast</a:t>
              </a:r>
              <a:r>
                <a:rPr lang="fr-FR" sz="1000" b="1" dirty="0" smtClean="0">
                  <a:solidFill>
                    <a:prstClr val="black"/>
                  </a:solidFill>
                </a:rPr>
                <a:t>)</a:t>
              </a:r>
              <a:endParaRPr lang="fr-FR" sz="1000" b="1" dirty="0">
                <a:solidFill>
                  <a:prstClr val="black"/>
                </a:solidFill>
              </a:endParaRPr>
            </a:p>
          </p:txBody>
        </p:sp>
        <p:sp>
          <p:nvSpPr>
            <p:cNvPr id="85" name="ZoneTexte 8"/>
            <p:cNvSpPr txBox="1"/>
            <p:nvPr/>
          </p:nvSpPr>
          <p:spPr>
            <a:xfrm>
              <a:off x="7081867" y="2148826"/>
              <a:ext cx="235793" cy="246221"/>
            </a:xfrm>
            <a:prstGeom prst="rect">
              <a:avLst/>
            </a:prstGeom>
            <a:noFill/>
          </p:spPr>
          <p:txBody>
            <a:bodyPr wrap="square" rtlCol="0">
              <a:spAutoFit/>
            </a:bodyPr>
            <a:lstStyle/>
            <a:p>
              <a:pPr algn="ctr"/>
              <a:r>
                <a:rPr lang="fr-FR" sz="1000" b="1" dirty="0" smtClean="0">
                  <a:solidFill>
                    <a:prstClr val="black"/>
                  </a:solidFill>
                </a:rPr>
                <a:t>-</a:t>
              </a:r>
              <a:endParaRPr lang="fr-FR" sz="1000" b="1" dirty="0">
                <a:solidFill>
                  <a:prstClr val="black"/>
                </a:solidFill>
              </a:endParaRPr>
            </a:p>
          </p:txBody>
        </p:sp>
      </p:grpSp>
      <p:sp>
        <p:nvSpPr>
          <p:cNvPr id="86" name="Oval 85"/>
          <p:cNvSpPr/>
          <p:nvPr/>
        </p:nvSpPr>
        <p:spPr>
          <a:xfrm>
            <a:off x="7752457" y="4191774"/>
            <a:ext cx="927805" cy="8214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Oval 86"/>
          <p:cNvSpPr/>
          <p:nvPr/>
        </p:nvSpPr>
        <p:spPr>
          <a:xfrm>
            <a:off x="5440292" y="2648111"/>
            <a:ext cx="927805" cy="8214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Oval 87"/>
          <p:cNvSpPr/>
          <p:nvPr/>
        </p:nvSpPr>
        <p:spPr>
          <a:xfrm>
            <a:off x="5689351" y="2898224"/>
            <a:ext cx="429686" cy="388196"/>
          </a:xfrm>
          <a:prstGeom prst="ellipse">
            <a:avLst/>
          </a:prstGeom>
          <a:solidFill>
            <a:srgbClr val="E54D09">
              <a:alpha val="49804"/>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TextBox 89"/>
          <p:cNvSpPr txBox="1"/>
          <p:nvPr/>
        </p:nvSpPr>
        <p:spPr>
          <a:xfrm>
            <a:off x="5559665" y="2953823"/>
            <a:ext cx="689058" cy="276999"/>
          </a:xfrm>
          <a:prstGeom prst="rect">
            <a:avLst/>
          </a:prstGeom>
          <a:noFill/>
        </p:spPr>
        <p:txBody>
          <a:bodyPr wrap="square" rtlCol="0">
            <a:spAutoFit/>
          </a:bodyPr>
          <a:lstStyle/>
          <a:p>
            <a:pPr algn="ctr"/>
            <a:r>
              <a:rPr lang="en-GB" sz="1200" b="1" dirty="0" smtClean="0"/>
              <a:t>129</a:t>
            </a:r>
            <a:endParaRPr lang="en-GB" sz="1200" b="1" dirty="0"/>
          </a:p>
        </p:txBody>
      </p:sp>
      <p:sp>
        <p:nvSpPr>
          <p:cNvPr id="91" name="ZoneTexte 8"/>
          <p:cNvSpPr txBox="1"/>
          <p:nvPr/>
        </p:nvSpPr>
        <p:spPr>
          <a:xfrm>
            <a:off x="5440292" y="2213520"/>
            <a:ext cx="913298" cy="246221"/>
          </a:xfrm>
          <a:prstGeom prst="rect">
            <a:avLst/>
          </a:prstGeom>
          <a:noFill/>
        </p:spPr>
        <p:txBody>
          <a:bodyPr wrap="square" rtlCol="0">
            <a:spAutoFit/>
          </a:bodyPr>
          <a:lstStyle/>
          <a:p>
            <a:pPr algn="ctr"/>
            <a:r>
              <a:rPr lang="fr-FR" sz="1000" b="1" dirty="0" smtClean="0">
                <a:solidFill>
                  <a:prstClr val="black"/>
                </a:solidFill>
              </a:rPr>
              <a:t>ABA</a:t>
            </a:r>
            <a:endParaRPr lang="fr-FR" sz="1000" b="1" dirty="0">
              <a:solidFill>
                <a:prstClr val="black"/>
              </a:solidFill>
            </a:endParaRPr>
          </a:p>
        </p:txBody>
      </p:sp>
      <p:sp>
        <p:nvSpPr>
          <p:cNvPr id="92" name="ZoneTexte 8"/>
          <p:cNvSpPr txBox="1"/>
          <p:nvPr/>
        </p:nvSpPr>
        <p:spPr>
          <a:xfrm>
            <a:off x="7457691" y="3655849"/>
            <a:ext cx="1517337" cy="400110"/>
          </a:xfrm>
          <a:prstGeom prst="rect">
            <a:avLst/>
          </a:prstGeom>
          <a:noFill/>
        </p:spPr>
        <p:txBody>
          <a:bodyPr wrap="square" rtlCol="0">
            <a:spAutoFit/>
          </a:bodyPr>
          <a:lstStyle/>
          <a:p>
            <a:pPr algn="ctr"/>
            <a:r>
              <a:rPr lang="fr-FR" sz="1000" b="1" i="1" dirty="0" smtClean="0">
                <a:solidFill>
                  <a:prstClr val="black"/>
                </a:solidFill>
              </a:rPr>
              <a:t>cat2</a:t>
            </a:r>
            <a:r>
              <a:rPr lang="fr-FR" sz="1000" b="1" dirty="0" smtClean="0">
                <a:solidFill>
                  <a:prstClr val="black"/>
                </a:solidFill>
              </a:rPr>
              <a:t>: high CO</a:t>
            </a:r>
            <a:r>
              <a:rPr lang="fr-FR" sz="1000" b="1" baseline="-25000" dirty="0" smtClean="0">
                <a:solidFill>
                  <a:prstClr val="black"/>
                </a:solidFill>
              </a:rPr>
              <a:t>2</a:t>
            </a:r>
          </a:p>
          <a:p>
            <a:pPr algn="ctr"/>
            <a:r>
              <a:rPr lang="fr-FR" sz="1000" b="1" dirty="0" smtClean="0">
                <a:solidFill>
                  <a:prstClr val="black"/>
                </a:solidFill>
              </a:rPr>
              <a:t>(</a:t>
            </a:r>
            <a:r>
              <a:rPr lang="fr-FR" sz="1000" b="1" dirty="0" err="1" smtClean="0">
                <a:solidFill>
                  <a:prstClr val="black"/>
                </a:solidFill>
              </a:rPr>
              <a:t>negative</a:t>
            </a:r>
            <a:r>
              <a:rPr lang="fr-FR" sz="1000" b="1" dirty="0" smtClean="0">
                <a:solidFill>
                  <a:prstClr val="black"/>
                </a:solidFill>
              </a:rPr>
              <a:t> control)</a:t>
            </a:r>
            <a:endParaRPr lang="fr-FR" sz="1000" b="1" dirty="0">
              <a:solidFill>
                <a:prstClr val="black"/>
              </a:solidFill>
            </a:endParaRPr>
          </a:p>
        </p:txBody>
      </p:sp>
      <p:sp>
        <p:nvSpPr>
          <p:cNvPr id="93" name="Oval 92"/>
          <p:cNvSpPr/>
          <p:nvPr/>
        </p:nvSpPr>
        <p:spPr>
          <a:xfrm>
            <a:off x="8136233" y="4525291"/>
            <a:ext cx="180000" cy="180000"/>
          </a:xfrm>
          <a:prstGeom prst="ellipse">
            <a:avLst/>
          </a:prstGeom>
          <a:solidFill>
            <a:srgbClr val="E54D09">
              <a:alpha val="49804"/>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TextBox 93"/>
          <p:cNvSpPr txBox="1"/>
          <p:nvPr/>
        </p:nvSpPr>
        <p:spPr>
          <a:xfrm>
            <a:off x="8067209" y="4489963"/>
            <a:ext cx="334655" cy="276999"/>
          </a:xfrm>
          <a:prstGeom prst="rect">
            <a:avLst/>
          </a:prstGeom>
          <a:noFill/>
        </p:spPr>
        <p:txBody>
          <a:bodyPr wrap="square" rtlCol="0">
            <a:spAutoFit/>
          </a:bodyPr>
          <a:lstStyle/>
          <a:p>
            <a:pPr algn="ctr"/>
            <a:r>
              <a:rPr lang="en-GB" sz="1200" b="1" dirty="0" smtClean="0"/>
              <a:t>3</a:t>
            </a:r>
            <a:endParaRPr lang="en-GB" sz="1200" b="1" dirty="0"/>
          </a:p>
        </p:txBody>
      </p:sp>
      <p:sp>
        <p:nvSpPr>
          <p:cNvPr id="95" name="TextBox 94"/>
          <p:cNvSpPr txBox="1"/>
          <p:nvPr/>
        </p:nvSpPr>
        <p:spPr>
          <a:xfrm>
            <a:off x="7937640" y="4171132"/>
            <a:ext cx="557439" cy="276999"/>
          </a:xfrm>
          <a:prstGeom prst="rect">
            <a:avLst/>
          </a:prstGeom>
          <a:noFill/>
        </p:spPr>
        <p:txBody>
          <a:bodyPr wrap="square" rtlCol="0">
            <a:spAutoFit/>
          </a:bodyPr>
          <a:lstStyle/>
          <a:p>
            <a:pPr algn="ctr"/>
            <a:r>
              <a:rPr lang="en-GB" sz="1200" b="1" dirty="0" smtClean="0"/>
              <a:t>372</a:t>
            </a:r>
            <a:endParaRPr lang="en-GB" sz="1200" b="1" dirty="0"/>
          </a:p>
        </p:txBody>
      </p:sp>
      <p:sp>
        <p:nvSpPr>
          <p:cNvPr id="96" name="TextBox 95"/>
          <p:cNvSpPr txBox="1"/>
          <p:nvPr/>
        </p:nvSpPr>
        <p:spPr>
          <a:xfrm>
            <a:off x="5559665" y="2617838"/>
            <a:ext cx="689058" cy="276999"/>
          </a:xfrm>
          <a:prstGeom prst="rect">
            <a:avLst/>
          </a:prstGeom>
          <a:noFill/>
        </p:spPr>
        <p:txBody>
          <a:bodyPr wrap="square" rtlCol="0">
            <a:spAutoFit/>
          </a:bodyPr>
          <a:lstStyle/>
          <a:p>
            <a:pPr algn="ctr"/>
            <a:r>
              <a:rPr lang="en-GB" sz="1200" b="1" dirty="0" smtClean="0"/>
              <a:t>246</a:t>
            </a:r>
            <a:endParaRPr lang="en-GB" sz="1200" b="1" dirty="0"/>
          </a:p>
        </p:txBody>
      </p:sp>
    </p:spTree>
    <p:extLst>
      <p:ext uri="{BB962C8B-B14F-4D97-AF65-F5344CB8AC3E}">
        <p14:creationId xmlns:p14="http://schemas.microsoft.com/office/powerpoint/2010/main" val="162583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2333</TotalTime>
  <Words>873</Words>
  <Application>Microsoft Office PowerPoint</Application>
  <PresentationFormat>Affichage à l'écran (4:3)</PresentationFormat>
  <Paragraphs>237</Paragraphs>
  <Slides>5</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vt:i4>
      </vt:variant>
    </vt:vector>
  </HeadingPairs>
  <TitlesOfParts>
    <vt:vector size="7" baseType="lpstr">
      <vt:lpstr>Thème Office</vt:lpstr>
      <vt:lpstr>SPW 10.0 Graph</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Graham Noctor</dc:creator>
  <cp:lastModifiedBy>Graham Noctor</cp:lastModifiedBy>
  <cp:revision>176</cp:revision>
  <cp:lastPrinted>2014-03-04T11:59:13Z</cp:lastPrinted>
  <dcterms:created xsi:type="dcterms:W3CDTF">2013-10-07T15:46:00Z</dcterms:created>
  <dcterms:modified xsi:type="dcterms:W3CDTF">2014-03-04T15:00:49Z</dcterms:modified>
</cp:coreProperties>
</file>