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79BDF71D" w14:textId="30524302" w:rsidR="00000F92" w:rsidRPr="007F23AD" w:rsidRDefault="007241AD" w:rsidP="00C82F0E">
      <w:pPr>
        <w:spacing w:line="480" w:lineRule="auto"/>
        <w:jc w:val="center"/>
        <w:rPr>
          <w:rFonts w:ascii="Calibri" w:hAnsi="Calibri" w:cs="Calibri"/>
          <w:b/>
          <w:bCs/>
          <w:color w:val="000000" w:themeColor="text1"/>
          <w:sz w:val="22"/>
          <w:szCs w:val="22"/>
          <w:lang w:val="en-GB"/>
        </w:rPr>
      </w:pPr>
      <w:r w:rsidRPr="007F23AD">
        <w:rPr>
          <w:rFonts w:ascii="Calibri" w:hAnsi="Calibri" w:cs="Calibri"/>
          <w:b/>
          <w:bCs/>
          <w:color w:val="000000" w:themeColor="text1"/>
          <w:sz w:val="22"/>
          <w:szCs w:val="22"/>
          <w:lang w:val="en-GB"/>
        </w:rPr>
        <w:t>Supply Chain Risks for SMEs in Construction Projects: A Structured Literature</w:t>
      </w:r>
      <w:r w:rsidR="00A457B4" w:rsidRPr="007F23AD">
        <w:rPr>
          <w:rFonts w:ascii="Calibri" w:hAnsi="Calibri" w:cs="Calibri"/>
          <w:b/>
          <w:bCs/>
          <w:color w:val="000000" w:themeColor="text1"/>
          <w:sz w:val="22"/>
          <w:szCs w:val="22"/>
          <w:lang w:val="en-GB"/>
        </w:rPr>
        <w:t xml:space="preserve"> </w:t>
      </w:r>
      <w:r w:rsidRPr="007F23AD">
        <w:rPr>
          <w:rFonts w:ascii="Calibri" w:hAnsi="Calibri" w:cs="Calibri"/>
          <w:b/>
          <w:bCs/>
          <w:color w:val="000000" w:themeColor="text1"/>
          <w:sz w:val="22"/>
          <w:szCs w:val="22"/>
          <w:lang w:val="en-GB"/>
        </w:rPr>
        <w:t>Review and Research Agenda</w:t>
      </w:r>
    </w:p>
    <w:p w14:paraId="076225FA" w14:textId="77777777" w:rsidR="00C82F0E" w:rsidRPr="007F23AD" w:rsidRDefault="00C82F0E" w:rsidP="00C82F0E">
      <w:pPr>
        <w:spacing w:line="480" w:lineRule="auto"/>
        <w:jc w:val="center"/>
        <w:rPr>
          <w:rFonts w:ascii="Calibri" w:hAnsi="Calibri" w:cs="Calibri"/>
          <w:b/>
          <w:bCs/>
          <w:color w:val="000000" w:themeColor="text1"/>
          <w:sz w:val="22"/>
          <w:szCs w:val="22"/>
          <w:lang w:val="en-GB"/>
        </w:rPr>
      </w:pPr>
    </w:p>
    <w:p w14:paraId="28631A19" w14:textId="2A659C07" w:rsidR="00DF74A4" w:rsidRPr="007F23AD" w:rsidRDefault="004311A1" w:rsidP="00C3226C">
      <w:pPr>
        <w:spacing w:line="480" w:lineRule="auto"/>
        <w:rPr>
          <w:rFonts w:ascii="Calibri" w:hAnsi="Calibri" w:cs="Calibri"/>
          <w:b/>
          <w:bCs/>
          <w:color w:val="000000" w:themeColor="text1"/>
          <w:sz w:val="22"/>
          <w:szCs w:val="22"/>
          <w:lang w:val="en-GB" w:eastAsia="en-US"/>
        </w:rPr>
      </w:pPr>
      <w:r w:rsidRPr="007F23AD">
        <w:rPr>
          <w:rFonts w:ascii="Calibri" w:hAnsi="Calibri" w:cs="Calibri"/>
          <w:b/>
          <w:bCs/>
          <w:color w:val="000000" w:themeColor="text1"/>
          <w:sz w:val="22"/>
          <w:szCs w:val="22"/>
          <w:lang w:val="en-GB"/>
        </w:rPr>
        <w:t>A</w:t>
      </w:r>
      <w:r w:rsidR="00F26976" w:rsidRPr="007F23AD">
        <w:rPr>
          <w:rFonts w:ascii="Calibri" w:hAnsi="Calibri" w:cs="Calibri"/>
          <w:b/>
          <w:bCs/>
          <w:color w:val="000000" w:themeColor="text1"/>
          <w:sz w:val="22"/>
          <w:szCs w:val="22"/>
          <w:lang w:val="en-GB"/>
        </w:rPr>
        <w:t>bstract</w:t>
      </w:r>
      <w:r w:rsidR="00250B3D" w:rsidRPr="007F23AD">
        <w:rPr>
          <w:rFonts w:ascii="Calibri" w:hAnsi="Calibri" w:cs="Calibri"/>
          <w:b/>
          <w:bCs/>
          <w:color w:val="000000" w:themeColor="text1"/>
          <w:sz w:val="22"/>
          <w:szCs w:val="22"/>
          <w:lang w:val="en-GB"/>
        </w:rPr>
        <w:t>:</w:t>
      </w:r>
    </w:p>
    <w:p w14:paraId="377556A4" w14:textId="154E887E" w:rsidR="0002774B" w:rsidRPr="007F23AD" w:rsidRDefault="00496B52" w:rsidP="00C3226C">
      <w:pPr>
        <w:spacing w:line="480" w:lineRule="auto"/>
        <w:jc w:val="both"/>
        <w:rPr>
          <w:rFonts w:ascii="Calibri" w:hAnsi="Calibri" w:cs="Calibri"/>
          <w:color w:val="000000" w:themeColor="text1"/>
          <w:sz w:val="22"/>
          <w:szCs w:val="22"/>
          <w:lang w:val="en-GB"/>
        </w:rPr>
      </w:pPr>
      <w:r w:rsidRPr="007F23AD">
        <w:rPr>
          <w:rFonts w:ascii="Calibri" w:hAnsi="Calibri" w:cs="Calibri"/>
          <w:b/>
          <w:bCs/>
          <w:color w:val="000000" w:themeColor="text1"/>
          <w:sz w:val="22"/>
          <w:szCs w:val="22"/>
        </w:rPr>
        <w:t>P</w:t>
      </w:r>
      <w:r w:rsidRPr="007F23AD">
        <w:rPr>
          <w:rFonts w:ascii="Calibri" w:hAnsi="Calibri" w:cs="Calibri" w:hint="eastAsia"/>
          <w:b/>
          <w:bCs/>
          <w:color w:val="000000" w:themeColor="text1"/>
          <w:sz w:val="22"/>
          <w:szCs w:val="22"/>
        </w:rPr>
        <w:t>u</w:t>
      </w:r>
      <w:r w:rsidRPr="007F23AD">
        <w:rPr>
          <w:rFonts w:ascii="Calibri" w:hAnsi="Calibri" w:cs="Calibri"/>
          <w:b/>
          <w:bCs/>
          <w:color w:val="000000" w:themeColor="text1"/>
          <w:sz w:val="22"/>
          <w:szCs w:val="22"/>
        </w:rPr>
        <w:t>rpose:</w:t>
      </w:r>
      <w:r w:rsidRPr="007F23AD">
        <w:rPr>
          <w:rFonts w:ascii="Calibri" w:hAnsi="Calibri" w:cs="Calibri"/>
          <w:color w:val="000000" w:themeColor="text1"/>
          <w:sz w:val="22"/>
          <w:szCs w:val="22"/>
        </w:rPr>
        <w:t xml:space="preserve"> </w:t>
      </w:r>
      <w:r w:rsidR="00A43656" w:rsidRPr="007F23AD">
        <w:rPr>
          <w:rFonts w:ascii="Calibri" w:hAnsi="Calibri" w:cs="Calibri"/>
          <w:color w:val="000000" w:themeColor="text1"/>
          <w:sz w:val="22"/>
          <w:szCs w:val="22"/>
          <w:lang w:val="en-GB"/>
        </w:rPr>
        <w:t>Whilst</w:t>
      </w:r>
      <w:r w:rsidR="00DF74A4" w:rsidRPr="007F23AD">
        <w:rPr>
          <w:rFonts w:ascii="Calibri" w:hAnsi="Calibri" w:cs="Calibri"/>
          <w:color w:val="000000" w:themeColor="text1"/>
          <w:sz w:val="22"/>
          <w:szCs w:val="22"/>
          <w:lang w:val="en-GB"/>
        </w:rPr>
        <w:t xml:space="preserve"> there has been </w:t>
      </w:r>
      <w:r w:rsidR="006A0FF6" w:rsidRPr="007F23AD">
        <w:rPr>
          <w:rFonts w:ascii="Calibri" w:hAnsi="Calibri" w:cs="Calibri"/>
          <w:color w:val="000000" w:themeColor="text1"/>
          <w:sz w:val="22"/>
          <w:szCs w:val="22"/>
          <w:lang w:val="en-GB"/>
        </w:rPr>
        <w:t xml:space="preserve">much </w:t>
      </w:r>
      <w:r w:rsidR="00DF74A4" w:rsidRPr="007F23AD">
        <w:rPr>
          <w:rFonts w:ascii="Calibri" w:hAnsi="Calibri" w:cs="Calibri"/>
          <w:color w:val="000000" w:themeColor="text1"/>
          <w:sz w:val="22"/>
          <w:szCs w:val="22"/>
          <w:lang w:val="en-GB"/>
        </w:rPr>
        <w:t xml:space="preserve">research </w:t>
      </w:r>
      <w:r w:rsidR="00FF7B96" w:rsidRPr="007F23AD">
        <w:rPr>
          <w:rFonts w:ascii="Calibri" w:hAnsi="Calibri" w:cs="Calibri"/>
          <w:color w:val="000000" w:themeColor="text1"/>
          <w:sz w:val="22"/>
          <w:szCs w:val="22"/>
          <w:lang w:val="en-GB"/>
        </w:rPr>
        <w:t xml:space="preserve">examining risk management in construction supply chains, there is a relative dearth of knowledge concerning </w:t>
      </w:r>
      <w:r w:rsidR="009D7D3B" w:rsidRPr="007F23AD">
        <w:rPr>
          <w:rFonts w:ascii="Calibri" w:hAnsi="Calibri" w:cs="Calibri"/>
          <w:color w:val="000000" w:themeColor="text1"/>
          <w:sz w:val="22"/>
          <w:szCs w:val="22"/>
          <w:lang w:val="en-GB"/>
        </w:rPr>
        <w:t xml:space="preserve">Small and </w:t>
      </w:r>
      <w:r w:rsidR="005545B0" w:rsidRPr="007F23AD">
        <w:rPr>
          <w:rFonts w:ascii="Calibri" w:hAnsi="Calibri" w:cs="Calibri"/>
          <w:color w:val="000000" w:themeColor="text1"/>
          <w:sz w:val="22"/>
          <w:szCs w:val="22"/>
          <w:lang w:val="en-GB"/>
        </w:rPr>
        <w:t>Medium-</w:t>
      </w:r>
      <w:r w:rsidR="009D7D3B" w:rsidRPr="007F23AD">
        <w:rPr>
          <w:rFonts w:ascii="Calibri" w:hAnsi="Calibri" w:cs="Calibri"/>
          <w:color w:val="000000" w:themeColor="text1"/>
          <w:sz w:val="22"/>
          <w:szCs w:val="22"/>
          <w:lang w:val="en-GB"/>
        </w:rPr>
        <w:t xml:space="preserve">sized Enterprises (SMEs) in </w:t>
      </w:r>
      <w:r w:rsidR="005E5CA7" w:rsidRPr="007F23AD">
        <w:rPr>
          <w:rFonts w:ascii="Calibri" w:hAnsi="Calibri" w:cs="Calibri"/>
          <w:color w:val="000000" w:themeColor="text1"/>
          <w:sz w:val="22"/>
          <w:szCs w:val="22"/>
          <w:lang w:val="en-GB"/>
        </w:rPr>
        <w:t>this context</w:t>
      </w:r>
      <w:r w:rsidR="009D7D3B" w:rsidRPr="007F23AD">
        <w:rPr>
          <w:rFonts w:ascii="Calibri" w:hAnsi="Calibri" w:cs="Calibri"/>
          <w:color w:val="000000" w:themeColor="text1"/>
          <w:sz w:val="22"/>
          <w:szCs w:val="22"/>
          <w:lang w:val="en-GB"/>
        </w:rPr>
        <w:t xml:space="preserve">. </w:t>
      </w:r>
      <w:r w:rsidR="005C4822" w:rsidRPr="007F23AD">
        <w:rPr>
          <w:rFonts w:ascii="Calibri" w:hAnsi="Calibri" w:cs="Calibri"/>
          <w:color w:val="000000" w:themeColor="text1"/>
          <w:sz w:val="22"/>
          <w:szCs w:val="22"/>
          <w:lang w:val="en-GB"/>
        </w:rPr>
        <w:t xml:space="preserve">SMEs are considered vulnerable economic agents due to their </w:t>
      </w:r>
      <w:r w:rsidR="00FC35E6" w:rsidRPr="007F23AD">
        <w:rPr>
          <w:rFonts w:ascii="Calibri" w:hAnsi="Calibri" w:cs="Calibri"/>
          <w:color w:val="000000" w:themeColor="text1"/>
          <w:sz w:val="22"/>
          <w:szCs w:val="22"/>
          <w:lang w:val="en-GB"/>
        </w:rPr>
        <w:t>financial</w:t>
      </w:r>
      <w:r w:rsidR="005C4822" w:rsidRPr="007F23AD">
        <w:rPr>
          <w:rFonts w:ascii="Calibri" w:hAnsi="Calibri" w:cs="Calibri"/>
          <w:color w:val="000000" w:themeColor="text1"/>
          <w:sz w:val="22"/>
          <w:szCs w:val="22"/>
          <w:lang w:val="en-GB"/>
        </w:rPr>
        <w:t xml:space="preserve"> constraints and reduced viability compared to large firms.</w:t>
      </w:r>
      <w:r w:rsidR="005C4822" w:rsidRPr="007F23AD">
        <w:rPr>
          <w:rFonts w:ascii="Calibri" w:hAnsi="Calibri" w:cs="Calibri" w:hint="eastAsia"/>
          <w:color w:val="000000" w:themeColor="text1"/>
          <w:sz w:val="22"/>
          <w:szCs w:val="22"/>
          <w:lang w:val="en-GB"/>
        </w:rPr>
        <w:t xml:space="preserve"> </w:t>
      </w:r>
      <w:r w:rsidR="00182AB9" w:rsidRPr="007F23AD">
        <w:rPr>
          <w:rFonts w:ascii="Calibri" w:hAnsi="Calibri" w:cs="Calibri"/>
          <w:color w:val="000000" w:themeColor="text1"/>
          <w:sz w:val="22"/>
          <w:szCs w:val="22"/>
          <w:lang w:val="en-GB"/>
        </w:rPr>
        <w:t xml:space="preserve">This study aims to fill this gap by providing a comprehensive review, identifying key challenges in </w:t>
      </w:r>
      <w:r w:rsidR="000B50BA" w:rsidRPr="007F23AD">
        <w:rPr>
          <w:rFonts w:ascii="Calibri" w:hAnsi="Calibri" w:cs="Calibri"/>
          <w:color w:val="000000" w:themeColor="text1"/>
          <w:sz w:val="22"/>
          <w:szCs w:val="22"/>
          <w:lang w:val="en-GB"/>
        </w:rPr>
        <w:t xml:space="preserve">the </w:t>
      </w:r>
      <w:r w:rsidR="00182AB9" w:rsidRPr="007F23AD">
        <w:rPr>
          <w:rFonts w:ascii="Calibri" w:hAnsi="Calibri" w:cs="Calibri"/>
          <w:color w:val="000000" w:themeColor="text1"/>
          <w:sz w:val="22"/>
          <w:szCs w:val="22"/>
          <w:lang w:val="en-GB"/>
        </w:rPr>
        <w:t>research, and generating a future research agenda.</w:t>
      </w:r>
      <w:r w:rsidR="00473127" w:rsidRPr="007F23AD">
        <w:rPr>
          <w:rFonts w:ascii="Calibri" w:hAnsi="Calibri" w:cs="Calibri"/>
          <w:color w:val="000000" w:themeColor="text1"/>
          <w:sz w:val="22"/>
          <w:szCs w:val="22"/>
          <w:lang w:val="en-GB"/>
        </w:rPr>
        <w:t xml:space="preserve"> </w:t>
      </w:r>
    </w:p>
    <w:p w14:paraId="777CFF4E" w14:textId="016BA611" w:rsidR="00D2228A" w:rsidRPr="007F23AD" w:rsidRDefault="00B961C4" w:rsidP="00C3226C">
      <w:pPr>
        <w:spacing w:line="480" w:lineRule="auto"/>
        <w:jc w:val="both"/>
        <w:rPr>
          <w:rFonts w:ascii="Calibri" w:hAnsi="Calibri" w:cs="Calibri"/>
          <w:color w:val="000000" w:themeColor="text1"/>
          <w:sz w:val="22"/>
          <w:szCs w:val="22"/>
          <w:lang w:val="en-GB"/>
        </w:rPr>
      </w:pPr>
      <w:r w:rsidRPr="007F23AD">
        <w:rPr>
          <w:rFonts w:ascii="Calibri" w:hAnsi="Calibri" w:cs="Calibri"/>
          <w:b/>
          <w:bCs/>
          <w:color w:val="000000" w:themeColor="text1"/>
          <w:sz w:val="22"/>
          <w:szCs w:val="22"/>
          <w:lang w:val="en-GB"/>
        </w:rPr>
        <w:t xml:space="preserve">Design/methodology/approach: </w:t>
      </w:r>
      <w:r w:rsidR="002C794B" w:rsidRPr="007F23AD">
        <w:rPr>
          <w:rFonts w:ascii="Calibri" w:hAnsi="Calibri" w:cs="Calibri"/>
          <w:color w:val="000000" w:themeColor="text1"/>
          <w:sz w:val="22"/>
          <w:szCs w:val="22"/>
          <w:lang w:val="en-GB"/>
        </w:rPr>
        <w:t>A structured literature review was conducted</w:t>
      </w:r>
      <w:r w:rsidR="00D21517" w:rsidRPr="007F23AD">
        <w:rPr>
          <w:rFonts w:ascii="Calibri" w:hAnsi="Calibri" w:cs="Calibri"/>
          <w:color w:val="000000" w:themeColor="text1"/>
          <w:sz w:val="22"/>
          <w:szCs w:val="22"/>
          <w:lang w:val="en-GB"/>
        </w:rPr>
        <w:t xml:space="preserve"> </w:t>
      </w:r>
      <w:r w:rsidR="00D21517" w:rsidRPr="007F23AD">
        <w:rPr>
          <w:rFonts w:ascii="Calibri" w:hAnsi="Calibri" w:cs="Calibri" w:hint="eastAsia"/>
          <w:color w:val="000000" w:themeColor="text1"/>
          <w:sz w:val="22"/>
          <w:szCs w:val="22"/>
          <w:lang w:val="en-GB"/>
        </w:rPr>
        <w:t>in</w:t>
      </w:r>
      <w:r w:rsidR="00D21517" w:rsidRPr="007F23AD">
        <w:rPr>
          <w:rFonts w:ascii="Calibri" w:hAnsi="Calibri" w:cs="Calibri"/>
          <w:color w:val="000000" w:themeColor="text1"/>
          <w:sz w:val="22"/>
          <w:szCs w:val="22"/>
          <w:lang w:val="en-GB"/>
        </w:rPr>
        <w:t xml:space="preserve"> </w:t>
      </w:r>
      <w:r w:rsidR="00D21517" w:rsidRPr="007F23AD">
        <w:rPr>
          <w:rFonts w:ascii="Calibri" w:hAnsi="Calibri" w:cs="Calibri"/>
          <w:color w:val="000000" w:themeColor="text1"/>
          <w:sz w:val="22"/>
          <w:szCs w:val="22"/>
        </w:rPr>
        <w:t>this study</w:t>
      </w:r>
      <w:r w:rsidR="002C794B" w:rsidRPr="007F23AD">
        <w:rPr>
          <w:rFonts w:ascii="Calibri" w:hAnsi="Calibri" w:cs="Calibri"/>
          <w:color w:val="000000" w:themeColor="text1"/>
          <w:sz w:val="22"/>
          <w:szCs w:val="22"/>
          <w:lang w:val="en-GB"/>
        </w:rPr>
        <w:t xml:space="preserve">, resulting in the identification of </w:t>
      </w:r>
      <w:r w:rsidR="0073790D" w:rsidRPr="007F23AD">
        <w:rPr>
          <w:rFonts w:ascii="Calibri" w:hAnsi="Calibri" w:cs="Calibri"/>
          <w:color w:val="000000" w:themeColor="text1"/>
          <w:sz w:val="22"/>
          <w:szCs w:val="22"/>
          <w:lang w:val="en-GB"/>
        </w:rPr>
        <w:t>1</w:t>
      </w:r>
      <w:r w:rsidR="00CC60DE" w:rsidRPr="007F23AD">
        <w:rPr>
          <w:rFonts w:ascii="Calibri" w:hAnsi="Calibri" w:cs="Calibri"/>
          <w:color w:val="000000" w:themeColor="text1"/>
          <w:sz w:val="22"/>
          <w:szCs w:val="22"/>
          <w:lang w:val="en-GB"/>
        </w:rPr>
        <w:t>06</w:t>
      </w:r>
      <w:r w:rsidR="002C794B" w:rsidRPr="007F23AD">
        <w:rPr>
          <w:rFonts w:ascii="Calibri" w:hAnsi="Calibri" w:cs="Calibri"/>
          <w:color w:val="000000" w:themeColor="text1"/>
          <w:sz w:val="22"/>
          <w:szCs w:val="22"/>
          <w:lang w:val="en-GB"/>
        </w:rPr>
        <w:t xml:space="preserve"> </w:t>
      </w:r>
      <w:r w:rsidR="00D21517" w:rsidRPr="007F23AD">
        <w:rPr>
          <w:rFonts w:ascii="Calibri" w:hAnsi="Calibri" w:cs="Calibri"/>
          <w:color w:val="000000" w:themeColor="text1"/>
          <w:sz w:val="22"/>
          <w:szCs w:val="22"/>
          <w:lang w:val="en-GB"/>
        </w:rPr>
        <w:t>articles</w:t>
      </w:r>
      <w:r w:rsidR="002C794B" w:rsidRPr="007F23AD">
        <w:rPr>
          <w:rFonts w:ascii="Calibri" w:hAnsi="Calibri" w:cs="Calibri"/>
          <w:color w:val="000000" w:themeColor="text1"/>
          <w:sz w:val="22"/>
          <w:szCs w:val="22"/>
          <w:lang w:val="en-GB"/>
        </w:rPr>
        <w:t xml:space="preserve"> </w:t>
      </w:r>
      <w:r w:rsidR="00DD51F2" w:rsidRPr="007F23AD">
        <w:rPr>
          <w:rFonts w:ascii="Calibri" w:hAnsi="Calibri" w:cs="Calibri"/>
          <w:color w:val="000000" w:themeColor="text1"/>
          <w:sz w:val="22"/>
          <w:szCs w:val="22"/>
          <w:lang w:val="en-GB"/>
        </w:rPr>
        <w:t xml:space="preserve">that relate </w:t>
      </w:r>
      <w:r w:rsidR="00E06CA8" w:rsidRPr="007F23AD">
        <w:rPr>
          <w:rFonts w:ascii="Calibri" w:hAnsi="Calibri" w:cs="Calibri"/>
          <w:color w:val="000000" w:themeColor="text1"/>
          <w:sz w:val="22"/>
          <w:szCs w:val="22"/>
          <w:lang w:val="en-GB"/>
        </w:rPr>
        <w:t>to</w:t>
      </w:r>
      <w:r w:rsidR="002C794B" w:rsidRPr="007F23AD">
        <w:rPr>
          <w:rFonts w:ascii="Calibri" w:hAnsi="Calibri" w:cs="Calibri"/>
          <w:color w:val="000000" w:themeColor="text1"/>
          <w:sz w:val="22"/>
          <w:szCs w:val="22"/>
          <w:lang w:val="en-GB"/>
        </w:rPr>
        <w:t xml:space="preserve"> </w:t>
      </w:r>
      <w:r w:rsidR="004A3B13" w:rsidRPr="007F23AD">
        <w:rPr>
          <w:rFonts w:ascii="Calibri" w:hAnsi="Calibri" w:cs="Calibri"/>
          <w:color w:val="000000" w:themeColor="text1"/>
          <w:sz w:val="22"/>
          <w:szCs w:val="22"/>
          <w:lang w:val="en-GB"/>
        </w:rPr>
        <w:t xml:space="preserve">construction </w:t>
      </w:r>
      <w:r w:rsidR="002C794B" w:rsidRPr="007F23AD">
        <w:rPr>
          <w:rFonts w:ascii="Calibri" w:hAnsi="Calibri" w:cs="Calibri"/>
          <w:color w:val="000000" w:themeColor="text1"/>
          <w:sz w:val="22"/>
          <w:szCs w:val="22"/>
          <w:lang w:val="en-GB"/>
        </w:rPr>
        <w:t>SME risks. Thematic analysis was then employed to determine the supply chain risk themes.</w:t>
      </w:r>
      <w:r w:rsidR="00D7220C" w:rsidRPr="007F23AD">
        <w:rPr>
          <w:rFonts w:ascii="Calibri" w:hAnsi="Calibri" w:cs="Calibri"/>
          <w:color w:val="000000" w:themeColor="text1"/>
          <w:sz w:val="22"/>
          <w:szCs w:val="22"/>
          <w:lang w:val="en-GB"/>
        </w:rPr>
        <w:t xml:space="preserve"> </w:t>
      </w:r>
      <w:r w:rsidR="00AE3BF1" w:rsidRPr="007F23AD">
        <w:rPr>
          <w:rFonts w:ascii="Calibri" w:hAnsi="Calibri" w:cs="Calibri"/>
          <w:color w:val="000000" w:themeColor="text1"/>
          <w:sz w:val="22"/>
          <w:szCs w:val="22"/>
          <w:lang w:val="en-GB"/>
        </w:rPr>
        <w:t>A</w:t>
      </w:r>
      <w:r w:rsidR="003B2CFD" w:rsidRPr="007F23AD">
        <w:rPr>
          <w:rFonts w:ascii="Calibri" w:hAnsi="Calibri" w:cs="Calibri"/>
          <w:color w:val="000000" w:themeColor="text1"/>
          <w:sz w:val="22"/>
          <w:szCs w:val="22"/>
          <w:lang w:val="en-GB"/>
        </w:rPr>
        <w:t>dditionally</w:t>
      </w:r>
      <w:r w:rsidR="00AE3BF1" w:rsidRPr="007F23AD">
        <w:rPr>
          <w:rFonts w:ascii="Calibri" w:hAnsi="Calibri" w:cs="Calibri"/>
          <w:color w:val="000000" w:themeColor="text1"/>
          <w:sz w:val="22"/>
          <w:szCs w:val="22"/>
          <w:lang w:val="en-GB"/>
        </w:rPr>
        <w:t xml:space="preserve">, </w:t>
      </w:r>
      <w:proofErr w:type="spellStart"/>
      <w:r w:rsidR="00705B69" w:rsidRPr="007F23AD">
        <w:rPr>
          <w:rFonts w:ascii="Calibri" w:eastAsia="DengXian" w:hAnsi="Calibri" w:cs="Calibri"/>
          <w:color w:val="000000" w:themeColor="text1"/>
          <w:sz w:val="22"/>
          <w:szCs w:val="22"/>
          <w:lang w:val="en-GB"/>
        </w:rPr>
        <w:t>VOSviewer</w:t>
      </w:r>
      <w:proofErr w:type="spellEnd"/>
      <w:r w:rsidR="00D7220C" w:rsidRPr="007F23AD">
        <w:rPr>
          <w:rFonts w:ascii="Calibri" w:hAnsi="Calibri" w:cs="Calibri"/>
          <w:color w:val="000000" w:themeColor="text1"/>
          <w:sz w:val="22"/>
          <w:szCs w:val="22"/>
          <w:lang w:val="en-GB"/>
        </w:rPr>
        <w:t xml:space="preserve"> </w:t>
      </w:r>
      <w:r w:rsidR="00AE3BF1" w:rsidRPr="007F23AD">
        <w:rPr>
          <w:rFonts w:ascii="Calibri" w:hAnsi="Calibri" w:cs="Calibri"/>
          <w:color w:val="000000" w:themeColor="text1"/>
          <w:sz w:val="22"/>
          <w:szCs w:val="22"/>
          <w:lang w:val="en-GB"/>
        </w:rPr>
        <w:t>was</w:t>
      </w:r>
      <w:r w:rsidR="00D7220C" w:rsidRPr="007F23AD">
        <w:rPr>
          <w:rFonts w:ascii="Calibri" w:hAnsi="Calibri" w:cs="Calibri"/>
          <w:color w:val="000000" w:themeColor="text1"/>
          <w:sz w:val="22"/>
          <w:szCs w:val="22"/>
          <w:lang w:val="en-GB"/>
        </w:rPr>
        <w:t xml:space="preserve"> employed to depict </w:t>
      </w:r>
      <w:r w:rsidR="00705B69" w:rsidRPr="007F23AD">
        <w:rPr>
          <w:rFonts w:ascii="Calibri" w:hAnsi="Calibri" w:cs="Calibri"/>
          <w:color w:val="000000" w:themeColor="text1"/>
          <w:sz w:val="22"/>
          <w:szCs w:val="22"/>
          <w:lang w:val="en-GB"/>
        </w:rPr>
        <w:t xml:space="preserve">content frequency and </w:t>
      </w:r>
      <w:r w:rsidR="00782762" w:rsidRPr="007F23AD">
        <w:rPr>
          <w:rFonts w:ascii="Calibri" w:hAnsi="Calibri" w:cs="Calibri"/>
          <w:color w:val="000000" w:themeColor="text1"/>
          <w:sz w:val="22"/>
          <w:szCs w:val="22"/>
          <w:lang w:val="en-GB"/>
        </w:rPr>
        <w:t>most recently trends based on the timeline.</w:t>
      </w:r>
    </w:p>
    <w:p w14:paraId="50C446A8" w14:textId="6F970E6E" w:rsidR="005B5E81" w:rsidRPr="007F23AD" w:rsidRDefault="00D2228A" w:rsidP="00C3226C">
      <w:pPr>
        <w:spacing w:line="480" w:lineRule="auto"/>
        <w:jc w:val="both"/>
        <w:rPr>
          <w:rFonts w:ascii="Calibri" w:hAnsi="Calibri" w:cs="Calibri"/>
          <w:color w:val="000000" w:themeColor="text1"/>
          <w:sz w:val="22"/>
          <w:szCs w:val="22"/>
          <w:lang w:val="en-GB"/>
        </w:rPr>
      </w:pPr>
      <w:r w:rsidRPr="007F23AD">
        <w:rPr>
          <w:rFonts w:ascii="Calibri" w:hAnsi="Calibri" w:cs="Calibri"/>
          <w:b/>
          <w:bCs/>
          <w:color w:val="000000" w:themeColor="text1"/>
          <w:sz w:val="22"/>
          <w:szCs w:val="22"/>
          <w:lang w:val="en-GB"/>
        </w:rPr>
        <w:t>Findings:</w:t>
      </w:r>
      <w:r w:rsidR="00045F1C" w:rsidRPr="007F23AD">
        <w:rPr>
          <w:rFonts w:ascii="Calibri" w:hAnsi="Calibri" w:cs="Calibri"/>
          <w:color w:val="000000" w:themeColor="text1"/>
          <w:sz w:val="22"/>
          <w:szCs w:val="22"/>
          <w:lang w:val="en-GB"/>
        </w:rPr>
        <w:t xml:space="preserve"> </w:t>
      </w:r>
      <w:r w:rsidR="00782762" w:rsidRPr="007F23AD">
        <w:rPr>
          <w:rFonts w:ascii="Calibri" w:hAnsi="Calibri" w:cs="Calibri"/>
          <w:color w:val="000000" w:themeColor="text1"/>
          <w:sz w:val="22"/>
          <w:szCs w:val="22"/>
          <w:lang w:val="en-GB"/>
        </w:rPr>
        <w:t>T</w:t>
      </w:r>
      <w:r w:rsidR="00045F1C" w:rsidRPr="007F23AD">
        <w:rPr>
          <w:rFonts w:ascii="Calibri" w:hAnsi="Calibri" w:cs="Calibri"/>
          <w:color w:val="000000" w:themeColor="text1"/>
          <w:sz w:val="22"/>
          <w:szCs w:val="22"/>
          <w:lang w:val="en-GB"/>
        </w:rPr>
        <w:t xml:space="preserve">his paper uncovers </w:t>
      </w:r>
      <w:r w:rsidR="00B60A55" w:rsidRPr="007F23AD">
        <w:rPr>
          <w:rFonts w:ascii="Calibri" w:hAnsi="Calibri" w:cs="Calibri"/>
          <w:color w:val="000000" w:themeColor="text1"/>
          <w:sz w:val="22"/>
          <w:szCs w:val="22"/>
          <w:lang w:val="en-GB"/>
        </w:rPr>
        <w:t>eight</w:t>
      </w:r>
      <w:r w:rsidR="00045F1C" w:rsidRPr="007F23AD">
        <w:rPr>
          <w:rFonts w:ascii="Calibri" w:hAnsi="Calibri" w:cs="Calibri"/>
          <w:color w:val="000000" w:themeColor="text1"/>
          <w:sz w:val="22"/>
          <w:szCs w:val="22"/>
          <w:lang w:val="en-GB"/>
        </w:rPr>
        <w:t xml:space="preserve"> distinct supply chain risk</w:t>
      </w:r>
      <w:r w:rsidR="00D02601" w:rsidRPr="007F23AD">
        <w:rPr>
          <w:rFonts w:ascii="Calibri" w:hAnsi="Calibri" w:cs="Calibri"/>
          <w:color w:val="000000" w:themeColor="text1"/>
          <w:sz w:val="22"/>
          <w:szCs w:val="22"/>
          <w:lang w:val="en-GB"/>
        </w:rPr>
        <w:t xml:space="preserve"> </w:t>
      </w:r>
      <w:r w:rsidR="00045F1C" w:rsidRPr="007F23AD">
        <w:rPr>
          <w:rFonts w:ascii="Calibri" w:hAnsi="Calibri" w:cs="Calibri"/>
          <w:color w:val="000000" w:themeColor="text1"/>
          <w:sz w:val="22"/>
          <w:szCs w:val="22"/>
          <w:lang w:val="en-GB"/>
        </w:rPr>
        <w:t xml:space="preserve">pertinent to construction SMEs, arranging these into </w:t>
      </w:r>
      <w:r w:rsidR="001822A2" w:rsidRPr="007F23AD">
        <w:rPr>
          <w:rFonts w:ascii="Calibri" w:hAnsi="Calibri" w:cs="Calibri"/>
          <w:color w:val="000000" w:themeColor="text1"/>
          <w:sz w:val="22"/>
          <w:szCs w:val="22"/>
          <w:lang w:val="en-GB"/>
        </w:rPr>
        <w:t>three</w:t>
      </w:r>
      <w:r w:rsidR="00045F1C" w:rsidRPr="007F23AD">
        <w:rPr>
          <w:rFonts w:ascii="Calibri" w:hAnsi="Calibri" w:cs="Calibri"/>
          <w:color w:val="000000" w:themeColor="text1"/>
          <w:sz w:val="22"/>
          <w:szCs w:val="22"/>
          <w:lang w:val="en-GB"/>
        </w:rPr>
        <w:t xml:space="preserve"> </w:t>
      </w:r>
      <w:r w:rsidR="007B6F97" w:rsidRPr="007F23AD">
        <w:rPr>
          <w:rFonts w:ascii="Calibri" w:hAnsi="Calibri" w:cs="Calibri"/>
          <w:color w:val="000000" w:themeColor="text1"/>
          <w:sz w:val="22"/>
          <w:szCs w:val="22"/>
          <w:lang w:val="en-GB"/>
        </w:rPr>
        <w:t>themes</w:t>
      </w:r>
      <w:r w:rsidR="00045F1C" w:rsidRPr="007F23AD">
        <w:rPr>
          <w:rFonts w:ascii="Calibri" w:hAnsi="Calibri" w:cs="Calibri"/>
          <w:color w:val="000000" w:themeColor="text1"/>
          <w:sz w:val="22"/>
          <w:szCs w:val="22"/>
          <w:lang w:val="en-GB"/>
        </w:rPr>
        <w:t xml:space="preserve"> from the standpoint of supply chain risk management. Moreover, </w:t>
      </w:r>
      <w:r w:rsidR="00763FB0" w:rsidRPr="007F23AD">
        <w:rPr>
          <w:rFonts w:ascii="Calibri" w:hAnsi="Calibri" w:cs="Calibri"/>
          <w:color w:val="000000" w:themeColor="text1"/>
          <w:sz w:val="22"/>
          <w:szCs w:val="22"/>
          <w:lang w:val="en-GB"/>
        </w:rPr>
        <w:t>it</w:t>
      </w:r>
      <w:r w:rsidR="00045F1C" w:rsidRPr="007F23AD">
        <w:rPr>
          <w:rFonts w:ascii="Calibri" w:hAnsi="Calibri" w:cs="Calibri"/>
          <w:color w:val="000000" w:themeColor="text1"/>
          <w:sz w:val="22"/>
          <w:szCs w:val="22"/>
          <w:lang w:val="en-GB"/>
        </w:rPr>
        <w:t xml:space="preserve"> identifies </w:t>
      </w:r>
      <w:r w:rsidR="007A3FC6" w:rsidRPr="007F23AD">
        <w:rPr>
          <w:rFonts w:ascii="Calibri" w:hAnsi="Calibri" w:cs="Calibri"/>
          <w:color w:val="000000" w:themeColor="text1"/>
          <w:sz w:val="22"/>
          <w:szCs w:val="22"/>
          <w:lang w:val="en-GB"/>
        </w:rPr>
        <w:t>six</w:t>
      </w:r>
      <w:r w:rsidR="00045F1C" w:rsidRPr="007F23AD">
        <w:rPr>
          <w:rFonts w:ascii="Calibri" w:hAnsi="Calibri" w:cs="Calibri"/>
          <w:color w:val="000000" w:themeColor="text1"/>
          <w:sz w:val="22"/>
          <w:szCs w:val="22"/>
          <w:lang w:val="en-GB"/>
        </w:rPr>
        <w:t xml:space="preserve"> gaps in the existing body of research on construction SMEs and puts forth prospective research directions and </w:t>
      </w:r>
      <w:r w:rsidR="00CE5042" w:rsidRPr="007F23AD">
        <w:rPr>
          <w:rFonts w:ascii="Calibri" w:hAnsi="Calibri" w:cs="Calibri"/>
          <w:color w:val="000000" w:themeColor="text1"/>
          <w:sz w:val="22"/>
          <w:szCs w:val="22"/>
          <w:lang w:val="en-GB"/>
        </w:rPr>
        <w:t>questions</w:t>
      </w:r>
      <w:r w:rsidR="00045F1C" w:rsidRPr="007F23AD">
        <w:rPr>
          <w:rFonts w:ascii="Calibri" w:hAnsi="Calibri" w:cs="Calibri"/>
          <w:color w:val="000000" w:themeColor="text1"/>
          <w:sz w:val="22"/>
          <w:szCs w:val="22"/>
          <w:lang w:val="en-GB"/>
        </w:rPr>
        <w:t xml:space="preserve"> to address each of these identified gaps. </w:t>
      </w:r>
    </w:p>
    <w:p w14:paraId="57EA6F56" w14:textId="0F0D09A9" w:rsidR="001D3811" w:rsidRPr="007F23AD" w:rsidRDefault="00783E4F" w:rsidP="00C3226C">
      <w:pPr>
        <w:spacing w:line="480" w:lineRule="auto"/>
        <w:jc w:val="both"/>
        <w:rPr>
          <w:rFonts w:ascii="Calibri" w:hAnsi="Calibri" w:cs="Calibri"/>
          <w:color w:val="000000" w:themeColor="text1"/>
          <w:sz w:val="22"/>
          <w:szCs w:val="22"/>
          <w:lang w:val="en-GB"/>
        </w:rPr>
      </w:pPr>
      <w:r w:rsidRPr="007F23AD">
        <w:rPr>
          <w:rFonts w:ascii="Calibri" w:hAnsi="Calibri" w:cs="Calibri"/>
          <w:b/>
          <w:bCs/>
          <w:color w:val="000000" w:themeColor="text1"/>
          <w:sz w:val="22"/>
          <w:szCs w:val="22"/>
          <w:lang w:val="en-GB"/>
        </w:rPr>
        <w:t>Originality/value:</w:t>
      </w:r>
      <w:r w:rsidR="002C794B" w:rsidRPr="007F23AD">
        <w:rPr>
          <w:rFonts w:ascii="Calibri" w:hAnsi="Calibri" w:cs="Calibri"/>
          <w:color w:val="000000" w:themeColor="text1"/>
          <w:sz w:val="22"/>
          <w:szCs w:val="22"/>
          <w:lang w:val="en-GB"/>
        </w:rPr>
        <w:t xml:space="preserve"> </w:t>
      </w:r>
      <w:r w:rsidR="001D3811" w:rsidRPr="007F23AD">
        <w:rPr>
          <w:rFonts w:ascii="Calibri" w:hAnsi="Calibri" w:cs="Calibri"/>
          <w:color w:val="000000" w:themeColor="text1"/>
          <w:sz w:val="22"/>
          <w:szCs w:val="22"/>
          <w:lang w:val="en-GB"/>
        </w:rPr>
        <w:t>The practical significance of this study is to provide SMEs in the construction industry with a comprehensive framework for identifying and categorising risks related to management and strategy, operations and processes, and sustainability. With this framework, SMEs can systematically assess potential risks at all stages of a project</w:t>
      </w:r>
      <w:r w:rsidR="00C20E60" w:rsidRPr="007F23AD">
        <w:rPr>
          <w:rFonts w:ascii="Calibri" w:hAnsi="Calibri" w:cs="Calibri"/>
          <w:color w:val="000000" w:themeColor="text1"/>
          <w:sz w:val="22"/>
          <w:szCs w:val="22"/>
        </w:rPr>
        <w:t>.</w:t>
      </w:r>
      <w:r w:rsidR="001D3811" w:rsidRPr="007F23AD">
        <w:rPr>
          <w:rFonts w:ascii="Calibri" w:hAnsi="Calibri" w:cs="Calibri"/>
          <w:color w:val="000000" w:themeColor="text1"/>
          <w:sz w:val="22"/>
          <w:szCs w:val="22"/>
          <w:lang w:val="en-GB"/>
        </w:rPr>
        <w:t xml:space="preserve"> </w:t>
      </w:r>
    </w:p>
    <w:p w14:paraId="5A4756A3" w14:textId="7DD39E4D" w:rsidR="002A5C92" w:rsidRPr="007F23AD" w:rsidRDefault="004311A1" w:rsidP="00C3226C">
      <w:pPr>
        <w:spacing w:line="480" w:lineRule="auto"/>
        <w:jc w:val="both"/>
        <w:rPr>
          <w:rFonts w:ascii="Calibri" w:hAnsi="Calibri" w:cs="Calibri"/>
          <w:b/>
          <w:bCs/>
          <w:color w:val="000000" w:themeColor="text1"/>
          <w:sz w:val="22"/>
          <w:szCs w:val="22"/>
          <w:lang w:val="en-GB"/>
        </w:rPr>
      </w:pPr>
      <w:r w:rsidRPr="007F23AD">
        <w:rPr>
          <w:rFonts w:ascii="Calibri" w:hAnsi="Calibri" w:cs="Calibri"/>
          <w:b/>
          <w:bCs/>
          <w:color w:val="000000" w:themeColor="text1"/>
          <w:sz w:val="22"/>
          <w:szCs w:val="22"/>
          <w:lang w:val="en-GB"/>
        </w:rPr>
        <w:t xml:space="preserve">Keywords: </w:t>
      </w:r>
      <w:r w:rsidRPr="007F23AD">
        <w:rPr>
          <w:rFonts w:ascii="Calibri" w:hAnsi="Calibri" w:cs="Calibri"/>
          <w:color w:val="000000" w:themeColor="text1"/>
          <w:sz w:val="22"/>
          <w:szCs w:val="22"/>
          <w:lang w:val="en-GB"/>
        </w:rPr>
        <w:t>Supply chain risk; Construction; SMEs; Supply chain risk management</w:t>
      </w:r>
      <w:r w:rsidR="00645270" w:rsidRPr="007F23AD">
        <w:rPr>
          <w:rFonts w:ascii="Calibri" w:hAnsi="Calibri" w:cs="Calibri"/>
          <w:color w:val="000000" w:themeColor="text1"/>
          <w:sz w:val="22"/>
          <w:szCs w:val="22"/>
          <w:lang w:val="en-GB"/>
        </w:rPr>
        <w:t>; Thematic analysis</w:t>
      </w:r>
    </w:p>
    <w:p w14:paraId="2CF50563" w14:textId="77777777" w:rsidR="002C794B" w:rsidRPr="007F23AD" w:rsidRDefault="002C794B" w:rsidP="00C3226C">
      <w:pPr>
        <w:spacing w:line="480" w:lineRule="auto"/>
        <w:jc w:val="both"/>
        <w:rPr>
          <w:rFonts w:ascii="Calibri" w:hAnsi="Calibri" w:cs="Calibri"/>
          <w:color w:val="000000" w:themeColor="text1"/>
          <w:sz w:val="22"/>
          <w:szCs w:val="22"/>
          <w:lang w:val="en-GB"/>
        </w:rPr>
      </w:pPr>
    </w:p>
    <w:p w14:paraId="5D6A90FE" w14:textId="6A813DD3" w:rsidR="00AD6520" w:rsidRPr="007F23AD" w:rsidRDefault="004311A1" w:rsidP="00C3226C">
      <w:pPr>
        <w:pStyle w:val="a3"/>
        <w:numPr>
          <w:ilvl w:val="0"/>
          <w:numId w:val="2"/>
        </w:numPr>
        <w:spacing w:line="480" w:lineRule="auto"/>
        <w:jc w:val="both"/>
        <w:rPr>
          <w:rFonts w:ascii="Calibri" w:hAnsi="Calibri" w:cs="Calibri"/>
          <w:b/>
          <w:bCs/>
          <w:color w:val="000000" w:themeColor="text1"/>
          <w:sz w:val="22"/>
          <w:szCs w:val="22"/>
          <w:lang w:val="en-GB"/>
        </w:rPr>
      </w:pPr>
      <w:r w:rsidRPr="007F23AD">
        <w:rPr>
          <w:rFonts w:ascii="Calibri" w:hAnsi="Calibri" w:cs="Calibri"/>
          <w:b/>
          <w:bCs/>
          <w:color w:val="000000" w:themeColor="text1"/>
          <w:sz w:val="22"/>
          <w:szCs w:val="22"/>
          <w:lang w:val="en-GB"/>
        </w:rPr>
        <w:lastRenderedPageBreak/>
        <w:t xml:space="preserve">Introduction </w:t>
      </w:r>
    </w:p>
    <w:p w14:paraId="5291F0BC" w14:textId="122B4AC7" w:rsidR="00F06F93" w:rsidRPr="007F23AD" w:rsidRDefault="00B44023" w:rsidP="00C3226C">
      <w:pPr>
        <w:spacing w:line="480" w:lineRule="auto"/>
        <w:jc w:val="both"/>
        <w:rPr>
          <w:rFonts w:ascii="Calibri" w:hAnsi="Calibri" w:cs="Calibri"/>
          <w:color w:val="000000" w:themeColor="text1"/>
          <w:sz w:val="22"/>
          <w:szCs w:val="22"/>
        </w:rPr>
      </w:pPr>
      <w:r w:rsidRPr="007F23AD">
        <w:rPr>
          <w:rFonts w:ascii="Calibri" w:hAnsi="Calibri" w:cs="Calibri"/>
          <w:color w:val="000000" w:themeColor="text1"/>
          <w:sz w:val="22"/>
          <w:szCs w:val="22"/>
          <w:lang w:val="en-GB"/>
        </w:rPr>
        <w:t>While the construction sector makes a significant contribution to economic wellbeing, it faces many challenges such as labour shortages, fluctuating material costs, and environmental issues</w:t>
      </w:r>
      <w:r w:rsidR="00D42FF8" w:rsidRPr="007F23AD">
        <w:rPr>
          <w:rFonts w:ascii="Calibri" w:hAnsi="Calibri" w:cs="Calibri"/>
          <w:color w:val="000000" w:themeColor="text1"/>
          <w:sz w:val="22"/>
          <w:szCs w:val="22"/>
          <w:lang w:val="en-GB"/>
        </w:rPr>
        <w:t xml:space="preserve"> </w:t>
      </w:r>
      <w:r w:rsidR="00D42FF8" w:rsidRPr="007F23AD">
        <w:rPr>
          <w:rFonts w:ascii="Calibri" w:hAnsi="Calibri" w:cs="Calibri"/>
          <w:color w:val="000000" w:themeColor="text1"/>
          <w:sz w:val="22"/>
          <w:szCs w:val="22"/>
          <w:lang w:val="en-GB"/>
        </w:rPr>
        <w:fldChar w:fldCharType="begin"/>
      </w:r>
      <w:r w:rsidR="00D42FF8" w:rsidRPr="007F23AD">
        <w:rPr>
          <w:rFonts w:ascii="Calibri" w:hAnsi="Calibri" w:cs="Calibri"/>
          <w:color w:val="000000" w:themeColor="text1"/>
          <w:sz w:val="22"/>
          <w:szCs w:val="22"/>
          <w:lang w:val="en-GB"/>
        </w:rPr>
        <w:instrText xml:space="preserve"> ADDIN EN.CITE &lt;EndNote&gt;&lt;Cite&gt;&lt;Author&gt;Harris&lt;/Author&gt;&lt;Year&gt;2021&lt;/Year&gt;&lt;RecNum&gt;1729&lt;/RecNum&gt;&lt;DisplayText&gt;(Harris et al. 2021)&lt;/DisplayText&gt;&lt;record&gt;&lt;rec-number&gt;1729&lt;/rec-number&gt;&lt;foreign-keys&gt;&lt;key app="EN" db-id="vxw0ffesn9zzt0ewpdx5r5a3fpw92aep9re9" timestamp="1722340947" guid="dfd6ec81-6196-45a5-a81c-bec51651a98e"&gt;1729&lt;/key&gt;&lt;/foreign-keys&gt;&lt;ref-type name="Book"&gt;6&lt;/ref-type&gt;&lt;contributors&gt;&lt;authors&gt;&lt;author&gt;Harris, Frank&lt;/author&gt;&lt;author&gt;McCaffer, Ronald&lt;/author&gt;&lt;author&gt;Baldwin, Andrew&lt;/author&gt;&lt;author&gt;Edum-Fotwe, Francis&lt;/author&gt;&lt;/authors&gt;&lt;/contributors&gt;&lt;titles&gt;&lt;title&gt;Modern construction management&lt;/title&gt;&lt;/titles&gt;&lt;dates&gt;&lt;year&gt;2021&lt;/year&gt;&lt;/dates&gt;&lt;publisher&gt;John Wiley &amp;amp; Sons&lt;/publisher&gt;&lt;isbn&gt;1119488346&lt;/isbn&gt;&lt;urls&gt;&lt;/urls&gt;&lt;/record&gt;&lt;/Cite&gt;&lt;/EndNote&gt;</w:instrText>
      </w:r>
      <w:r w:rsidR="00D42FF8" w:rsidRPr="007F23AD">
        <w:rPr>
          <w:rFonts w:ascii="Calibri" w:hAnsi="Calibri" w:cs="Calibri"/>
          <w:color w:val="000000" w:themeColor="text1"/>
          <w:sz w:val="22"/>
          <w:szCs w:val="22"/>
          <w:lang w:val="en-GB"/>
        </w:rPr>
        <w:fldChar w:fldCharType="separate"/>
      </w:r>
      <w:r w:rsidR="00D42FF8" w:rsidRPr="007F23AD">
        <w:rPr>
          <w:rFonts w:ascii="Calibri" w:hAnsi="Calibri" w:cs="Calibri"/>
          <w:noProof/>
          <w:color w:val="000000" w:themeColor="text1"/>
          <w:sz w:val="22"/>
          <w:szCs w:val="22"/>
          <w:lang w:val="en-GB"/>
        </w:rPr>
        <w:t>(Harris et al. 2021)</w:t>
      </w:r>
      <w:r w:rsidR="00D42FF8" w:rsidRPr="007F23AD">
        <w:rPr>
          <w:rFonts w:ascii="Calibri" w:hAnsi="Calibri" w:cs="Calibri"/>
          <w:color w:val="000000" w:themeColor="text1"/>
          <w:sz w:val="22"/>
          <w:szCs w:val="22"/>
          <w:lang w:val="en-GB"/>
        </w:rPr>
        <w:fldChar w:fldCharType="end"/>
      </w:r>
      <w:r w:rsidR="00207FD3" w:rsidRPr="007F23AD">
        <w:rPr>
          <w:rFonts w:ascii="Calibri" w:hAnsi="Calibri" w:cs="Calibri"/>
          <w:color w:val="000000" w:themeColor="text1"/>
          <w:sz w:val="22"/>
          <w:szCs w:val="22"/>
          <w:lang w:val="en-GB"/>
        </w:rPr>
        <w:t>.</w:t>
      </w:r>
      <w:r w:rsidR="00D65822" w:rsidRPr="007F23AD">
        <w:rPr>
          <w:rFonts w:ascii="Calibri" w:hAnsi="Calibri" w:cs="Calibri" w:hint="eastAsia"/>
          <w:color w:val="000000" w:themeColor="text1"/>
          <w:sz w:val="22"/>
          <w:szCs w:val="22"/>
          <w:lang w:val="en-GB"/>
        </w:rPr>
        <w:t xml:space="preserve"> </w:t>
      </w:r>
      <w:r w:rsidR="004608A6" w:rsidRPr="007F23AD">
        <w:rPr>
          <w:rFonts w:ascii="Calibri" w:hAnsi="Calibri" w:cs="Calibri"/>
          <w:color w:val="000000" w:themeColor="text1"/>
          <w:sz w:val="22"/>
          <w:szCs w:val="22"/>
          <w:lang w:val="en-GB"/>
        </w:rPr>
        <w:t xml:space="preserve">For example, delays in the delivery of critical materials can lead to project delays, increased costs, and time constraints. These issues, in turn, affect the deployment of subsequent projects and may even lead to project failure and company bankruptcy. </w:t>
      </w:r>
      <w:r w:rsidR="000D4365" w:rsidRPr="007F23AD">
        <w:rPr>
          <w:rFonts w:ascii="Calibri" w:hAnsi="Calibri" w:cs="Calibri"/>
          <w:color w:val="000000" w:themeColor="text1"/>
          <w:sz w:val="22"/>
          <w:szCs w:val="22"/>
          <w:lang w:val="en-GB"/>
        </w:rPr>
        <w:t xml:space="preserve">According to </w:t>
      </w:r>
      <w:r w:rsidR="00C66605" w:rsidRPr="007F23AD">
        <w:rPr>
          <w:rFonts w:ascii="Calibri" w:hAnsi="Calibri" w:cs="Calibri"/>
          <w:color w:val="000000" w:themeColor="text1"/>
          <w:sz w:val="22"/>
          <w:szCs w:val="22"/>
          <w:lang w:val="en-GB"/>
        </w:rPr>
        <w:fldChar w:fldCharType="begin"/>
      </w:r>
      <w:r w:rsidR="00571047" w:rsidRPr="007F23AD">
        <w:rPr>
          <w:rFonts w:ascii="Calibri" w:hAnsi="Calibri" w:cs="Calibri"/>
          <w:color w:val="000000" w:themeColor="text1"/>
          <w:sz w:val="22"/>
          <w:szCs w:val="22"/>
          <w:lang w:val="en-GB"/>
        </w:rPr>
        <w:instrText xml:space="preserve"> ADDIN EN.CITE &lt;EndNote&gt;&lt;Cite AuthorYear="1"&gt;&lt;Author&gt;Service&lt;/Author&gt;&lt;Year&gt;2023&lt;/Year&gt;&lt;RecNum&gt;1619&lt;/RecNum&gt;&lt;Prefix&gt;The Insolvency &lt;/Prefix&gt;&lt;DisplayText&gt;The Insolvency Service (2023)&lt;/DisplayText&gt;&lt;record&gt;&lt;rec-number&gt;1619&lt;/rec-number&gt;&lt;foreign-keys&gt;&lt;key app="EN" db-id="vxw0ffesn9zzt0ewpdx5r5a3fpw92aep9re9" timestamp="1720455091" guid="d97ca4bc-04ae-442a-89d0-06010134561f"&gt;1619&lt;/key&gt;&lt;/foreign-keys&gt;&lt;ref-type name="Report"&gt;27&lt;/ref-type&gt;&lt;contributors&gt;&lt;authors&gt;&lt;author&gt;The Insolvency Service&lt;/author&gt;&lt;/authors&gt;&lt;/contributors&gt;&lt;titles&gt;&lt;title&gt;Commentary - Company Insolvency Statistics April to June 2023&lt;/title&gt;&lt;/titles&gt;&lt;dates&gt;&lt;year&gt;2023&lt;/year&gt;&lt;pub-dates&gt;&lt;date&gt;28-07-2023&lt;/date&gt;&lt;/pub-dates&gt;&lt;/dates&gt;&lt;urls&gt;&lt;related-urls&gt;&lt;url&gt;https://www.gov.uk/government/statistics/company-insolvency-statistics-april-to-june-2023/commentary-company-insolvency-statistics-april-to-june-2023&lt;/url&gt;&lt;/related-urls&gt;&lt;/urls&gt;&lt;access-date&gt;07-08-2024&lt;/access-date&gt;&lt;/record&gt;&lt;/Cite&gt;&lt;/EndNote&gt;</w:instrText>
      </w:r>
      <w:r w:rsidR="00C66605" w:rsidRPr="007F23AD">
        <w:rPr>
          <w:rFonts w:ascii="Calibri" w:hAnsi="Calibri" w:cs="Calibri"/>
          <w:color w:val="000000" w:themeColor="text1"/>
          <w:sz w:val="22"/>
          <w:szCs w:val="22"/>
          <w:lang w:val="en-GB"/>
        </w:rPr>
        <w:fldChar w:fldCharType="separate"/>
      </w:r>
      <w:r w:rsidR="00BF40D5" w:rsidRPr="007F23AD">
        <w:rPr>
          <w:rFonts w:ascii="Calibri" w:hAnsi="Calibri" w:cs="Calibri"/>
          <w:noProof/>
          <w:color w:val="000000" w:themeColor="text1"/>
          <w:sz w:val="22"/>
          <w:szCs w:val="22"/>
          <w:lang w:val="en-GB"/>
        </w:rPr>
        <w:t>The Insolvency Service (2023)</w:t>
      </w:r>
      <w:r w:rsidR="00C66605" w:rsidRPr="007F23AD">
        <w:rPr>
          <w:rFonts w:ascii="Calibri" w:hAnsi="Calibri" w:cs="Calibri"/>
          <w:color w:val="000000" w:themeColor="text1"/>
          <w:sz w:val="22"/>
          <w:szCs w:val="22"/>
          <w:lang w:val="en-GB"/>
        </w:rPr>
        <w:fldChar w:fldCharType="end"/>
      </w:r>
      <w:r w:rsidR="00BF78B4" w:rsidRPr="007F23AD">
        <w:rPr>
          <w:rFonts w:ascii="Calibri" w:hAnsi="Calibri" w:cs="Calibri"/>
          <w:color w:val="000000" w:themeColor="text1"/>
          <w:sz w:val="22"/>
          <w:szCs w:val="22"/>
          <w:lang w:val="en-GB"/>
        </w:rPr>
        <w:t>, the UK construction sector experienced 4,262 bankruptcies in the 12 months up to Q2 2023, accounting for 18 percent of industrial cases.</w:t>
      </w:r>
      <w:r w:rsidR="00E635B5" w:rsidRPr="007F23AD">
        <w:rPr>
          <w:rFonts w:ascii="Calibri" w:hAnsi="Calibri" w:cs="Calibri"/>
          <w:color w:val="000000" w:themeColor="text1"/>
          <w:sz w:val="22"/>
          <w:szCs w:val="22"/>
          <w:lang w:val="en-GB"/>
        </w:rPr>
        <w:t xml:space="preserve"> Therefore, effective management of these challenges is crucial.</w:t>
      </w:r>
    </w:p>
    <w:p w14:paraId="34DEB4A7" w14:textId="77777777" w:rsidR="00F06F93" w:rsidRPr="007F23AD" w:rsidRDefault="00F06F93" w:rsidP="00C3226C">
      <w:pPr>
        <w:spacing w:line="480" w:lineRule="auto"/>
        <w:jc w:val="both"/>
        <w:rPr>
          <w:rFonts w:ascii="Calibri" w:hAnsi="Calibri" w:cs="Calibri"/>
          <w:color w:val="000000" w:themeColor="text1"/>
          <w:sz w:val="22"/>
          <w:szCs w:val="22"/>
          <w:lang w:val="en-GB"/>
        </w:rPr>
      </w:pPr>
    </w:p>
    <w:p w14:paraId="5B26788C" w14:textId="43CD450C" w:rsidR="00C915AA" w:rsidRPr="007F23AD" w:rsidRDefault="003F2505" w:rsidP="00C3226C">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Construction refers to </w:t>
      </w:r>
      <w:r w:rsidR="001025E6" w:rsidRPr="007F23AD">
        <w:rPr>
          <w:rFonts w:ascii="Calibri" w:hAnsi="Calibri" w:cs="Calibri"/>
          <w:color w:val="000000" w:themeColor="text1"/>
          <w:sz w:val="22"/>
          <w:szCs w:val="22"/>
          <w:lang w:val="en-GB"/>
        </w:rPr>
        <w:t>industrial activity associated wit</w:t>
      </w:r>
      <w:r w:rsidR="00E2692F" w:rsidRPr="007F23AD">
        <w:rPr>
          <w:rFonts w:ascii="Calibri" w:hAnsi="Calibri" w:cs="Calibri"/>
          <w:color w:val="000000" w:themeColor="text1"/>
          <w:sz w:val="22"/>
          <w:szCs w:val="22"/>
          <w:lang w:val="en-GB"/>
        </w:rPr>
        <w:t>h</w:t>
      </w:r>
      <w:r w:rsidR="00AD4597" w:rsidRPr="007F23AD">
        <w:rPr>
          <w:rFonts w:ascii="Calibri" w:hAnsi="Calibri" w:cs="Calibri"/>
          <w:color w:val="000000" w:themeColor="text1"/>
          <w:sz w:val="22"/>
          <w:szCs w:val="22"/>
          <w:lang w:val="en-GB"/>
        </w:rPr>
        <w:t xml:space="preserve"> </w:t>
      </w:r>
      <w:r w:rsidR="005066DF" w:rsidRPr="007F23AD">
        <w:rPr>
          <w:rFonts w:ascii="Calibri" w:hAnsi="Calibri" w:cs="Calibri"/>
          <w:color w:val="000000" w:themeColor="text1"/>
          <w:sz w:val="22"/>
          <w:szCs w:val="22"/>
          <w:lang w:val="en-GB"/>
        </w:rPr>
        <w:t xml:space="preserve">the built environment: </w:t>
      </w:r>
      <w:r w:rsidR="00AD4597" w:rsidRPr="007F23AD">
        <w:rPr>
          <w:rFonts w:ascii="Calibri" w:hAnsi="Calibri" w:cs="Calibri"/>
          <w:color w:val="000000" w:themeColor="text1"/>
          <w:sz w:val="22"/>
          <w:szCs w:val="22"/>
          <w:lang w:val="en-GB"/>
        </w:rPr>
        <w:t>buildings, structures,</w:t>
      </w:r>
      <w:r w:rsidRPr="007F23AD">
        <w:rPr>
          <w:rFonts w:ascii="Calibri" w:hAnsi="Calibri" w:cs="Calibri"/>
          <w:color w:val="000000" w:themeColor="text1"/>
          <w:sz w:val="22"/>
          <w:szCs w:val="22"/>
          <w:lang w:val="en-GB"/>
        </w:rPr>
        <w:t xml:space="preserve"> infrastructure</w:t>
      </w:r>
      <w:r w:rsidR="00F428E4" w:rsidRPr="007F23AD">
        <w:rPr>
          <w:rFonts w:ascii="Calibri" w:hAnsi="Calibri" w:cs="Calibri"/>
          <w:color w:val="000000" w:themeColor="text1"/>
          <w:sz w:val="22"/>
          <w:szCs w:val="22"/>
          <w:lang w:val="en-GB"/>
        </w:rPr>
        <w:t xml:space="preserve">; </w:t>
      </w:r>
      <w:r w:rsidR="00A568C2" w:rsidRPr="007F23AD">
        <w:rPr>
          <w:rFonts w:ascii="Calibri" w:hAnsi="Calibri" w:cs="Calibri"/>
          <w:color w:val="000000" w:themeColor="text1"/>
          <w:sz w:val="22"/>
          <w:szCs w:val="22"/>
          <w:lang w:val="en-GB"/>
        </w:rPr>
        <w:t>and their</w:t>
      </w:r>
      <w:r w:rsidR="005066DF" w:rsidRPr="007F23AD">
        <w:rPr>
          <w:rFonts w:ascii="Calibri" w:hAnsi="Calibri" w:cs="Calibri"/>
          <w:color w:val="000000" w:themeColor="text1"/>
          <w:sz w:val="22"/>
          <w:szCs w:val="22"/>
          <w:lang w:val="en-GB"/>
        </w:rPr>
        <w:t xml:space="preserve"> production,</w:t>
      </w:r>
      <w:r w:rsidRPr="007F23AD">
        <w:rPr>
          <w:rFonts w:ascii="Calibri" w:hAnsi="Calibri" w:cs="Calibri"/>
          <w:color w:val="000000" w:themeColor="text1"/>
          <w:sz w:val="22"/>
          <w:szCs w:val="22"/>
          <w:lang w:val="en-GB"/>
        </w:rPr>
        <w:t xml:space="preserve"> repair, renovation, and maintenance</w:t>
      </w:r>
      <w:r w:rsidR="007A6BD4" w:rsidRPr="007F23AD">
        <w:rPr>
          <w:rFonts w:ascii="Calibri" w:hAnsi="Calibri" w:cs="Calibri"/>
          <w:color w:val="000000" w:themeColor="text1"/>
          <w:sz w:val="22"/>
          <w:szCs w:val="22"/>
          <w:lang w:val="en-GB"/>
        </w:rPr>
        <w:t xml:space="preserve"> </w:t>
      </w:r>
      <w:r w:rsidR="007A6BD4" w:rsidRPr="007F23AD">
        <w:rPr>
          <w:rFonts w:ascii="Calibri" w:hAnsi="Calibri" w:cs="Calibri"/>
          <w:color w:val="000000" w:themeColor="text1"/>
          <w:sz w:val="22"/>
          <w:szCs w:val="22"/>
          <w:lang w:val="en-GB"/>
        </w:rPr>
        <w:fldChar w:fldCharType="begin"/>
      </w:r>
      <w:r w:rsidR="00922C2B" w:rsidRPr="007F23AD">
        <w:rPr>
          <w:rFonts w:ascii="Calibri" w:hAnsi="Calibri" w:cs="Calibri"/>
          <w:color w:val="000000" w:themeColor="text1"/>
          <w:sz w:val="22"/>
          <w:szCs w:val="22"/>
          <w:lang w:val="en-GB"/>
        </w:rPr>
        <w:instrText xml:space="preserve"> ADDIN EN.CITE &lt;EndNote&gt;&lt;Cite&gt;&lt;Author&gt;Hussain&lt;/Author&gt;&lt;Year&gt;2022&lt;/Year&gt;&lt;RecNum&gt;695&lt;/RecNum&gt;&lt;IDText&gt;Chapter 5 - Source reduction and waste minimization in construction industry&lt;/IDText&gt;&lt;DisplayText&gt;(Hussain et al. 2022)&lt;/DisplayText&gt;&lt;record&gt;&lt;rec-number&gt;695&lt;/rec-number&gt;&lt;foreign-keys&gt;&lt;key app="EN" db-id="vxw0ffesn9zzt0ewpdx5r5a3fpw92aep9re9" timestamp="1683538060" guid="dbe54fb7-5705-453a-8a60-1f6f7051a43b"&gt;695&lt;/key&gt;&lt;/foreign-keys&gt;&lt;ref-type name="Book Section"&gt;5&lt;/ref-type&gt;&lt;contributors&gt;&lt;authors&gt;&lt;author&gt;Hussain, Chaudhery Mustansar&lt;/author&gt;&lt;author&gt;Paulraj, Mosae Selvakumar&lt;/author&gt;&lt;author&gt;Nuzhat, Samiha&lt;/author&gt;&lt;/authors&gt;&lt;secondary-authors&gt;&lt;author&gt;Hussain, Chaudhery Mustansar&lt;/author&gt;&lt;author&gt;Paulraj, Mosae Selvakumar&lt;/author&gt;&lt;author&gt;Nuzhat, Samiha&lt;/author&gt;&lt;/secondary-authors&gt;&lt;/contributors&gt;&lt;titles&gt;&lt;title&gt;Chapter 5 - Source reduction and waste minimization in construction industry&lt;/title&gt;&lt;secondary-title&gt;Source Reduction and Waste Minimization&lt;/secondary-title&gt;&lt;/titles&gt;&lt;pages&gt;111-126&lt;/pages&gt;&lt;keywords&gt;&lt;keyword&gt;construction industry&lt;/keyword&gt;&lt;keyword&gt;construction waste&lt;/keyword&gt;&lt;keyword&gt;demolition&lt;/keyword&gt;&lt;keyword&gt;waste minimization&lt;/keyword&gt;&lt;/keywords&gt;&lt;dates&gt;&lt;year&gt;2022&lt;/year&gt;&lt;pub-dates&gt;&lt;date&gt;2022/01/01/&lt;/date&gt;&lt;/pub-dates&gt;&lt;/dates&gt;&lt;publisher&gt;Elsevier&lt;/publisher&gt;&lt;isbn&gt;978-0-12-824320-6&lt;/isbn&gt;&lt;urls&gt;&lt;related-urls&gt;&lt;url&gt;https://www.sciencedirect.com/science/article/pii/B9780128243206000058&lt;/url&gt;&lt;/related-urls&gt;&lt;/urls&gt;&lt;electronic-resource-num&gt;https://doi.org/10.1016/B978-0-12-824320-6.00005-8&lt;/electronic-resource-num&gt;&lt;/record&gt;&lt;/Cite&gt;&lt;/EndNote&gt;</w:instrText>
      </w:r>
      <w:r w:rsidR="007A6BD4" w:rsidRPr="007F23AD">
        <w:rPr>
          <w:rFonts w:ascii="Calibri" w:hAnsi="Calibri" w:cs="Calibri"/>
          <w:color w:val="000000" w:themeColor="text1"/>
          <w:sz w:val="22"/>
          <w:szCs w:val="22"/>
          <w:lang w:val="en-GB"/>
        </w:rPr>
        <w:fldChar w:fldCharType="separate"/>
      </w:r>
      <w:r w:rsidR="0062035D" w:rsidRPr="007F23AD">
        <w:rPr>
          <w:rFonts w:ascii="Calibri" w:hAnsi="Calibri" w:cs="Calibri"/>
          <w:noProof/>
          <w:color w:val="000000" w:themeColor="text1"/>
          <w:sz w:val="22"/>
          <w:szCs w:val="22"/>
          <w:lang w:val="en-GB"/>
        </w:rPr>
        <w:t>(Hussain et al. 2022)</w:t>
      </w:r>
      <w:r w:rsidR="007A6BD4" w:rsidRPr="007F23AD">
        <w:rPr>
          <w:rFonts w:ascii="Calibri" w:hAnsi="Calibri" w:cs="Calibri"/>
          <w:color w:val="000000" w:themeColor="text1"/>
          <w:sz w:val="22"/>
          <w:szCs w:val="22"/>
          <w:lang w:val="en-GB"/>
        </w:rPr>
        <w:fldChar w:fldCharType="end"/>
      </w:r>
      <w:r w:rsidR="007A6BD4" w:rsidRPr="007F23AD">
        <w:rPr>
          <w:rFonts w:ascii="Calibri" w:hAnsi="Calibri" w:cs="Calibri"/>
          <w:color w:val="000000" w:themeColor="text1"/>
          <w:sz w:val="22"/>
          <w:szCs w:val="22"/>
          <w:lang w:val="en-GB"/>
        </w:rPr>
        <w:t xml:space="preserve">. </w:t>
      </w:r>
      <w:r w:rsidR="0014541B" w:rsidRPr="007F23AD">
        <w:rPr>
          <w:rFonts w:ascii="Calibri" w:hAnsi="Calibri" w:cs="Calibri"/>
          <w:color w:val="000000" w:themeColor="text1"/>
          <w:sz w:val="22"/>
          <w:szCs w:val="22"/>
          <w:lang w:val="en-GB"/>
        </w:rPr>
        <w:t>A construction project encompasses multiple phases: conceptualization, design, construction, maintenance, replacement, and decommissioning, with risks present throughout each phase</w:t>
      </w:r>
      <w:r w:rsidR="00E02DB6" w:rsidRPr="007F23AD">
        <w:rPr>
          <w:rFonts w:ascii="Calibri" w:hAnsi="Calibri" w:cs="Calibri"/>
          <w:color w:val="000000" w:themeColor="text1"/>
          <w:sz w:val="22"/>
          <w:szCs w:val="22"/>
          <w:lang w:val="en-GB"/>
        </w:rPr>
        <w:t xml:space="preserve"> </w:t>
      </w:r>
      <w:r w:rsidR="00E02DB6" w:rsidRPr="007F23AD">
        <w:rPr>
          <w:rFonts w:ascii="Calibri" w:hAnsi="Calibri" w:cs="Calibri"/>
          <w:color w:val="000000" w:themeColor="text1"/>
          <w:sz w:val="22"/>
          <w:szCs w:val="22"/>
          <w:lang w:val="en-GB"/>
        </w:rPr>
        <w:fldChar w:fldCharType="begin">
          <w:fldData xml:space="preserve">PEVuZE5vdGU+PENpdGU+PEF1dGhvcj5UYXJvdW48L0F1dGhvcj48WWVhcj4yMDE0PC9ZZWFyPjxS
ZWNOdW0+MDwvUmVjTnVtPjxJRFRleHQ+VG93YXJkcyBhIGJldHRlciBtb2RlbGxpbmcgYW5kIGFz
c2Vzc21lbnQgb2YgY29uc3RydWN0aW9uIHJpc2s6IEluc2lnaHRzIGZyb20gYSBsaXRlcmF0dXJl
IHJldmlldzwvSURUZXh0PjxEaXNwbGF5VGV4dD4oVGFyb3VuIDIwMTQ7IER1Ym9pcyBldCBhbC4g
MjAxOSk8L0Rpc3BsYXlUZXh0PjxyZWNvcmQ+PHJlYy1udW1iZXI+MjwvcmVjLW51bWJlcj48Zm9y
ZWlnbi1rZXlzPjxrZXkgYXBwPSJFTiIgZGItaWQ9InB6ZHd2dDB6eGVwenpxZTJ6ZG1wNXphanZk
MHR2NXNkdHQydyIgdGltZXN0YW1wPSIxNzAxMjUzMzMyIj4yPC9rZXk+PC9mb3JlaWduLWtleXM+
PHJlZi10eXBlIG5hbWU9IkpvdXJuYWwgQXJ0aWNsZSI+MTc8L3JlZi10eXBlPjxjb250cmlidXRv
cnM+PGF1dGhvcnM+PGF1dGhvcj5UYXJvdW4sIEFiZHVsbWF0ZW48L2F1dGhvcj48L2F1dGhvcnM+
PC9jb250cmlidXRvcnM+PHRpdGxlcz48dGl0bGU+VG93YXJkcyBhIGJldHRlciBtb2RlbGxpbmcg
YW5kIGFzc2Vzc21lbnQgb2YgY29uc3RydWN0aW9uIHJpc2s6IEluc2lnaHRzIGZyb20gYSBsaXRl
cmF0dXJlIHJldmlldzwvdGl0bGU+PHNlY29uZGFyeS10aXRsZT5JbnRlcm5hdGlvbmFsIEpvdXJu
YWwgb2YgUHJvamVjdCBNYW5hZ2VtZW50PC9zZWNvbmRhcnktdGl0bGU+PC90aXRsZXM+PHBlcmlv
ZGljYWw+PGZ1bGwtdGl0bGU+SW50ZXJuYXRpb25hbCBKb3VybmFsIG9mIFByb2plY3QgTWFuYWdl
bWVudDwvZnVsbC10aXRsZT48L3BlcmlvZGljYWw+PHBhZ2VzPjEwMS0xMTU8L3BhZ2VzPjx2b2x1
bWU+MzI8L3ZvbHVtZT48bnVtYmVyPjE8L251bWJlcj48a2V5d29yZHM+PGtleXdvcmQ+Q29uc3Ry
dWN0aW9uPC9rZXl3b3JkPjxrZXl3b3JkPkxpdGVyYXR1cmUgcmV2aWV3PC9rZXl3b3JkPjxrZXl3
b3JkPlByb2plY3QgbWFuYWdlbWVudDwva2V5d29yZD48a2V5d29yZD5SaXNrIGFzc2Vzc21lbnQ8
L2tleXdvcmQ+PGtleXdvcmQ+UmlzayBhc3Nlc3NtZW50IHByYWN0aWNlPC9rZXl3b3JkPjxrZXl3
b3JkPlJpc2sgY29zdDwva2V5d29yZD48a2V5d29yZD5SaXNrIG1vZGVsbGluZzwva2V5d29yZD48
L2tleXdvcmRzPjxkYXRlcz48eWVhcj4yMDE0PC95ZWFyPjxwdWItZGF0ZXM+PGRhdGU+MjAxNC8w
MS8wMS88L2RhdGU+PC9wdWItZGF0ZXM+PC9kYXRlcz48aXNibj4wMjYzLTc4NjM8L2lzYm4+PHVy
bHM+PHJlbGF0ZWQtdXJscz48dXJsPmh0dHBzOi8vd3d3LnNjaWVuY2VkaXJlY3QuY29tL3NjaWVu
Y2UvYXJ0aWNsZS9waWkvUzAyNjM3ODYzMTMwMDA0MTA8L3VybD48L3JlbGF0ZWQtdXJscz48L3Vy
bHM+PGVsZWN0cm9uaWMtcmVzb3VyY2UtbnVtPmh0dHBzOi8vZG9pLm9yZy8xMC4xMDE2L2ouaWpw
cm9tYW4uMjAxMy4wMy4wMDQ8L2VsZWN0cm9uaWMtcmVzb3VyY2UtbnVtPjwvcmVjb3JkPjwvQ2l0
ZT48Q2l0ZT48QXV0aG9yPkR1Ym9pczwvQXV0aG9yPjxZZWFyPjIwMTk8L1llYXI+PFJlY051bT4y
MzA8L1JlY051bT48cmVjb3JkPjxyZWMtbnVtYmVyPjIzMDwvcmVjLW51bWJlcj48Zm9yZWlnbi1r
ZXlzPjxrZXkgYXBwPSJFTiIgZGItaWQ9InZ4dzBmZmVzbjl6enQwZXdwZHg1cjVhM2ZwdzkyYWVw
OXJlOSIgdGltZXN0YW1wPSIxNjgzNTM3NTk0IiBndWlkPSIzOTQ0ODYwYy1iZTAzLTRkMzMtOGEz
MS00YmY5MTkyNzI2MWIiPjIzMDwva2V5PjwvZm9yZWlnbi1rZXlzPjxyZWYtdHlwZSBuYW1lPSJK
b3VybmFsIEFydGljbGUiPjE3PC9yZWYtdHlwZT48Y29udHJpYnV0b3JzPjxhdXRob3JzPjxhdXRo
b3I+RHVib2lzLCBBLjwvYXV0aG9yPjxhdXRob3I+SHVsdGjDqW4sIEsuPC9hdXRob3I+PGF1dGhv
cj5TdW5kcXVpc3QsIFYuPC9hdXRob3I+PC9hdXRob3JzPjwvY29udHJpYnV0b3JzPjxhdXRoLWFk
ZHJlc3M+Q2hhbG1lcnMgVW5pdiBUZWNobm9sLCBEZXB0IFRlY2hub2wgTWFuYWdlbWVudCAmYW1w
OyBFY29uLCBHb3RoZW5idXJnLCBTd2VkZW4mI3hEO0NoYWxtZXJzIFVuaXYgVGVjaG5vbCwgRGVw
dCBBcmNoaXRlY3R1cmUgJmFtcDsgQ2l2aWwgRW5nbiwgR290aGVuYnVyZywgU3dlZGVuPC9hdXRo
LWFkZHJlc3M+PHRpdGxlcz48dGl0bGU+T3JnYW5pc2luZyBsb2dpc3RpY3MgYW5kIHRyYW5zcG9y
dCBhY3Rpdml0aWVzIGluIGNvbnN0cnVjdGlvbjwvdGl0bGU+PHNlY29uZGFyeS10aXRsZT5JbnRl
cm5hdGlvbmFsIEpvdXJuYWwgb2YgTG9naXN0aWNzIE1hbmFnZW1lbnQ8L3NlY29uZGFyeS10aXRs
ZT48YWx0LXRpdGxlPkludCBKIExvZ2lzdCBNYW5hZzwvYWx0LXRpdGxlPjwvdGl0bGVzPjxwZXJp
b2RpY2FsPjxmdWxsLXRpdGxlPkludGVybmF0aW9uYWwgSm91cm5hbCBvZiBMb2dpc3RpY3MgTWFu
YWdlbWVudDwvZnVsbC10aXRsZT48L3BlcmlvZGljYWw+PHBhZ2VzPjYyMC02NDA8L3BhZ2VzPjx2
b2x1bWU+MzA8L3ZvbHVtZT48bnVtYmVyPjI8L251bWJlcj48c2VjdGlvbj42MjA8L3NlY3Rpb24+
PGtleXdvcmRzPjxrZXl3b3JkPmV1cm9wZTwva2V5d29yZD48a2V5d29yZD5zdXBwbHkgY2hhaW4g
aW50ZWdyYXRpb248L2tleXdvcmQ+PGtleXdvcmQ+YnV5ZXItc3VwcGxpZXIgcmVsYXRpb25zaGlw
czwva2V5d29yZD48a2V5d29yZD5sb2dpc3RpY3MgY29zdDwva2V5d29yZD48a2V5d29yZD5zb3Vy
Y2luZyBhbmQgc3VwcGx5PC9rZXl3b3JkPjxrZXl3b3JkPnN1cHBseSBjaGFpbiBwcm9jZXNzZXM8
L2tleXdvcmQ+PGtleXdvcmQ+cXVhbGl0YXRpdmUgaW50ZXJ2aWV3czwva2V5d29yZD48a2V5d29y
ZD5vdXRzb3VyY2luZy1pbnNvdXJjaW5nPC9rZXl3b3JkPjxrZXl3b3JkPnN1cHBseSBjaGFpbiBt
YW5hZ2VtZW50PC9rZXl3b3JkPjxrZXl3b3JkPnBlcmZvcm1hbmNlPC9rZXl3b3JkPjxrZXl3b3Jk
PmVmZmljaWVuY3k8L2tleXdvcmQ+PGtleXdvcmQ+ZnJhbWV3b3JrPC9rZXl3b3JkPjxrZXl3b3Jk
PmRlbGl2ZXJ5PC9rZXl3b3JkPjxrZXl3b3JkPmludGVybmV0PC9rZXl3b3JkPjxrZXl3b3JkPnBy
b2plY3RzPC9rZXl3b3JkPjwva2V5d29yZHM+PGRhdGVzPjx5ZWFyPjIwMTk8L3llYXI+PC9kYXRl
cz48cHVibGlzaGVyPkVtZXJhbGQgUHVibGlzaGluZyBMaW1pdGVkPC9wdWJsaXNoZXI+PGlzYm4+
MDk1Ny00MDkzPC9pc2JuPjxhY2Nlc3Npb24tbnVtPldPUzowMDA0NjkwNzY3MDAwMTI8L2FjY2Vz
c2lvbi1udW0+PHVybHM+PHJlbGF0ZWQtdXJscz48dXJsPiZsdDtHbyB0byBJU0kmZ3Q7Oi8vV09T
OjAwMDQ2OTA3NjcwMDAxMjwvdXJsPjwvcmVsYXRlZC11cmxzPjwvdXJscz48ZWxlY3Ryb25pYy1y
ZXNvdXJjZS1udW0+MTAuMTEwOC9JamxtLTEyLTIwMTctMDMyNTwvZWxlY3Ryb25pYy1yZXNvdXJj
ZS1udW0+PGxhbmd1YWdlPkVuZ2xpc2g8L2xhbmd1YWdlPjxhY2Nlc3MtZGF0ZT4yMDIyLzA2LzE1
PC9hY2Nlc3MtZGF0ZT48L3JlY29yZD48L0NpdGU+PC9FbmROb3RlPn==
</w:fldData>
        </w:fldChar>
      </w:r>
      <w:r w:rsidR="00624F7A" w:rsidRPr="007F23AD">
        <w:rPr>
          <w:rFonts w:ascii="Calibri" w:hAnsi="Calibri" w:cs="Calibri"/>
          <w:color w:val="000000" w:themeColor="text1"/>
          <w:sz w:val="22"/>
          <w:szCs w:val="22"/>
          <w:lang w:val="en-GB"/>
        </w:rPr>
        <w:instrText xml:space="preserve"> ADDIN EN.CITE </w:instrText>
      </w:r>
      <w:r w:rsidR="00624F7A" w:rsidRPr="007F23AD">
        <w:rPr>
          <w:rFonts w:ascii="Calibri" w:hAnsi="Calibri" w:cs="Calibri"/>
          <w:color w:val="000000" w:themeColor="text1"/>
          <w:sz w:val="22"/>
          <w:szCs w:val="22"/>
          <w:lang w:val="en-GB"/>
        </w:rPr>
        <w:fldChar w:fldCharType="begin">
          <w:fldData xml:space="preserve">PEVuZE5vdGU+PENpdGU+PEF1dGhvcj5UYXJvdW48L0F1dGhvcj48WWVhcj4yMDE0PC9ZZWFyPjxS
ZWNOdW0+MDwvUmVjTnVtPjxJRFRleHQ+VG93YXJkcyBhIGJldHRlciBtb2RlbGxpbmcgYW5kIGFz
c2Vzc21lbnQgb2YgY29uc3RydWN0aW9uIHJpc2s6IEluc2lnaHRzIGZyb20gYSBsaXRlcmF0dXJl
IHJldmlldzwvSURUZXh0PjxEaXNwbGF5VGV4dD4oVGFyb3VuIDIwMTQ7IER1Ym9pcyBldCBhbC4g
MjAxOSk8L0Rpc3BsYXlUZXh0PjxyZWNvcmQ+PHJlYy1udW1iZXI+MjwvcmVjLW51bWJlcj48Zm9y
ZWlnbi1rZXlzPjxrZXkgYXBwPSJFTiIgZGItaWQ9InB6ZHd2dDB6eGVwenpxZTJ6ZG1wNXphanZk
MHR2NXNkdHQydyIgdGltZXN0YW1wPSIxNzAxMjUzMzMyIj4yPC9rZXk+PC9mb3JlaWduLWtleXM+
PHJlZi10eXBlIG5hbWU9IkpvdXJuYWwgQXJ0aWNsZSI+MTc8L3JlZi10eXBlPjxjb250cmlidXRv
cnM+PGF1dGhvcnM+PGF1dGhvcj5UYXJvdW4sIEFiZHVsbWF0ZW48L2F1dGhvcj48L2F1dGhvcnM+
PC9jb250cmlidXRvcnM+PHRpdGxlcz48dGl0bGU+VG93YXJkcyBhIGJldHRlciBtb2RlbGxpbmcg
YW5kIGFzc2Vzc21lbnQgb2YgY29uc3RydWN0aW9uIHJpc2s6IEluc2lnaHRzIGZyb20gYSBsaXRl
cmF0dXJlIHJldmlldzwvdGl0bGU+PHNlY29uZGFyeS10aXRsZT5JbnRlcm5hdGlvbmFsIEpvdXJu
YWwgb2YgUHJvamVjdCBNYW5hZ2VtZW50PC9zZWNvbmRhcnktdGl0bGU+PC90aXRsZXM+PHBlcmlv
ZGljYWw+PGZ1bGwtdGl0bGU+SW50ZXJuYXRpb25hbCBKb3VybmFsIG9mIFByb2plY3QgTWFuYWdl
bWVudDwvZnVsbC10aXRsZT48L3BlcmlvZGljYWw+PHBhZ2VzPjEwMS0xMTU8L3BhZ2VzPjx2b2x1
bWU+MzI8L3ZvbHVtZT48bnVtYmVyPjE8L251bWJlcj48a2V5d29yZHM+PGtleXdvcmQ+Q29uc3Ry
dWN0aW9uPC9rZXl3b3JkPjxrZXl3b3JkPkxpdGVyYXR1cmUgcmV2aWV3PC9rZXl3b3JkPjxrZXl3
b3JkPlByb2plY3QgbWFuYWdlbWVudDwva2V5d29yZD48a2V5d29yZD5SaXNrIGFzc2Vzc21lbnQ8
L2tleXdvcmQ+PGtleXdvcmQ+UmlzayBhc3Nlc3NtZW50IHByYWN0aWNlPC9rZXl3b3JkPjxrZXl3
b3JkPlJpc2sgY29zdDwva2V5d29yZD48a2V5d29yZD5SaXNrIG1vZGVsbGluZzwva2V5d29yZD48
L2tleXdvcmRzPjxkYXRlcz48eWVhcj4yMDE0PC95ZWFyPjxwdWItZGF0ZXM+PGRhdGU+MjAxNC8w
MS8wMS88L2RhdGU+PC9wdWItZGF0ZXM+PC9kYXRlcz48aXNibj4wMjYzLTc4NjM8L2lzYm4+PHVy
bHM+PHJlbGF0ZWQtdXJscz48dXJsPmh0dHBzOi8vd3d3LnNjaWVuY2VkaXJlY3QuY29tL3NjaWVu
Y2UvYXJ0aWNsZS9waWkvUzAyNjM3ODYzMTMwMDA0MTA8L3VybD48L3JlbGF0ZWQtdXJscz48L3Vy
bHM+PGVsZWN0cm9uaWMtcmVzb3VyY2UtbnVtPmh0dHBzOi8vZG9pLm9yZy8xMC4xMDE2L2ouaWpw
cm9tYW4uMjAxMy4wMy4wMDQ8L2VsZWN0cm9uaWMtcmVzb3VyY2UtbnVtPjwvcmVjb3JkPjwvQ2l0
ZT48Q2l0ZT48QXV0aG9yPkR1Ym9pczwvQXV0aG9yPjxZZWFyPjIwMTk8L1llYXI+PFJlY051bT4y
MzA8L1JlY051bT48cmVjb3JkPjxyZWMtbnVtYmVyPjIzMDwvcmVjLW51bWJlcj48Zm9yZWlnbi1r
ZXlzPjxrZXkgYXBwPSJFTiIgZGItaWQ9InZ4dzBmZmVzbjl6enQwZXdwZHg1cjVhM2ZwdzkyYWVw
OXJlOSIgdGltZXN0YW1wPSIxNjgzNTM3NTk0IiBndWlkPSIzOTQ0ODYwYy1iZTAzLTRkMzMtOGEz
MS00YmY5MTkyNzI2MWIiPjIzMDwva2V5PjwvZm9yZWlnbi1rZXlzPjxyZWYtdHlwZSBuYW1lPSJK
b3VybmFsIEFydGljbGUiPjE3PC9yZWYtdHlwZT48Y29udHJpYnV0b3JzPjxhdXRob3JzPjxhdXRo
b3I+RHVib2lzLCBBLjwvYXV0aG9yPjxhdXRob3I+SHVsdGjDqW4sIEsuPC9hdXRob3I+PGF1dGhv
cj5TdW5kcXVpc3QsIFYuPC9hdXRob3I+PC9hdXRob3JzPjwvY29udHJpYnV0b3JzPjxhdXRoLWFk
ZHJlc3M+Q2hhbG1lcnMgVW5pdiBUZWNobm9sLCBEZXB0IFRlY2hub2wgTWFuYWdlbWVudCAmYW1w
OyBFY29uLCBHb3RoZW5idXJnLCBTd2VkZW4mI3hEO0NoYWxtZXJzIFVuaXYgVGVjaG5vbCwgRGVw
dCBBcmNoaXRlY3R1cmUgJmFtcDsgQ2l2aWwgRW5nbiwgR290aGVuYnVyZywgU3dlZGVuPC9hdXRo
LWFkZHJlc3M+PHRpdGxlcz48dGl0bGU+T3JnYW5pc2luZyBsb2dpc3RpY3MgYW5kIHRyYW5zcG9y
dCBhY3Rpdml0aWVzIGluIGNvbnN0cnVjdGlvbjwvdGl0bGU+PHNlY29uZGFyeS10aXRsZT5JbnRl
cm5hdGlvbmFsIEpvdXJuYWwgb2YgTG9naXN0aWNzIE1hbmFnZW1lbnQ8L3NlY29uZGFyeS10aXRs
ZT48YWx0LXRpdGxlPkludCBKIExvZ2lzdCBNYW5hZzwvYWx0LXRpdGxlPjwvdGl0bGVzPjxwZXJp
b2RpY2FsPjxmdWxsLXRpdGxlPkludGVybmF0aW9uYWwgSm91cm5hbCBvZiBMb2dpc3RpY3MgTWFu
YWdlbWVudDwvZnVsbC10aXRsZT48L3BlcmlvZGljYWw+PHBhZ2VzPjYyMC02NDA8L3BhZ2VzPjx2
b2x1bWU+MzA8L3ZvbHVtZT48bnVtYmVyPjI8L251bWJlcj48c2VjdGlvbj42MjA8L3NlY3Rpb24+
PGtleXdvcmRzPjxrZXl3b3JkPmV1cm9wZTwva2V5d29yZD48a2V5d29yZD5zdXBwbHkgY2hhaW4g
aW50ZWdyYXRpb248L2tleXdvcmQ+PGtleXdvcmQ+YnV5ZXItc3VwcGxpZXIgcmVsYXRpb25zaGlw
czwva2V5d29yZD48a2V5d29yZD5sb2dpc3RpY3MgY29zdDwva2V5d29yZD48a2V5d29yZD5zb3Vy
Y2luZyBhbmQgc3VwcGx5PC9rZXl3b3JkPjxrZXl3b3JkPnN1cHBseSBjaGFpbiBwcm9jZXNzZXM8
L2tleXdvcmQ+PGtleXdvcmQ+cXVhbGl0YXRpdmUgaW50ZXJ2aWV3czwva2V5d29yZD48a2V5d29y
ZD5vdXRzb3VyY2luZy1pbnNvdXJjaW5nPC9rZXl3b3JkPjxrZXl3b3JkPnN1cHBseSBjaGFpbiBt
YW5hZ2VtZW50PC9rZXl3b3JkPjxrZXl3b3JkPnBlcmZvcm1hbmNlPC9rZXl3b3JkPjxrZXl3b3Jk
PmVmZmljaWVuY3k8L2tleXdvcmQ+PGtleXdvcmQ+ZnJhbWV3b3JrPC9rZXl3b3JkPjxrZXl3b3Jk
PmRlbGl2ZXJ5PC9rZXl3b3JkPjxrZXl3b3JkPmludGVybmV0PC9rZXl3b3JkPjxrZXl3b3JkPnBy
b2plY3RzPC9rZXl3b3JkPjwva2V5d29yZHM+PGRhdGVzPjx5ZWFyPjIwMTk8L3llYXI+PC9kYXRl
cz48cHVibGlzaGVyPkVtZXJhbGQgUHVibGlzaGluZyBMaW1pdGVkPC9wdWJsaXNoZXI+PGlzYm4+
MDk1Ny00MDkzPC9pc2JuPjxhY2Nlc3Npb24tbnVtPldPUzowMDA0NjkwNzY3MDAwMTI8L2FjY2Vz
c2lvbi1udW0+PHVybHM+PHJlbGF0ZWQtdXJscz48dXJsPiZsdDtHbyB0byBJU0kmZ3Q7Oi8vV09T
OjAwMDQ2OTA3NjcwMDAxMjwvdXJsPjwvcmVsYXRlZC11cmxzPjwvdXJscz48ZWxlY3Ryb25pYy1y
ZXNvdXJjZS1udW0+MTAuMTEwOC9JamxtLTEyLTIwMTctMDMyNTwvZWxlY3Ryb25pYy1yZXNvdXJj
ZS1udW0+PGxhbmd1YWdlPkVuZ2xpc2g8L2xhbmd1YWdlPjxhY2Nlc3MtZGF0ZT4yMDIyLzA2LzE1
PC9hY2Nlc3MtZGF0ZT48L3JlY29yZD48L0NpdGU+PC9FbmROb3RlPn==
</w:fldData>
        </w:fldChar>
      </w:r>
      <w:r w:rsidR="00624F7A" w:rsidRPr="007F23AD">
        <w:rPr>
          <w:rFonts w:ascii="Calibri" w:hAnsi="Calibri" w:cs="Calibri"/>
          <w:color w:val="000000" w:themeColor="text1"/>
          <w:sz w:val="22"/>
          <w:szCs w:val="22"/>
          <w:lang w:val="en-GB"/>
        </w:rPr>
        <w:instrText xml:space="preserve"> ADDIN EN.CITE.DATA </w:instrText>
      </w:r>
      <w:r w:rsidR="00624F7A" w:rsidRPr="007F23AD">
        <w:rPr>
          <w:rFonts w:ascii="Calibri" w:hAnsi="Calibri" w:cs="Calibri"/>
          <w:color w:val="000000" w:themeColor="text1"/>
          <w:sz w:val="22"/>
          <w:szCs w:val="22"/>
          <w:lang w:val="en-GB"/>
        </w:rPr>
      </w:r>
      <w:r w:rsidR="00624F7A" w:rsidRPr="007F23AD">
        <w:rPr>
          <w:rFonts w:ascii="Calibri" w:hAnsi="Calibri" w:cs="Calibri"/>
          <w:color w:val="000000" w:themeColor="text1"/>
          <w:sz w:val="22"/>
          <w:szCs w:val="22"/>
          <w:lang w:val="en-GB"/>
        </w:rPr>
        <w:fldChar w:fldCharType="end"/>
      </w:r>
      <w:r w:rsidR="00E02DB6" w:rsidRPr="007F23AD">
        <w:rPr>
          <w:rFonts w:ascii="Calibri" w:hAnsi="Calibri" w:cs="Calibri"/>
          <w:color w:val="000000" w:themeColor="text1"/>
          <w:sz w:val="22"/>
          <w:szCs w:val="22"/>
          <w:lang w:val="en-GB"/>
        </w:rPr>
      </w:r>
      <w:r w:rsidR="00E02DB6" w:rsidRPr="007F23AD">
        <w:rPr>
          <w:rFonts w:ascii="Calibri" w:hAnsi="Calibri" w:cs="Calibri"/>
          <w:color w:val="000000" w:themeColor="text1"/>
          <w:sz w:val="22"/>
          <w:szCs w:val="22"/>
          <w:lang w:val="en-GB"/>
        </w:rPr>
        <w:fldChar w:fldCharType="separate"/>
      </w:r>
      <w:r w:rsidR="00624F7A" w:rsidRPr="007F23AD">
        <w:rPr>
          <w:rFonts w:ascii="Calibri" w:hAnsi="Calibri" w:cs="Calibri"/>
          <w:noProof/>
          <w:color w:val="000000" w:themeColor="text1"/>
          <w:sz w:val="22"/>
          <w:szCs w:val="22"/>
          <w:lang w:val="en-GB"/>
        </w:rPr>
        <w:t>(Taroun 2014; Dubois et al. 2019)</w:t>
      </w:r>
      <w:r w:rsidR="00E02DB6" w:rsidRPr="007F23AD">
        <w:rPr>
          <w:rFonts w:ascii="Calibri" w:hAnsi="Calibri" w:cs="Calibri"/>
          <w:color w:val="000000" w:themeColor="text1"/>
          <w:sz w:val="22"/>
          <w:szCs w:val="22"/>
          <w:lang w:val="en-GB"/>
        </w:rPr>
        <w:fldChar w:fldCharType="end"/>
      </w:r>
      <w:r w:rsidR="00FF7E89" w:rsidRPr="007F23AD">
        <w:rPr>
          <w:rFonts w:ascii="Calibri" w:hAnsi="Calibri" w:cs="Calibri"/>
          <w:color w:val="000000" w:themeColor="text1"/>
          <w:sz w:val="22"/>
          <w:szCs w:val="22"/>
          <w:lang w:val="en-GB"/>
        </w:rPr>
        <w:t xml:space="preserve">. </w:t>
      </w:r>
      <w:r w:rsidR="00E931AA" w:rsidRPr="007F23AD">
        <w:rPr>
          <w:rFonts w:ascii="Calibri" w:hAnsi="Calibri" w:cs="Calibri"/>
          <w:color w:val="000000" w:themeColor="text1"/>
          <w:sz w:val="22"/>
          <w:szCs w:val="22"/>
          <w:lang w:val="en-GB"/>
        </w:rPr>
        <w:t>Given its intricate supply chain system and extensive integration, the construction industry is vulnerable to numerous potential risks</w:t>
      </w:r>
      <w:r w:rsidR="007C3917" w:rsidRPr="007F23AD">
        <w:rPr>
          <w:rFonts w:ascii="Calibri" w:hAnsi="Calibri" w:cs="Calibri"/>
          <w:color w:val="000000" w:themeColor="text1"/>
          <w:sz w:val="22"/>
          <w:szCs w:val="22"/>
          <w:lang w:val="en-GB"/>
        </w:rPr>
        <w:t xml:space="preserve"> </w:t>
      </w:r>
      <w:r w:rsidR="00875DB7" w:rsidRPr="007F23AD">
        <w:rPr>
          <w:rFonts w:ascii="Calibri" w:hAnsi="Calibri" w:cs="Calibri"/>
          <w:color w:val="000000" w:themeColor="text1"/>
          <w:sz w:val="22"/>
          <w:szCs w:val="22"/>
          <w:lang w:val="en-GB"/>
        </w:rPr>
        <w:fldChar w:fldCharType="begin"/>
      </w:r>
      <w:r w:rsidR="00922C2B" w:rsidRPr="007F23AD">
        <w:rPr>
          <w:rFonts w:ascii="Calibri" w:hAnsi="Calibri" w:cs="Calibri"/>
          <w:color w:val="000000" w:themeColor="text1"/>
          <w:sz w:val="22"/>
          <w:szCs w:val="22"/>
          <w:lang w:val="en-GB"/>
        </w:rPr>
        <w:instrText xml:space="preserve"> ADDIN EN.CITE &lt;EndNote&gt;&lt;Cite&gt;&lt;Author&gt;Manuj&lt;/Author&gt;&lt;Year&gt;2008&lt;/Year&gt;&lt;RecNum&gt;783&lt;/RecNum&gt;&lt;DisplayText&gt;(Manuj and Mentzer 2008)&lt;/DisplayText&gt;&lt;record&gt;&lt;rec-number&gt;783&lt;/rec-number&gt;&lt;foreign-keys&gt;&lt;key app="EN" db-id="vxw0ffesn9zzt0ewpdx5r5a3fpw92aep9re9" timestamp="1683798508" guid="ec3c99e5-5ad0-45ab-b1c2-06b808f3a980"&gt;783&lt;/key&gt;&lt;/foreign-keys&gt;&lt;ref-type name="Journal Article"&gt;17&lt;/ref-type&gt;&lt;contributors&gt;&lt;authors&gt;&lt;author&gt;Manuj, Ila&lt;/author&gt;&lt;author&gt;Mentzer, John T.&lt;/author&gt;&lt;/authors&gt;&lt;/contributors&gt;&lt;titles&gt;&lt;title&gt;Global supply chain risk management strategies&lt;/title&gt;&lt;secondary-title&gt;International Journal of Physical Distribution &amp;amp; Logistics Management&lt;/secondary-title&gt;&lt;/titles&gt;&lt;periodical&gt;&lt;full-title&gt;International Journal of Physical Distribution &amp;amp; Logistics Management&lt;/full-title&gt;&lt;/periodical&gt;&lt;dates&gt;&lt;year&gt;2008&lt;/year&gt;&lt;/dates&gt;&lt;urls&gt;&lt;/urls&gt;&lt;/record&gt;&lt;/Cite&gt;&lt;/EndNote&gt;</w:instrText>
      </w:r>
      <w:r w:rsidR="00875DB7" w:rsidRPr="007F23AD">
        <w:rPr>
          <w:rFonts w:ascii="Calibri" w:hAnsi="Calibri" w:cs="Calibri"/>
          <w:color w:val="000000" w:themeColor="text1"/>
          <w:sz w:val="22"/>
          <w:szCs w:val="22"/>
          <w:lang w:val="en-GB"/>
        </w:rPr>
        <w:fldChar w:fldCharType="separate"/>
      </w:r>
      <w:r w:rsidR="00875DB7" w:rsidRPr="007F23AD">
        <w:rPr>
          <w:rFonts w:ascii="Calibri" w:hAnsi="Calibri" w:cs="Calibri"/>
          <w:noProof/>
          <w:color w:val="000000" w:themeColor="text1"/>
          <w:sz w:val="22"/>
          <w:szCs w:val="22"/>
          <w:lang w:val="en-GB"/>
        </w:rPr>
        <w:t>(Manuj and Mentzer 2008)</w:t>
      </w:r>
      <w:r w:rsidR="00875DB7" w:rsidRPr="007F23AD">
        <w:rPr>
          <w:rFonts w:ascii="Calibri" w:hAnsi="Calibri" w:cs="Calibri"/>
          <w:color w:val="000000" w:themeColor="text1"/>
          <w:sz w:val="22"/>
          <w:szCs w:val="22"/>
          <w:lang w:val="en-GB"/>
        </w:rPr>
        <w:fldChar w:fldCharType="end"/>
      </w:r>
      <w:r w:rsidR="00FC75BD" w:rsidRPr="007F23AD">
        <w:rPr>
          <w:rFonts w:ascii="Calibri" w:hAnsi="Calibri" w:cs="Calibri"/>
          <w:color w:val="000000" w:themeColor="text1"/>
          <w:sz w:val="22"/>
          <w:szCs w:val="22"/>
          <w:lang w:val="en-GB"/>
        </w:rPr>
        <w:t>.</w:t>
      </w:r>
      <w:r w:rsidR="00E931AA" w:rsidRPr="007F23AD">
        <w:rPr>
          <w:rFonts w:ascii="Calibri" w:hAnsi="Calibri" w:cs="Calibri"/>
          <w:color w:val="000000" w:themeColor="text1"/>
          <w:sz w:val="22"/>
          <w:szCs w:val="22"/>
          <w:lang w:val="en-GB"/>
        </w:rPr>
        <w:t xml:space="preserve"> Supply chain risk management involves applying risk management techniques, either individually or in collaboration with supply chain partners, to address uncertainties and risks stemming from supply chain activities and resources</w:t>
      </w:r>
      <w:r w:rsidR="00FC62B9" w:rsidRPr="007F23AD">
        <w:rPr>
          <w:rFonts w:ascii="Calibri" w:hAnsi="Calibri" w:cs="Calibri"/>
          <w:color w:val="000000" w:themeColor="text1"/>
          <w:sz w:val="22"/>
          <w:szCs w:val="22"/>
          <w:lang w:val="en-GB"/>
        </w:rPr>
        <w:t xml:space="preserve"> </w:t>
      </w:r>
      <w:r w:rsidR="00FC62B9" w:rsidRPr="007F23AD">
        <w:rPr>
          <w:rFonts w:ascii="Calibri" w:hAnsi="Calibri" w:cs="Calibri"/>
          <w:color w:val="000000" w:themeColor="text1"/>
          <w:sz w:val="22"/>
          <w:szCs w:val="22"/>
          <w:lang w:val="en-GB"/>
        </w:rPr>
        <w:fldChar w:fldCharType="begin"/>
      </w:r>
      <w:r w:rsidR="00054036" w:rsidRPr="007F23AD">
        <w:rPr>
          <w:rFonts w:ascii="Calibri" w:hAnsi="Calibri" w:cs="Calibri"/>
          <w:color w:val="000000" w:themeColor="text1"/>
          <w:sz w:val="22"/>
          <w:szCs w:val="22"/>
          <w:lang w:val="en-GB"/>
        </w:rPr>
        <w:instrText xml:space="preserve"> ADDIN EN.CITE &lt;EndNote&gt;&lt;Cite&gt;&lt;Author&gt;Gurtu&lt;/Author&gt;&lt;Year&gt;2021&lt;/Year&gt;&lt;RecNum&gt;1679&lt;/RecNum&gt;&lt;IDText&gt;Supply Chain Risk Management: Literature Review&lt;/IDText&gt;&lt;DisplayText&gt;(Gurtu and Johny 2021)&lt;/DisplayText&gt;&lt;record&gt;&lt;rec-number&gt;1679&lt;/rec-number&gt;&lt;foreign-keys&gt;&lt;key app="EN" db-id="v2appvaecs9w0uezt2jvdvzwwet5a5wx0afd" timestamp="1701896014"&gt;1679&lt;/key&gt;&lt;/foreign-keys&gt;&lt;ref-type name="Journal Article"&gt;17&lt;/ref-type&gt;&lt;contributors&gt;&lt;authors&gt;&lt;author&gt;Gurtu, Amulya&lt;/author&gt;&lt;author&gt;Johny, Jestin&lt;/author&gt;&lt;/authors&gt;&lt;/contributors&gt;&lt;titles&gt;&lt;title&gt;Supply Chain Risk Management: Literature Review&lt;/title&gt;&lt;secondary-title&gt;Risks&lt;/secondary-title&gt;&lt;/titles&gt;&lt;periodical&gt;&lt;full-title&gt;Risks&lt;/full-title&gt;&lt;/periodical&gt;&lt;pages&gt;16&lt;/pages&gt;&lt;volume&gt;9&lt;/volume&gt;&lt;number&gt;1&lt;/number&gt;&lt;dates&gt;&lt;year&gt;2021&lt;/year&gt;&lt;/dates&gt;&lt;isbn&gt;2227-9091&lt;/isbn&gt;&lt;accession-num&gt;doi:10.3390/risks9010016&lt;/accession-num&gt;&lt;urls&gt;&lt;related-urls&gt;&lt;url&gt;https://www.mdpi.com/2227-9091/9/1/16&lt;/url&gt;&lt;/related-urls&gt;&lt;/urls&gt;&lt;/record&gt;&lt;/Cite&gt;&lt;/EndNote&gt;</w:instrText>
      </w:r>
      <w:r w:rsidR="00FC62B9" w:rsidRPr="007F23AD">
        <w:rPr>
          <w:rFonts w:ascii="Calibri" w:hAnsi="Calibri" w:cs="Calibri"/>
          <w:color w:val="000000" w:themeColor="text1"/>
          <w:sz w:val="22"/>
          <w:szCs w:val="22"/>
          <w:lang w:val="en-GB"/>
        </w:rPr>
        <w:fldChar w:fldCharType="separate"/>
      </w:r>
      <w:r w:rsidR="00FC62B9" w:rsidRPr="007F23AD">
        <w:rPr>
          <w:rFonts w:ascii="Calibri" w:hAnsi="Calibri" w:cs="Calibri"/>
          <w:noProof/>
          <w:color w:val="000000" w:themeColor="text1"/>
          <w:sz w:val="22"/>
          <w:szCs w:val="22"/>
          <w:lang w:val="en-GB"/>
        </w:rPr>
        <w:t>(Gurtu and Johny 2021)</w:t>
      </w:r>
      <w:r w:rsidR="00FC62B9" w:rsidRPr="007F23AD">
        <w:rPr>
          <w:rFonts w:ascii="Calibri" w:hAnsi="Calibri" w:cs="Calibri"/>
          <w:color w:val="000000" w:themeColor="text1"/>
          <w:sz w:val="22"/>
          <w:szCs w:val="22"/>
          <w:lang w:val="en-GB"/>
        </w:rPr>
        <w:fldChar w:fldCharType="end"/>
      </w:r>
      <w:r w:rsidR="00FC62B9" w:rsidRPr="007F23AD">
        <w:rPr>
          <w:rFonts w:ascii="Calibri" w:hAnsi="Calibri" w:cs="Calibri"/>
          <w:color w:val="000000" w:themeColor="text1"/>
          <w:sz w:val="22"/>
          <w:szCs w:val="22"/>
          <w:lang w:val="en-GB"/>
        </w:rPr>
        <w:t xml:space="preserve">. </w:t>
      </w:r>
    </w:p>
    <w:p w14:paraId="31C6A385" w14:textId="77777777" w:rsidR="00E05995" w:rsidRPr="007F23AD" w:rsidRDefault="00E05995" w:rsidP="00C3226C">
      <w:pPr>
        <w:spacing w:line="480" w:lineRule="auto"/>
        <w:jc w:val="both"/>
        <w:rPr>
          <w:rFonts w:ascii="Calibri" w:hAnsi="Calibri" w:cs="Calibri"/>
          <w:color w:val="000000" w:themeColor="text1"/>
          <w:sz w:val="22"/>
          <w:szCs w:val="22"/>
          <w:lang w:val="en-GB"/>
        </w:rPr>
      </w:pPr>
    </w:p>
    <w:p w14:paraId="7FCBFE71" w14:textId="722B817F" w:rsidR="00687314" w:rsidRPr="007F23AD" w:rsidRDefault="0093314A" w:rsidP="00653164">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To date, research on supply chain risk management in the construction sector has predominantly </w:t>
      </w:r>
      <w:r w:rsidR="00646619" w:rsidRPr="007F23AD">
        <w:rPr>
          <w:rFonts w:ascii="Calibri" w:hAnsi="Calibri" w:cs="Calibri"/>
          <w:color w:val="000000" w:themeColor="text1"/>
          <w:sz w:val="22"/>
          <w:szCs w:val="22"/>
          <w:lang w:val="en-GB"/>
        </w:rPr>
        <w:t>centred</w:t>
      </w:r>
      <w:r w:rsidR="000F3678" w:rsidRPr="007F23AD">
        <w:rPr>
          <w:rFonts w:ascii="Calibri" w:hAnsi="Calibri" w:cs="Calibri"/>
          <w:color w:val="000000" w:themeColor="text1"/>
          <w:sz w:val="22"/>
          <w:szCs w:val="22"/>
          <w:lang w:val="en-GB"/>
        </w:rPr>
        <w:t>, either explicitly or implicitly,</w:t>
      </w:r>
      <w:r w:rsidRPr="007F23AD">
        <w:rPr>
          <w:rFonts w:ascii="Calibri" w:hAnsi="Calibri" w:cs="Calibri"/>
          <w:color w:val="000000" w:themeColor="text1"/>
          <w:sz w:val="22"/>
          <w:szCs w:val="22"/>
          <w:lang w:val="en-GB"/>
        </w:rPr>
        <w:t xml:space="preserve"> on large companies, often with an international presence</w:t>
      </w:r>
      <w:r w:rsidR="000032D9" w:rsidRPr="007F23AD">
        <w:rPr>
          <w:rFonts w:ascii="Calibri" w:hAnsi="Calibri" w:cs="Calibri"/>
          <w:color w:val="000000" w:themeColor="text1"/>
          <w:sz w:val="22"/>
          <w:szCs w:val="22"/>
          <w:lang w:val="en-GB"/>
        </w:rPr>
        <w:t xml:space="preserve"> </w:t>
      </w:r>
      <w:r w:rsidR="00D141F9" w:rsidRPr="007F23AD">
        <w:rPr>
          <w:rFonts w:ascii="Calibri" w:hAnsi="Calibri" w:cs="Calibri"/>
          <w:color w:val="000000" w:themeColor="text1"/>
          <w:sz w:val="22"/>
          <w:szCs w:val="22"/>
          <w:lang w:val="en-GB"/>
        </w:rPr>
        <w:fldChar w:fldCharType="begin">
          <w:fldData xml:space="preserve">PEVuZE5vdGU+PENpdGU+PEF1dGhvcj5DYXRhbGRvPC9BdXRob3I+PFllYXI+MjAyMjwvWWVhcj48
UmVjTnVtPjExNTA8L1JlY051bT48RGlzcGxheVRleHQ+KFNvaW5pbyBldCBhbC4gMjAxMjsgQ2F0
YWxkbyBldCBhbC4gMjAyMik8L0Rpc3BsYXlUZXh0PjxyZWNvcmQ+PHJlYy1udW1iZXI+MTE1MDwv
cmVjLW51bWJlcj48Zm9yZWlnbi1rZXlzPjxrZXkgYXBwPSJFTiIgZGItaWQ9InZ4dzBmZmVzbjl6
enQwZXdwZHg1cjVhM2ZwdzkyYWVwOXJlOSIgdGltZXN0YW1wPSIxNjk2OTI5MDUzIiBndWlkPSJi
MGM4MmU5NS1lNWFkLTRlYjEtOTg5Yy03MjA5MmFmYThkZTYiPjExNTA8L2tleT48L2ZvcmVpZ24t
a2V5cz48cmVmLXR5cGUgbmFtZT0iSm91cm5hbCBBcnRpY2xlIj4xNzwvcmVmLXR5cGU+PGNvbnRy
aWJ1dG9ycz48YXV0aG9ycz48YXV0aG9yPkNhdGFsZG8sIElldmE8L2F1dGhvcj48YXV0aG9yPkJh
bmFpdGlzLCBBdWRyaXVzPC9hdXRob3I+PGF1dGhvcj5TYW1hZGhpeWEsIEFzaHV0b3NoPC9hdXRo
b3I+PGF1dGhvcj5CYW5haXRpZW5lLCBOZXJpamE8L2F1dGhvcj48YXV0aG9yPkJhbmRyYW5hLCBB
bmlsPC9hdXRob3I+PGF1dGhvcj5MdXRocmEsIFN1bmlsPC9hdXRob3I+PC9hdXRob3JzPjwvY29u
dHJpYnV0b3JzPjx0aXRsZXM+PHRpdGxlPlN1c3RhaW5hYmxlIHN1cHBseSBjaGFpbiBtYW5hZ2Vt
ZW50IGluIGNvbnN0cnVjdGlvbjogYW4gZXhwbG9yYXRvcnkgcmV2aWV3IGZvciBmdXR1cmUgcmVz
ZWFyY2g8L3RpdGxlPjxzZWNvbmRhcnktdGl0bGU+Sm91cm5hbCBvZiBDaXZpbCBFbmdpbmVlcmlu
ZyBhbmQgTWFuYWdlbWVudDwvc2Vjb25kYXJ5LXRpdGxlPjwvdGl0bGVzPjxwZXJpb2RpY2FsPjxm
dWxsLXRpdGxlPkpPVVJOQUwgT0YgQ0lWSUwgRU5HSU5FRVJJTkcgQU5EIE1BTkFHRU1FTlQ8L2Z1
bGwtdGl0bGU+PC9wZXJpb2RpY2FsPjxwYWdlcz41MzYtNTUzPC9wYWdlcz48dm9sdW1lPjI4PC92
b2x1bWU+PGRhdGVzPjx5ZWFyPjIwMjI8L3llYXI+PHB1Yi1kYXRlcz48ZGF0ZT4wOC8wNDwvZGF0
ZT48L3B1Yi1kYXRlcz48L2RhdGVzPjx1cmxzPjwvdXJscz48ZWxlY3Ryb25pYy1yZXNvdXJjZS1u
dW0+MTAuMzg0Ni9qY2VtLjIwMjIuMTcyMDI8L2VsZWN0cm9uaWMtcmVzb3VyY2UtbnVtPjwvcmVj
b3JkPjwvQ2l0ZT48Q2l0ZT48QXV0aG9yPlNvaW5pbzwvQXV0aG9yPjxZZWFyPjIwMTI8L1llYXI+
PFJlY051bT4xNDYwPC9SZWNOdW0+PHJlY29yZD48cmVjLW51bWJlcj4xNDYwPC9yZWMtbnVtYmVy
Pjxmb3JlaWduLWtleXM+PGtleSBhcHA9IkVOIiBkYi1pZD0idnh3MGZmZXNuOXp6dDBld3BkeDVy
NWEzZnB3OTJhZXA5cmU5IiB0aW1lc3RhbXA9IjE3MDEyNTU2MjEiIGd1aWQ9IjhlNTNlMDYyLWNh
NDYtNDU3My05NTA5LWUzNDY5YjEyNmU3ZSI+MTQ2MDwva2V5PjwvZm9yZWlnbi1rZXlzPjxyZWYt
dHlwZSBuYW1lPSJKb3VybmFsIEFydGljbGUiPjE3PC9yZWYtdHlwZT48Y29udHJpYnV0b3JzPjxh
dXRob3JzPjxhdXRob3I+U29pbmlvLCBKdWhvPC9hdXRob3I+PGF1dGhvcj5UYW5za2FuZW4sIEth
cmk8L2F1dGhvcj48YXV0aG9yPkZpbm5lLCBNYXg8L2F1dGhvcj48L2F1dGhvcnM+PC9jb250cmli
dXRvcnM+PHRpdGxlcz48dGl0bGU+SG93IGxvZ2lzdGljc+KAkHNlcnZpY2UgcHJvdmlkZXJzIGNh
biBkZXZlbG9wIHZhbHVl4oCQYWRkZWQgc2VydmljZXMgZm9yIFNNRXM6IGEgZHlhZGljIHBlcnNw
ZWN0aXZlPC90aXRsZT48c2Vjb25kYXJ5LXRpdGxlPlRoZSBJbnRlcm5hdGlvbmFsIEpvdXJuYWwg
b2YgTG9naXN0aWNzIE1hbmFnZW1lbnQ8L3NlY29uZGFyeS10aXRsZT48L3RpdGxlcz48cGVyaW9k
aWNhbD48ZnVsbC10aXRsZT5UaGUgSW50ZXJuYXRpb25hbCBKb3VybmFsIG9mIExvZ2lzdGljcyBN
YW5hZ2VtZW50PC9mdWxsLXRpdGxlPjwvcGVyaW9kaWNhbD48cGFnZXM+MzEtNDk8L3BhZ2VzPjx2
b2x1bWU+MjM8L3ZvbHVtZT48bnVtYmVyPjE8L251bWJlcj48ZGF0ZXM+PHllYXI+MjAxMjwveWVh
cj48L2RhdGVzPjxwdWJsaXNoZXI+RW1lcmFsZCBHcm91cCBQdWJsaXNoaW5nIExpbWl0ZWQ8L3B1
Ymxpc2hlcj48aXNibj4wOTU3LTQwOTM8L2lzYm4+PHVybHM+PHJlbGF0ZWQtdXJscz48dXJsPmh0
dHBzOi8vZG9pLm9yZy8xMC4xMTA4LzA5NTc0MDkxMjExMjI2OTExPC91cmw+PC9yZWxhdGVkLXVy
bHM+PC91cmxzPjxlbGVjdHJvbmljLXJlc291cmNlLW51bT4xMC4xMTA4LzA5NTc0MDkxMjExMjI2
OTExPC9lbGVjdHJvbmljLXJlc291cmNlLW51bT48YWNjZXNzLWRhdGU+MjAyMy8xMS8yOTwvYWNj
ZXNzLWRhdGU+PC9yZWNvcmQ+PC9DaXRlPjwvRW5kTm90ZT4A
</w:fldData>
        </w:fldChar>
      </w:r>
      <w:r w:rsidR="00922C2B" w:rsidRPr="007F23AD">
        <w:rPr>
          <w:rFonts w:ascii="Calibri" w:hAnsi="Calibri" w:cs="Calibri"/>
          <w:color w:val="000000" w:themeColor="text1"/>
          <w:sz w:val="22"/>
          <w:szCs w:val="22"/>
          <w:lang w:val="en-GB"/>
        </w:rPr>
        <w:instrText xml:space="preserve"> ADDIN EN.CITE </w:instrText>
      </w:r>
      <w:r w:rsidR="00922C2B" w:rsidRPr="007F23AD">
        <w:rPr>
          <w:rFonts w:ascii="Calibri" w:hAnsi="Calibri" w:cs="Calibri"/>
          <w:color w:val="000000" w:themeColor="text1"/>
          <w:sz w:val="22"/>
          <w:szCs w:val="22"/>
          <w:lang w:val="en-GB"/>
        </w:rPr>
        <w:fldChar w:fldCharType="begin">
          <w:fldData xml:space="preserve">PEVuZE5vdGU+PENpdGU+PEF1dGhvcj5DYXRhbGRvPC9BdXRob3I+PFllYXI+MjAyMjwvWWVhcj48
UmVjTnVtPjExNTA8L1JlY051bT48RGlzcGxheVRleHQ+KFNvaW5pbyBldCBhbC4gMjAxMjsgQ2F0
YWxkbyBldCBhbC4gMjAyMik8L0Rpc3BsYXlUZXh0PjxyZWNvcmQ+PHJlYy1udW1iZXI+MTE1MDwv
cmVjLW51bWJlcj48Zm9yZWlnbi1rZXlzPjxrZXkgYXBwPSJFTiIgZGItaWQ9InZ4dzBmZmVzbjl6
enQwZXdwZHg1cjVhM2ZwdzkyYWVwOXJlOSIgdGltZXN0YW1wPSIxNjk2OTI5MDUzIiBndWlkPSJi
MGM4MmU5NS1lNWFkLTRlYjEtOTg5Yy03MjA5MmFmYThkZTYiPjExNTA8L2tleT48L2ZvcmVpZ24t
a2V5cz48cmVmLXR5cGUgbmFtZT0iSm91cm5hbCBBcnRpY2xlIj4xNzwvcmVmLXR5cGU+PGNvbnRy
aWJ1dG9ycz48YXV0aG9ycz48YXV0aG9yPkNhdGFsZG8sIElldmE8L2F1dGhvcj48YXV0aG9yPkJh
bmFpdGlzLCBBdWRyaXVzPC9hdXRob3I+PGF1dGhvcj5TYW1hZGhpeWEsIEFzaHV0b3NoPC9hdXRo
b3I+PGF1dGhvcj5CYW5haXRpZW5lLCBOZXJpamE8L2F1dGhvcj48YXV0aG9yPkJhbmRyYW5hLCBB
bmlsPC9hdXRob3I+PGF1dGhvcj5MdXRocmEsIFN1bmlsPC9hdXRob3I+PC9hdXRob3JzPjwvY29u
dHJpYnV0b3JzPjx0aXRsZXM+PHRpdGxlPlN1c3RhaW5hYmxlIHN1cHBseSBjaGFpbiBtYW5hZ2Vt
ZW50IGluIGNvbnN0cnVjdGlvbjogYW4gZXhwbG9yYXRvcnkgcmV2aWV3IGZvciBmdXR1cmUgcmVz
ZWFyY2g8L3RpdGxlPjxzZWNvbmRhcnktdGl0bGU+Sm91cm5hbCBvZiBDaXZpbCBFbmdpbmVlcmlu
ZyBhbmQgTWFuYWdlbWVudDwvc2Vjb25kYXJ5LXRpdGxlPjwvdGl0bGVzPjxwZXJpb2RpY2FsPjxm
dWxsLXRpdGxlPkpPVVJOQUwgT0YgQ0lWSUwgRU5HSU5FRVJJTkcgQU5EIE1BTkFHRU1FTlQ8L2Z1
bGwtdGl0bGU+PC9wZXJpb2RpY2FsPjxwYWdlcz41MzYtNTUzPC9wYWdlcz48dm9sdW1lPjI4PC92
b2x1bWU+PGRhdGVzPjx5ZWFyPjIwMjI8L3llYXI+PHB1Yi1kYXRlcz48ZGF0ZT4wOC8wNDwvZGF0
ZT48L3B1Yi1kYXRlcz48L2RhdGVzPjx1cmxzPjwvdXJscz48ZWxlY3Ryb25pYy1yZXNvdXJjZS1u
dW0+MTAuMzg0Ni9qY2VtLjIwMjIuMTcyMDI8L2VsZWN0cm9uaWMtcmVzb3VyY2UtbnVtPjwvcmVj
b3JkPjwvQ2l0ZT48Q2l0ZT48QXV0aG9yPlNvaW5pbzwvQXV0aG9yPjxZZWFyPjIwMTI8L1llYXI+
PFJlY051bT4xNDYwPC9SZWNOdW0+PHJlY29yZD48cmVjLW51bWJlcj4xNDYwPC9yZWMtbnVtYmVy
Pjxmb3JlaWduLWtleXM+PGtleSBhcHA9IkVOIiBkYi1pZD0idnh3MGZmZXNuOXp6dDBld3BkeDVy
NWEzZnB3OTJhZXA5cmU5IiB0aW1lc3RhbXA9IjE3MDEyNTU2MjEiIGd1aWQ9IjhlNTNlMDYyLWNh
NDYtNDU3My05NTA5LWUzNDY5YjEyNmU3ZSI+MTQ2MDwva2V5PjwvZm9yZWlnbi1rZXlzPjxyZWYt
dHlwZSBuYW1lPSJKb3VybmFsIEFydGljbGUiPjE3PC9yZWYtdHlwZT48Y29udHJpYnV0b3JzPjxh
dXRob3JzPjxhdXRob3I+U29pbmlvLCBKdWhvPC9hdXRob3I+PGF1dGhvcj5UYW5za2FuZW4sIEth
cmk8L2F1dGhvcj48YXV0aG9yPkZpbm5lLCBNYXg8L2F1dGhvcj48L2F1dGhvcnM+PC9jb250cmli
dXRvcnM+PHRpdGxlcz48dGl0bGU+SG93IGxvZ2lzdGljc+KAkHNlcnZpY2UgcHJvdmlkZXJzIGNh
biBkZXZlbG9wIHZhbHVl4oCQYWRkZWQgc2VydmljZXMgZm9yIFNNRXM6IGEgZHlhZGljIHBlcnNw
ZWN0aXZlPC90aXRsZT48c2Vjb25kYXJ5LXRpdGxlPlRoZSBJbnRlcm5hdGlvbmFsIEpvdXJuYWwg
b2YgTG9naXN0aWNzIE1hbmFnZW1lbnQ8L3NlY29uZGFyeS10aXRsZT48L3RpdGxlcz48cGVyaW9k
aWNhbD48ZnVsbC10aXRsZT5UaGUgSW50ZXJuYXRpb25hbCBKb3VybmFsIG9mIExvZ2lzdGljcyBN
YW5hZ2VtZW50PC9mdWxsLXRpdGxlPjwvcGVyaW9kaWNhbD48cGFnZXM+MzEtNDk8L3BhZ2VzPjx2
b2x1bWU+MjM8L3ZvbHVtZT48bnVtYmVyPjE8L251bWJlcj48ZGF0ZXM+PHllYXI+MjAxMjwveWVh
cj48L2RhdGVzPjxwdWJsaXNoZXI+RW1lcmFsZCBHcm91cCBQdWJsaXNoaW5nIExpbWl0ZWQ8L3B1
Ymxpc2hlcj48aXNibj4wOTU3LTQwOTM8L2lzYm4+PHVybHM+PHJlbGF0ZWQtdXJscz48dXJsPmh0
dHBzOi8vZG9pLm9yZy8xMC4xMTA4LzA5NTc0MDkxMjExMjI2OTExPC91cmw+PC9yZWxhdGVkLXVy
bHM+PC91cmxzPjxlbGVjdHJvbmljLXJlc291cmNlLW51bT4xMC4xMTA4LzA5NTc0MDkxMjExMjI2
OTExPC9lbGVjdHJvbmljLXJlc291cmNlLW51bT48YWNjZXNzLWRhdGU+MjAyMy8xMS8yOTwvYWNj
ZXNzLWRhdGU+PC9yZWNvcmQ+PC9DaXRlPjwvRW5kTm90ZT4A
</w:fldData>
        </w:fldChar>
      </w:r>
      <w:r w:rsidR="00922C2B" w:rsidRPr="007F23AD">
        <w:rPr>
          <w:rFonts w:ascii="Calibri" w:hAnsi="Calibri" w:cs="Calibri"/>
          <w:color w:val="000000" w:themeColor="text1"/>
          <w:sz w:val="22"/>
          <w:szCs w:val="22"/>
          <w:lang w:val="en-GB"/>
        </w:rPr>
        <w:instrText xml:space="preserve"> ADDIN EN.CITE.DATA </w:instrText>
      </w:r>
      <w:r w:rsidR="00922C2B" w:rsidRPr="007F23AD">
        <w:rPr>
          <w:rFonts w:ascii="Calibri" w:hAnsi="Calibri" w:cs="Calibri"/>
          <w:color w:val="000000" w:themeColor="text1"/>
          <w:sz w:val="22"/>
          <w:szCs w:val="22"/>
          <w:lang w:val="en-GB"/>
        </w:rPr>
      </w:r>
      <w:r w:rsidR="00922C2B" w:rsidRPr="007F23AD">
        <w:rPr>
          <w:rFonts w:ascii="Calibri" w:hAnsi="Calibri" w:cs="Calibri"/>
          <w:color w:val="000000" w:themeColor="text1"/>
          <w:sz w:val="22"/>
          <w:szCs w:val="22"/>
          <w:lang w:val="en-GB"/>
        </w:rPr>
        <w:fldChar w:fldCharType="end"/>
      </w:r>
      <w:r w:rsidR="00D141F9" w:rsidRPr="007F23AD">
        <w:rPr>
          <w:rFonts w:ascii="Calibri" w:hAnsi="Calibri" w:cs="Calibri"/>
          <w:color w:val="000000" w:themeColor="text1"/>
          <w:sz w:val="22"/>
          <w:szCs w:val="22"/>
          <w:lang w:val="en-GB"/>
        </w:rPr>
      </w:r>
      <w:r w:rsidR="00D141F9" w:rsidRPr="007F23AD">
        <w:rPr>
          <w:rFonts w:ascii="Calibri" w:hAnsi="Calibri" w:cs="Calibri"/>
          <w:color w:val="000000" w:themeColor="text1"/>
          <w:sz w:val="22"/>
          <w:szCs w:val="22"/>
          <w:lang w:val="en-GB"/>
        </w:rPr>
        <w:fldChar w:fldCharType="separate"/>
      </w:r>
      <w:r w:rsidR="000E1C11" w:rsidRPr="007F23AD">
        <w:rPr>
          <w:rFonts w:ascii="Calibri" w:hAnsi="Calibri" w:cs="Calibri"/>
          <w:noProof/>
          <w:color w:val="000000" w:themeColor="text1"/>
          <w:sz w:val="22"/>
          <w:szCs w:val="22"/>
          <w:lang w:val="en-GB"/>
        </w:rPr>
        <w:t>(Soinio et al. 2012; Cataldo et al. 2022)</w:t>
      </w:r>
      <w:r w:rsidR="00D141F9" w:rsidRPr="007F23AD">
        <w:rPr>
          <w:rFonts w:ascii="Calibri" w:hAnsi="Calibri" w:cs="Calibri"/>
          <w:color w:val="000000" w:themeColor="text1"/>
          <w:sz w:val="22"/>
          <w:szCs w:val="22"/>
          <w:lang w:val="en-GB"/>
        </w:rPr>
        <w:fldChar w:fldCharType="end"/>
      </w:r>
      <w:r w:rsidR="00D43F36" w:rsidRPr="007F23AD">
        <w:rPr>
          <w:rFonts w:ascii="Calibri" w:hAnsi="Calibri" w:cs="Calibri"/>
          <w:color w:val="000000" w:themeColor="text1"/>
          <w:sz w:val="22"/>
          <w:szCs w:val="22"/>
          <w:lang w:val="en-GB"/>
        </w:rPr>
        <w:t xml:space="preserve">. </w:t>
      </w:r>
      <w:r w:rsidR="00653164" w:rsidRPr="007F23AD">
        <w:rPr>
          <w:rFonts w:ascii="Calibri" w:hAnsi="Calibri" w:cs="Calibri"/>
          <w:color w:val="000000" w:themeColor="text1"/>
          <w:sz w:val="22"/>
          <w:szCs w:val="22"/>
          <w:lang w:val="en-GB"/>
        </w:rPr>
        <w:t>SMEs in the construction industry are defined in this study as focal companies with fewer than 250 employees, often playing the role of contractors or subcontractors in the supply chain.</w:t>
      </w:r>
      <w:r w:rsidR="00235CC4" w:rsidRPr="007F23AD">
        <w:rPr>
          <w:rFonts w:ascii="Calibri" w:hAnsi="Calibri" w:cs="Calibri"/>
          <w:color w:val="000000" w:themeColor="text1"/>
          <w:sz w:val="22"/>
          <w:szCs w:val="22"/>
          <w:lang w:val="en-GB"/>
        </w:rPr>
        <w:t xml:space="preserve"> </w:t>
      </w:r>
      <w:r w:rsidR="00F51914" w:rsidRPr="007F23AD">
        <w:rPr>
          <w:rFonts w:ascii="Calibri" w:hAnsi="Calibri" w:cs="Calibri"/>
          <w:color w:val="000000" w:themeColor="text1"/>
          <w:sz w:val="22"/>
          <w:szCs w:val="22"/>
          <w:lang w:val="en-GB"/>
        </w:rPr>
        <w:t xml:space="preserve">These </w:t>
      </w:r>
      <w:r w:rsidR="002E3B9B" w:rsidRPr="007F23AD">
        <w:rPr>
          <w:rFonts w:ascii="Calibri" w:hAnsi="Calibri" w:cs="Calibri"/>
          <w:color w:val="000000" w:themeColor="text1"/>
          <w:sz w:val="22"/>
          <w:szCs w:val="22"/>
          <w:lang w:val="en-GB"/>
        </w:rPr>
        <w:t xml:space="preserve"> companies </w:t>
      </w:r>
      <w:r w:rsidR="00D43F36" w:rsidRPr="007F23AD">
        <w:rPr>
          <w:rFonts w:ascii="Calibri" w:hAnsi="Calibri" w:cs="Calibri"/>
          <w:color w:val="000000" w:themeColor="text1"/>
          <w:sz w:val="22"/>
          <w:szCs w:val="22"/>
          <w:lang w:val="en-GB"/>
        </w:rPr>
        <w:t xml:space="preserve"> are </w:t>
      </w:r>
      <w:r w:rsidR="00E61D77" w:rsidRPr="007F23AD">
        <w:rPr>
          <w:rFonts w:ascii="Calibri" w:hAnsi="Calibri" w:cs="Calibri"/>
          <w:color w:val="000000" w:themeColor="text1"/>
          <w:sz w:val="22"/>
          <w:szCs w:val="22"/>
          <w:lang w:val="en-GB"/>
        </w:rPr>
        <w:lastRenderedPageBreak/>
        <w:t>often</w:t>
      </w:r>
      <w:r w:rsidR="00D43F36" w:rsidRPr="007F23AD">
        <w:rPr>
          <w:rFonts w:ascii="Calibri" w:hAnsi="Calibri" w:cs="Calibri"/>
          <w:color w:val="000000" w:themeColor="text1"/>
          <w:sz w:val="22"/>
          <w:szCs w:val="22"/>
          <w:lang w:val="en-GB"/>
        </w:rPr>
        <w:t xml:space="preserve"> susceptible to adverse risk events due to their constrained financial resources and a general absence of strategic management</w:t>
      </w:r>
      <w:r w:rsidR="00A971D6" w:rsidRPr="007F23AD">
        <w:rPr>
          <w:rFonts w:ascii="Calibri" w:hAnsi="Calibri" w:cs="Calibri"/>
          <w:color w:val="000000" w:themeColor="text1"/>
          <w:sz w:val="22"/>
          <w:szCs w:val="22"/>
          <w:lang w:val="en-GB"/>
        </w:rPr>
        <w:t xml:space="preserve"> </w:t>
      </w:r>
      <w:r w:rsidR="00D1474F" w:rsidRPr="007F23AD">
        <w:rPr>
          <w:rFonts w:ascii="Calibri" w:hAnsi="Calibri" w:cs="Calibri"/>
          <w:color w:val="000000" w:themeColor="text1"/>
          <w:sz w:val="22"/>
          <w:szCs w:val="22"/>
          <w:lang w:val="en-GB"/>
        </w:rPr>
        <w:fldChar w:fldCharType="begin"/>
      </w:r>
      <w:r w:rsidR="00054036" w:rsidRPr="007F23AD">
        <w:rPr>
          <w:rFonts w:ascii="Calibri" w:hAnsi="Calibri" w:cs="Calibri"/>
          <w:color w:val="000000" w:themeColor="text1"/>
          <w:sz w:val="22"/>
          <w:szCs w:val="22"/>
          <w:lang w:val="en-GB"/>
        </w:rPr>
        <w:instrText xml:space="preserve"> ADDIN EN.CITE &lt;EndNote&gt;&lt;Cite&gt;&lt;Author&gt;Hemilä&lt;/Author&gt;&lt;Year&gt;2015&lt;/Year&gt;&lt;RecNum&gt;1272&lt;/RecNum&gt;&lt;DisplayText&gt;(Hemilä and Vilko 2015)&lt;/DisplayText&gt;&lt;record&gt;&lt;rec-number&gt;1272&lt;/rec-number&gt;&lt;foreign-keys&gt;&lt;key app="EN" db-id="v2appvaecs9w0uezt2jvdvzwwet5a5wx0afd" timestamp="1701895598"&gt;1272&lt;/key&gt;&lt;/foreign-keys&gt;&lt;ref-type name="Journal Article"&gt;17&lt;/ref-type&gt;&lt;contributors&gt;&lt;authors&gt;&lt;author&gt;Hemilä, Jukka&lt;/author&gt;&lt;author&gt;Vilko, Jyri&lt;/author&gt;&lt;/authors&gt;&lt;/contributors&gt;&lt;titles&gt;&lt;title&gt;The development of a service supply chain model for a manufacturing SME&lt;/title&gt;&lt;secondary-title&gt;The International Journal of Logistics Management&lt;/secondary-title&gt;&lt;/titles&gt;&lt;periodical&gt;&lt;full-title&gt;The International Journal of Logistics Management&lt;/full-title&gt;&lt;/periodical&gt;&lt;pages&gt;517-542&lt;/pages&gt;&lt;volume&gt;26&lt;/volume&gt;&lt;number&gt;3&lt;/number&gt;&lt;section&gt;517&lt;/section&gt;&lt;dates&gt;&lt;year&gt;2015&lt;/year&gt;&lt;/dates&gt;&lt;publisher&gt;Emerald Group Publishing Limited&lt;/publisher&gt;&lt;isbn&gt;0957-4093&lt;/isbn&gt;&lt;urls&gt;&lt;related-urls&gt;&lt;url&gt;https://doi.org/10.1108/IJLM-01-2014-0001&lt;/url&gt;&lt;/related-urls&gt;&lt;/urls&gt;&lt;electronic-resource-num&gt;10.1108/ijlm-01-2014-0001&lt;/electronic-resource-num&gt;&lt;access-date&gt;2022/06/15&lt;/access-date&gt;&lt;/record&gt;&lt;/Cite&gt;&lt;/EndNote&gt;</w:instrText>
      </w:r>
      <w:r w:rsidR="00D1474F" w:rsidRPr="007F23AD">
        <w:rPr>
          <w:rFonts w:ascii="Calibri" w:hAnsi="Calibri" w:cs="Calibri"/>
          <w:color w:val="000000" w:themeColor="text1"/>
          <w:sz w:val="22"/>
          <w:szCs w:val="22"/>
          <w:lang w:val="en-GB"/>
        </w:rPr>
        <w:fldChar w:fldCharType="separate"/>
      </w:r>
      <w:r w:rsidR="009109BB" w:rsidRPr="007F23AD">
        <w:rPr>
          <w:rFonts w:ascii="Calibri" w:hAnsi="Calibri" w:cs="Calibri"/>
          <w:noProof/>
          <w:color w:val="000000" w:themeColor="text1"/>
          <w:sz w:val="22"/>
          <w:szCs w:val="22"/>
          <w:lang w:val="en-GB"/>
        </w:rPr>
        <w:t>(Hemilä and Vilko 2015)</w:t>
      </w:r>
      <w:r w:rsidR="00D1474F" w:rsidRPr="007F23AD">
        <w:rPr>
          <w:rFonts w:ascii="Calibri" w:hAnsi="Calibri" w:cs="Calibri"/>
          <w:color w:val="000000" w:themeColor="text1"/>
          <w:sz w:val="22"/>
          <w:szCs w:val="22"/>
          <w:lang w:val="en-GB"/>
        </w:rPr>
        <w:fldChar w:fldCharType="end"/>
      </w:r>
      <w:r w:rsidR="00A971D6" w:rsidRPr="007F23AD">
        <w:rPr>
          <w:rFonts w:ascii="Calibri" w:hAnsi="Calibri" w:cs="Calibri"/>
          <w:color w:val="000000" w:themeColor="text1"/>
          <w:sz w:val="22"/>
          <w:szCs w:val="22"/>
          <w:lang w:val="en-GB"/>
        </w:rPr>
        <w:t xml:space="preserve">. </w:t>
      </w:r>
      <w:r w:rsidR="00E61D77" w:rsidRPr="007F23AD">
        <w:rPr>
          <w:rFonts w:ascii="Calibri" w:hAnsi="Calibri" w:cs="Calibri"/>
          <w:color w:val="000000" w:themeColor="text1"/>
          <w:sz w:val="22"/>
          <w:szCs w:val="22"/>
          <w:lang w:val="en-GB"/>
        </w:rPr>
        <w:t>Often</w:t>
      </w:r>
      <w:r w:rsidR="00432718" w:rsidRPr="007F23AD">
        <w:rPr>
          <w:rFonts w:ascii="Calibri" w:hAnsi="Calibri" w:cs="Calibri"/>
          <w:color w:val="000000" w:themeColor="text1"/>
          <w:sz w:val="22"/>
          <w:szCs w:val="22"/>
          <w:lang w:val="en-GB"/>
        </w:rPr>
        <w:t>, the shortage of financial resources creates procurement uncertainty and logistical risks for construction SMEs</w:t>
      </w:r>
      <w:r w:rsidR="00D42FF8" w:rsidRPr="007F23AD">
        <w:rPr>
          <w:rFonts w:ascii="Calibri" w:hAnsi="Calibri" w:cs="Calibri"/>
          <w:color w:val="000000" w:themeColor="text1"/>
          <w:sz w:val="22"/>
          <w:szCs w:val="22"/>
          <w:lang w:val="en-GB"/>
        </w:rPr>
        <w:t xml:space="preserve">. </w:t>
      </w:r>
      <w:r w:rsidR="00B456E5" w:rsidRPr="007F23AD">
        <w:rPr>
          <w:rFonts w:ascii="Calibri" w:hAnsi="Calibri" w:cs="Calibri"/>
          <w:color w:val="000000" w:themeColor="text1"/>
          <w:sz w:val="22"/>
          <w:szCs w:val="22"/>
          <w:lang w:val="en-GB"/>
        </w:rPr>
        <w:t>Additionally, due to financial constraints, they are less likely to be early adopters of new technologies or processes.</w:t>
      </w:r>
      <w:r w:rsidR="00432718" w:rsidRPr="007F23AD">
        <w:rPr>
          <w:rFonts w:ascii="Calibri" w:hAnsi="Calibri" w:cs="Calibri"/>
          <w:color w:val="000000" w:themeColor="text1"/>
          <w:sz w:val="22"/>
          <w:szCs w:val="22"/>
          <w:lang w:val="en-GB"/>
        </w:rPr>
        <w:t xml:space="preserve"> Moreover, this lack of strategic focus is evident in sustainable development, as SMEs prioriti</w:t>
      </w:r>
      <w:r w:rsidR="009614E1" w:rsidRPr="007F23AD">
        <w:rPr>
          <w:rFonts w:ascii="Calibri" w:hAnsi="Calibri" w:cs="Calibri"/>
          <w:color w:val="000000" w:themeColor="text1"/>
          <w:sz w:val="22"/>
          <w:szCs w:val="22"/>
          <w:lang w:val="en-GB"/>
        </w:rPr>
        <w:t>s</w:t>
      </w:r>
      <w:r w:rsidR="00432718" w:rsidRPr="007F23AD">
        <w:rPr>
          <w:rFonts w:ascii="Calibri" w:hAnsi="Calibri" w:cs="Calibri"/>
          <w:color w:val="000000" w:themeColor="text1"/>
          <w:sz w:val="22"/>
          <w:szCs w:val="22"/>
          <w:lang w:val="en-GB"/>
        </w:rPr>
        <w:t>e current projects and often neglect the planning of subsequent projects</w:t>
      </w:r>
      <w:r w:rsidR="008A08FA" w:rsidRPr="007F23AD">
        <w:rPr>
          <w:rFonts w:ascii="Calibri" w:hAnsi="Calibri" w:cs="Calibri"/>
          <w:color w:val="000000" w:themeColor="text1"/>
          <w:sz w:val="22"/>
          <w:szCs w:val="22"/>
          <w:lang w:val="en-GB"/>
        </w:rPr>
        <w:t xml:space="preserve"> </w:t>
      </w:r>
      <w:r w:rsidR="008A08FA" w:rsidRPr="007F23AD">
        <w:rPr>
          <w:rFonts w:ascii="Calibri" w:hAnsi="Calibri" w:cs="Calibri"/>
          <w:color w:val="000000" w:themeColor="text1"/>
          <w:sz w:val="22"/>
          <w:szCs w:val="22"/>
          <w:lang w:val="en-GB"/>
        </w:rPr>
        <w:fldChar w:fldCharType="begin"/>
      </w:r>
      <w:r w:rsidR="00554FE4" w:rsidRPr="007F23AD">
        <w:rPr>
          <w:rFonts w:ascii="Calibri" w:hAnsi="Calibri" w:cs="Calibri"/>
          <w:color w:val="000000" w:themeColor="text1"/>
          <w:sz w:val="22"/>
          <w:szCs w:val="22"/>
          <w:lang w:val="en-GB"/>
        </w:rPr>
        <w:instrText xml:space="preserve"> ADDIN EN.CITE &lt;EndNote&gt;&lt;Cite&gt;&lt;Author&gt;Verboven&lt;/Author&gt;&lt;Year&gt;2016&lt;/Year&gt;&lt;RecNum&gt;1726&lt;/RecNum&gt;&lt;DisplayText&gt;(Verboven and Vanherck 2016)&lt;/DisplayText&gt;&lt;record&gt;&lt;rec-number&gt;1726&lt;/rec-number&gt;&lt;foreign-keys&gt;&lt;key app="EN" db-id="vxw0ffesn9zzt0ewpdx5r5a3fpw92aep9re9" timestamp="1721926010" guid="273d69bf-412e-434a-95c0-83b8482d8b2e"&gt;1726&lt;/key&gt;&lt;/foreign-keys&gt;&lt;ref-type name="Journal Article"&gt;17&lt;/ref-type&gt;&lt;contributors&gt;&lt;authors&gt;&lt;author&gt;Verboven, Hans&lt;/author&gt;&lt;author&gt;Vanherck, Lise&lt;/author&gt;&lt;/authors&gt;&lt;/contributors&gt;&lt;titles&gt;&lt;title&gt;Sustainability management of SMEs and the UN sustainable development goals&lt;/title&gt;&lt;secondary-title&gt;uwf UmweltWirtschaftsForum&lt;/secondary-title&gt;&lt;/titles&gt;&lt;periodical&gt;&lt;full-title&gt;uwf UmweltWirtschaftsForum&lt;/full-title&gt;&lt;/periodical&gt;&lt;pages&gt;165-178&lt;/pages&gt;&lt;volume&gt;24&lt;/volume&gt;&lt;number&gt;2&lt;/number&gt;&lt;dates&gt;&lt;year&gt;2016&lt;/year&gt;&lt;/dates&gt;&lt;isbn&gt;0943-3481&lt;/isbn&gt;&lt;urls&gt;&lt;/urls&gt;&lt;/record&gt;&lt;/Cite&gt;&lt;/EndNote&gt;</w:instrText>
      </w:r>
      <w:r w:rsidR="008A08FA" w:rsidRPr="007F23AD">
        <w:rPr>
          <w:rFonts w:ascii="Calibri" w:hAnsi="Calibri" w:cs="Calibri"/>
          <w:color w:val="000000" w:themeColor="text1"/>
          <w:sz w:val="22"/>
          <w:szCs w:val="22"/>
          <w:lang w:val="en-GB"/>
        </w:rPr>
        <w:fldChar w:fldCharType="separate"/>
      </w:r>
      <w:r w:rsidR="008A08FA" w:rsidRPr="007F23AD">
        <w:rPr>
          <w:rFonts w:ascii="Calibri" w:hAnsi="Calibri" w:cs="Calibri"/>
          <w:noProof/>
          <w:color w:val="000000" w:themeColor="text1"/>
          <w:sz w:val="22"/>
          <w:szCs w:val="22"/>
          <w:lang w:val="en-GB"/>
        </w:rPr>
        <w:t>(Verboven and Vanherck 2016)</w:t>
      </w:r>
      <w:r w:rsidR="008A08FA" w:rsidRPr="007F23AD">
        <w:rPr>
          <w:rFonts w:ascii="Calibri" w:hAnsi="Calibri" w:cs="Calibri"/>
          <w:color w:val="000000" w:themeColor="text1"/>
          <w:sz w:val="22"/>
          <w:szCs w:val="22"/>
          <w:lang w:val="en-GB"/>
        </w:rPr>
        <w:fldChar w:fldCharType="end"/>
      </w:r>
      <w:r w:rsidR="00432718" w:rsidRPr="007F23AD">
        <w:rPr>
          <w:rFonts w:ascii="Calibri" w:hAnsi="Calibri" w:cs="Calibri"/>
          <w:color w:val="000000" w:themeColor="text1"/>
          <w:sz w:val="22"/>
          <w:szCs w:val="22"/>
          <w:lang w:val="en-GB"/>
        </w:rPr>
        <w:t>.</w:t>
      </w:r>
      <w:r w:rsidR="00406B98" w:rsidRPr="007F23AD">
        <w:rPr>
          <w:color w:val="000000" w:themeColor="text1"/>
        </w:rPr>
        <w:t xml:space="preserve"> </w:t>
      </w:r>
      <w:r w:rsidR="00406B98" w:rsidRPr="007F23AD">
        <w:rPr>
          <w:rFonts w:ascii="Calibri" w:hAnsi="Calibri" w:cs="Calibri"/>
          <w:color w:val="000000" w:themeColor="text1"/>
          <w:sz w:val="22"/>
          <w:szCs w:val="22"/>
          <w:lang w:val="en-GB"/>
        </w:rPr>
        <w:t>Effective supply chain risk management can enhance a company's ability to control its capital and increase its resilience, enabling better performance when risks emerge</w:t>
      </w:r>
      <w:r w:rsidR="005574BC" w:rsidRPr="007F23AD">
        <w:rPr>
          <w:rFonts w:ascii="Calibri" w:hAnsi="Calibri" w:cs="Calibri"/>
          <w:color w:val="000000" w:themeColor="text1"/>
          <w:sz w:val="22"/>
          <w:szCs w:val="22"/>
          <w:lang w:val="en-GB"/>
        </w:rPr>
        <w:t xml:space="preserve"> </w:t>
      </w:r>
      <w:r w:rsidR="005574BC" w:rsidRPr="007F23AD">
        <w:rPr>
          <w:rFonts w:ascii="Calibri" w:hAnsi="Calibri" w:cs="Calibri"/>
          <w:color w:val="000000" w:themeColor="text1"/>
          <w:sz w:val="22"/>
          <w:szCs w:val="22"/>
          <w:lang w:val="en-GB"/>
        </w:rPr>
        <w:fldChar w:fldCharType="begin"/>
      </w:r>
      <w:r w:rsidR="00554FE4" w:rsidRPr="007F23AD">
        <w:rPr>
          <w:rFonts w:ascii="Calibri" w:hAnsi="Calibri" w:cs="Calibri"/>
          <w:color w:val="000000" w:themeColor="text1"/>
          <w:sz w:val="22"/>
          <w:szCs w:val="22"/>
          <w:lang w:val="en-GB"/>
        </w:rPr>
        <w:instrText xml:space="preserve"> ADDIN EN.CITE &lt;EndNote&gt;&lt;Cite&gt;&lt;Author&gt;Schlegel&lt;/Author&gt;&lt;Year&gt;2014&lt;/Year&gt;&lt;RecNum&gt;1727&lt;/RecNum&gt;&lt;DisplayText&gt;(Schlegel and Trent 2014)&lt;/DisplayText&gt;&lt;record&gt;&lt;rec-number&gt;1727&lt;/rec-number&gt;&lt;foreign-keys&gt;&lt;key app="EN" db-id="vxw0ffesn9zzt0ewpdx5r5a3fpw92aep9re9" timestamp="1721926081" guid="8f2bae97-ea73-4d33-bb2f-a53ebdadeccb"&gt;1727&lt;/key&gt;&lt;/foreign-keys&gt;&lt;ref-type name="Book"&gt;6&lt;/ref-type&gt;&lt;contributors&gt;&lt;authors&gt;&lt;author&gt;Schlegel, Gregory L&lt;/author&gt;&lt;author&gt;Trent, Robert J&lt;/author&gt;&lt;/authors&gt;&lt;/contributors&gt;&lt;titles&gt;&lt;title&gt;Supply chain risk management: An emerging discipline&lt;/title&gt;&lt;/titles&gt;&lt;dates&gt;&lt;year&gt;2014&lt;/year&gt;&lt;/dates&gt;&lt;publisher&gt;Crc Press&lt;/publisher&gt;&lt;isbn&gt;1482205971&lt;/isbn&gt;&lt;urls&gt;&lt;/urls&gt;&lt;/record&gt;&lt;/Cite&gt;&lt;/EndNote&gt;</w:instrText>
      </w:r>
      <w:r w:rsidR="005574BC" w:rsidRPr="007F23AD">
        <w:rPr>
          <w:rFonts w:ascii="Calibri" w:hAnsi="Calibri" w:cs="Calibri"/>
          <w:color w:val="000000" w:themeColor="text1"/>
          <w:sz w:val="22"/>
          <w:szCs w:val="22"/>
          <w:lang w:val="en-GB"/>
        </w:rPr>
        <w:fldChar w:fldCharType="separate"/>
      </w:r>
      <w:r w:rsidR="005574BC" w:rsidRPr="007F23AD">
        <w:rPr>
          <w:rFonts w:ascii="Calibri" w:hAnsi="Calibri" w:cs="Calibri"/>
          <w:noProof/>
          <w:color w:val="000000" w:themeColor="text1"/>
          <w:sz w:val="22"/>
          <w:szCs w:val="22"/>
          <w:lang w:val="en-GB"/>
        </w:rPr>
        <w:t>(Schlegel and Trent 2014)</w:t>
      </w:r>
      <w:r w:rsidR="005574BC" w:rsidRPr="007F23AD">
        <w:rPr>
          <w:rFonts w:ascii="Calibri" w:hAnsi="Calibri" w:cs="Calibri"/>
          <w:color w:val="000000" w:themeColor="text1"/>
          <w:sz w:val="22"/>
          <w:szCs w:val="22"/>
          <w:lang w:val="en-GB"/>
        </w:rPr>
        <w:fldChar w:fldCharType="end"/>
      </w:r>
      <w:r w:rsidR="00406B98" w:rsidRPr="007F23AD">
        <w:rPr>
          <w:rFonts w:ascii="Calibri" w:hAnsi="Calibri" w:cs="Calibri"/>
          <w:color w:val="000000" w:themeColor="text1"/>
          <w:sz w:val="22"/>
          <w:szCs w:val="22"/>
          <w:lang w:val="en-GB"/>
        </w:rPr>
        <w:t>.</w:t>
      </w:r>
    </w:p>
    <w:p w14:paraId="7E8BA613" w14:textId="77777777" w:rsidR="00A84FB4" w:rsidRPr="007F23AD" w:rsidRDefault="00A84FB4" w:rsidP="00A84FB4">
      <w:pPr>
        <w:spacing w:line="480" w:lineRule="auto"/>
        <w:jc w:val="both"/>
        <w:rPr>
          <w:rFonts w:ascii="Calibri" w:hAnsi="Calibri" w:cs="Calibri"/>
          <w:color w:val="000000" w:themeColor="text1"/>
          <w:sz w:val="22"/>
          <w:szCs w:val="22"/>
          <w:lang w:val="en-GB"/>
        </w:rPr>
      </w:pPr>
    </w:p>
    <w:p w14:paraId="5AD7690A" w14:textId="3F1A5A51" w:rsidR="00445092" w:rsidRPr="007F23AD" w:rsidRDefault="00A84FB4" w:rsidP="00A84FB4">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In reviews on construction supply chain risk management, scholars tend to focus on risk identification and categorisation within the general construction industry</w:t>
      </w:r>
      <w:r w:rsidR="00B202D5" w:rsidRPr="007F23AD">
        <w:rPr>
          <w:rFonts w:ascii="Calibri" w:hAnsi="Calibri" w:cs="Calibri"/>
          <w:color w:val="000000" w:themeColor="text1"/>
          <w:sz w:val="22"/>
          <w:szCs w:val="22"/>
          <w:lang w:val="en-GB"/>
        </w:rPr>
        <w:t xml:space="preserve"> </w:t>
      </w:r>
      <w:r w:rsidR="00B202D5" w:rsidRPr="007F23AD">
        <w:rPr>
          <w:rFonts w:ascii="Calibri" w:hAnsi="Calibri" w:cs="Calibri"/>
          <w:color w:val="000000" w:themeColor="text1"/>
          <w:sz w:val="22"/>
          <w:szCs w:val="22"/>
          <w:lang w:val="en-GB"/>
        </w:rPr>
        <w:fldChar w:fldCharType="begin"/>
      </w:r>
      <w:r w:rsidR="00B202D5" w:rsidRPr="007F23AD">
        <w:rPr>
          <w:rFonts w:ascii="Calibri" w:hAnsi="Calibri" w:cs="Calibri"/>
          <w:color w:val="000000" w:themeColor="text1"/>
          <w:sz w:val="22"/>
          <w:szCs w:val="22"/>
          <w:lang w:val="en-GB"/>
        </w:rPr>
        <w:instrText xml:space="preserve"> ADDIN EN.CITE &lt;EndNote&gt;&lt;Cite&gt;&lt;Author&gt;Shojaei&lt;/Author&gt;&lt;Year&gt;2019&lt;/Year&gt;&lt;RecNum&gt;304&lt;/RecNum&gt;&lt;DisplayText&gt;(Shojaei and Haeri 2019)&lt;/DisplayText&gt;&lt;record&gt;&lt;rec-number&gt;304&lt;/rec-number&gt;&lt;foreign-keys&gt;&lt;key app="EN" db-id="vxw0ffesn9zzt0ewpdx5r5a3fpw92aep9re9" timestamp="1683537963" guid="44097a1f-48ce-42a0-a050-557156f6c5ea"&gt;304&lt;/key&gt;&lt;/foreign-keys&gt;&lt;ref-type name="Journal Article"&gt;17&lt;/ref-type&gt;&lt;contributors&gt;&lt;authors&gt;&lt;author&gt;Shojaei, Payam&lt;/author&gt;&lt;author&gt;Haeri, Seyed Amin Seyed&lt;/author&gt;&lt;/authors&gt;&lt;/contributors&gt;&lt;titles&gt;&lt;title&gt;Development of supply chain risk management approaches for construction projects: A grounded theory approach&lt;/title&gt;&lt;secondary-title&gt;Computers &amp;amp; Industrial Engineering&lt;/secondary-title&gt;&lt;/titles&gt;&lt;periodical&gt;&lt;full-title&gt;Computers &amp;amp; Industrial Engineering&lt;/full-title&gt;&lt;/periodical&gt;&lt;pages&gt;837-850&lt;/pages&gt;&lt;volume&gt;128&lt;/volume&gt;&lt;keywords&gt;&lt;keyword&gt;Project risk management&lt;/keyword&gt;&lt;keyword&gt;Supply chain risk management&lt;/keyword&gt;&lt;keyword&gt;Grounded theory&lt;/keyword&gt;&lt;keyword&gt;Fuzzy cognitive maps&lt;/keyword&gt;&lt;keyword&gt;Grey relational analysis&lt;/keyword&gt;&lt;/keywords&gt;&lt;dates&gt;&lt;year&gt;2019&lt;/year&gt;&lt;pub-dates&gt;&lt;date&gt;2019/02/01/&lt;/date&gt;&lt;/pub-dates&gt;&lt;/dates&gt;&lt;isbn&gt;0360-8352&lt;/isbn&gt;&lt;urls&gt;&lt;related-urls&gt;&lt;url&gt;https://www.sciencedirect.com/science/article/pii/S0360835218305850&lt;/url&gt;&lt;/related-urls&gt;&lt;/urls&gt;&lt;electronic-resource-num&gt;https://doi.org/10.1016/j.cie.2018.11.045&lt;/electronic-resource-num&gt;&lt;/record&gt;&lt;/Cite&gt;&lt;/EndNote&gt;</w:instrText>
      </w:r>
      <w:r w:rsidR="00B202D5" w:rsidRPr="007F23AD">
        <w:rPr>
          <w:rFonts w:ascii="Calibri" w:hAnsi="Calibri" w:cs="Calibri"/>
          <w:color w:val="000000" w:themeColor="text1"/>
          <w:sz w:val="22"/>
          <w:szCs w:val="22"/>
          <w:lang w:val="en-GB"/>
        </w:rPr>
        <w:fldChar w:fldCharType="separate"/>
      </w:r>
      <w:r w:rsidR="00B202D5" w:rsidRPr="007F23AD">
        <w:rPr>
          <w:rFonts w:ascii="Calibri" w:hAnsi="Calibri" w:cs="Calibri"/>
          <w:noProof/>
          <w:color w:val="000000" w:themeColor="text1"/>
          <w:sz w:val="22"/>
          <w:szCs w:val="22"/>
          <w:lang w:val="en-GB"/>
        </w:rPr>
        <w:t>(Shojaei and Haeri 2019)</w:t>
      </w:r>
      <w:r w:rsidR="00B202D5"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t xml:space="preserve">. </w:t>
      </w:r>
      <w:r w:rsidR="00084391" w:rsidRPr="007F23AD">
        <w:rPr>
          <w:rFonts w:ascii="Calibri" w:hAnsi="Calibri" w:cs="Calibri"/>
          <w:color w:val="000000" w:themeColor="text1"/>
          <w:sz w:val="22"/>
          <w:szCs w:val="22"/>
          <w:lang w:val="en-GB"/>
        </w:rPr>
        <w:t xml:space="preserve">However, </w:t>
      </w:r>
      <w:r w:rsidR="001A58F2" w:rsidRPr="007F23AD">
        <w:rPr>
          <w:rFonts w:ascii="Calibri" w:hAnsi="Calibri" w:cs="Calibri"/>
          <w:color w:val="000000" w:themeColor="text1"/>
          <w:sz w:val="22"/>
          <w:szCs w:val="22"/>
          <w:lang w:val="en-GB"/>
        </w:rPr>
        <w:t>such</w:t>
      </w:r>
      <w:r w:rsidR="00084391" w:rsidRPr="007F23AD">
        <w:rPr>
          <w:rFonts w:ascii="Calibri" w:hAnsi="Calibri" w:cs="Calibri"/>
          <w:color w:val="000000" w:themeColor="text1"/>
          <w:sz w:val="22"/>
          <w:szCs w:val="22"/>
          <w:lang w:val="en-GB"/>
        </w:rPr>
        <w:t xml:space="preserve"> review</w:t>
      </w:r>
      <w:r w:rsidR="00161738" w:rsidRPr="007F23AD">
        <w:rPr>
          <w:rFonts w:ascii="Calibri" w:hAnsi="Calibri" w:cs="Calibri"/>
          <w:color w:val="000000" w:themeColor="text1"/>
          <w:sz w:val="22"/>
          <w:szCs w:val="22"/>
          <w:lang w:val="en-GB"/>
        </w:rPr>
        <w:t>s</w:t>
      </w:r>
      <w:r w:rsidR="00084391" w:rsidRPr="007F23AD">
        <w:rPr>
          <w:rFonts w:ascii="Calibri" w:hAnsi="Calibri" w:cs="Calibri"/>
          <w:color w:val="000000" w:themeColor="text1"/>
          <w:sz w:val="22"/>
          <w:szCs w:val="22"/>
          <w:lang w:val="en-GB"/>
        </w:rPr>
        <w:t xml:space="preserve"> tend to overlook the specifics of SMEs in areas such as safety, technology, and strategy in practice</w:t>
      </w:r>
      <w:r w:rsidR="001923A4" w:rsidRPr="007F23AD">
        <w:rPr>
          <w:rFonts w:ascii="Calibri" w:hAnsi="Calibri" w:cs="Calibri"/>
          <w:color w:val="000000" w:themeColor="text1"/>
          <w:sz w:val="22"/>
          <w:szCs w:val="22"/>
          <w:lang w:val="en-GB"/>
        </w:rPr>
        <w:t xml:space="preserve"> </w:t>
      </w:r>
      <w:r w:rsidR="001923A4" w:rsidRPr="007F23AD">
        <w:rPr>
          <w:rFonts w:ascii="Calibri" w:hAnsi="Calibri" w:cs="Calibri"/>
          <w:color w:val="000000" w:themeColor="text1"/>
          <w:sz w:val="22"/>
          <w:szCs w:val="22"/>
          <w:lang w:val="en-GB"/>
        </w:rPr>
        <w:fldChar w:fldCharType="begin"/>
      </w:r>
      <w:r w:rsidR="001923A4" w:rsidRPr="007F23AD">
        <w:rPr>
          <w:rFonts w:ascii="Calibri" w:hAnsi="Calibri" w:cs="Calibri"/>
          <w:color w:val="000000" w:themeColor="text1"/>
          <w:sz w:val="22"/>
          <w:szCs w:val="22"/>
          <w:lang w:val="en-GB"/>
        </w:rPr>
        <w:instrText xml:space="preserve"> ADDIN EN.CITE &lt;EndNote&gt;&lt;Cite&gt;&lt;Author&gt;Kamal&lt;/Author&gt;&lt;Year&gt;2014&lt;/Year&gt;&lt;RecNum&gt;721&lt;/RecNum&gt;&lt;DisplayText&gt;(Kamal and Flanagan 2014)&lt;/DisplayText&gt;&lt;record&gt;&lt;rec-number&gt;721&lt;/rec-number&gt;&lt;foreign-keys&gt;&lt;key app="EN" db-id="vxw0ffesn9zzt0ewpdx5r5a3fpw92aep9re9" timestamp="1683538099" guid="ae9826b5-8b05-4ef8-a082-8d41f1defd86"&gt;721&lt;/key&gt;&lt;/foreign-keys&gt;&lt;ref-type name="Journal Article"&gt;17&lt;/ref-type&gt;&lt;contributors&gt;&lt;authors&gt;&lt;author&gt;Kamal, Ernawati Mustafa&lt;/author&gt;&lt;author&gt;Flanagan, Roger&lt;/author&gt;&lt;/authors&gt;&lt;/contributors&gt;&lt;titles&gt;&lt;title&gt;Key Characteristics of Rural Construction SMEs&lt;/title&gt;&lt;secondary-title&gt;Journal of Construction in Developing Countries&lt;/secondary-title&gt;&lt;/titles&gt;&lt;periodical&gt;&lt;full-title&gt;Journal of Construction in Developing Countries&lt;/full-title&gt;&lt;/periodical&gt;&lt;volume&gt;19&lt;/volume&gt;&lt;number&gt;2&lt;/number&gt;&lt;dates&gt;&lt;year&gt;2014&lt;/year&gt;&lt;/dates&gt;&lt;isbn&gt;1823-6499&lt;/isbn&gt;&lt;urls&gt;&lt;/urls&gt;&lt;/record&gt;&lt;/Cite&gt;&lt;/EndNote&gt;</w:instrText>
      </w:r>
      <w:r w:rsidR="001923A4" w:rsidRPr="007F23AD">
        <w:rPr>
          <w:rFonts w:ascii="Calibri" w:hAnsi="Calibri" w:cs="Calibri"/>
          <w:color w:val="000000" w:themeColor="text1"/>
          <w:sz w:val="22"/>
          <w:szCs w:val="22"/>
          <w:lang w:val="en-GB"/>
        </w:rPr>
        <w:fldChar w:fldCharType="separate"/>
      </w:r>
      <w:r w:rsidR="001923A4" w:rsidRPr="007F23AD">
        <w:rPr>
          <w:rFonts w:ascii="Calibri" w:hAnsi="Calibri" w:cs="Calibri"/>
          <w:noProof/>
          <w:color w:val="000000" w:themeColor="text1"/>
          <w:sz w:val="22"/>
          <w:szCs w:val="22"/>
          <w:lang w:val="en-GB"/>
        </w:rPr>
        <w:t>(Kamal and Flanagan 2014)</w:t>
      </w:r>
      <w:r w:rsidR="001923A4" w:rsidRPr="007F23AD">
        <w:rPr>
          <w:rFonts w:ascii="Calibri" w:hAnsi="Calibri" w:cs="Calibri"/>
          <w:color w:val="000000" w:themeColor="text1"/>
          <w:sz w:val="22"/>
          <w:szCs w:val="22"/>
          <w:lang w:val="en-GB"/>
        </w:rPr>
        <w:fldChar w:fldCharType="end"/>
      </w:r>
      <w:r w:rsidR="00B82733" w:rsidRPr="007F23AD">
        <w:rPr>
          <w:rFonts w:ascii="Calibri" w:hAnsi="Calibri" w:cs="Calibri"/>
          <w:color w:val="000000" w:themeColor="text1"/>
          <w:sz w:val="22"/>
          <w:szCs w:val="22"/>
        </w:rPr>
        <w:t>.</w:t>
      </w:r>
      <w:r w:rsidR="003E2F7D" w:rsidRPr="007F23AD">
        <w:rPr>
          <w:rFonts w:ascii="Calibri" w:hAnsi="Calibri" w:cs="Calibri"/>
          <w:color w:val="000000" w:themeColor="text1"/>
          <w:sz w:val="22"/>
          <w:szCs w:val="22"/>
          <w:lang w:val="en-GB"/>
        </w:rPr>
        <w:t xml:space="preserve"> </w:t>
      </w:r>
      <w:r w:rsidR="009D6391" w:rsidRPr="007F23AD">
        <w:rPr>
          <w:rFonts w:ascii="Calibri" w:hAnsi="Calibri" w:cs="Calibri"/>
          <w:color w:val="000000" w:themeColor="text1"/>
          <w:sz w:val="22"/>
          <w:szCs w:val="22"/>
          <w:lang w:val="en-GB"/>
        </w:rPr>
        <w:fldChar w:fldCharType="begin"/>
      </w:r>
      <w:r w:rsidR="005B718B" w:rsidRPr="007F23AD">
        <w:rPr>
          <w:rFonts w:ascii="Calibri" w:hAnsi="Calibri" w:cs="Calibri"/>
          <w:color w:val="000000" w:themeColor="text1"/>
          <w:sz w:val="22"/>
          <w:szCs w:val="22"/>
          <w:lang w:val="en-GB"/>
        </w:rPr>
        <w:instrText xml:space="preserve"> ADDIN EN.CITE &lt;EndNote&gt;&lt;Cite AuthorYear="1"&gt;&lt;Author&gt;Liao&lt;/Author&gt;&lt;Year&gt;2023&lt;/Year&gt;&lt;RecNum&gt;1721&lt;/RecNum&gt;&lt;DisplayText&gt;Liao et al. (2023)&lt;/DisplayText&gt;&lt;record&gt;&lt;rec-number&gt;1721&lt;/rec-number&gt;&lt;foreign-keys&gt;&lt;key app="EN" db-id="vxw0ffesn9zzt0ewpdx5r5a3fpw92aep9re9" timestamp="1721903796" guid="bd31dbb4-0201-4882-b1ad-72951f8f301d"&gt;1721&lt;/key&gt;&lt;/foreign-keys&gt;&lt;ref-type name="Journal Article"&gt;17&lt;/ref-type&gt;&lt;contributors&gt;&lt;authors&gt;&lt;author&gt;Liao, Longhui&lt;/author&gt;&lt;author&gt;Yang, Chuan&lt;/author&gt;&lt;author&gt;Quan, Lirong&lt;/author&gt;&lt;/authors&gt;&lt;/contributors&gt;&lt;titles&gt;&lt;title&gt;Construction supply chain management: A systematic literature review and future development&lt;/title&gt;&lt;secondary-title&gt;Journal of Cleaner Production&lt;/secondary-title&gt;&lt;/titles&gt;&lt;periodical&gt;&lt;full-title&gt;Journal of Cleaner Production&lt;/full-title&gt;&lt;/periodical&gt;&lt;pages&gt;135230&lt;/pages&gt;&lt;volume&gt;382&lt;/volume&gt;&lt;keywords&gt;&lt;keyword&gt;Construction industrialization&lt;/keyword&gt;&lt;keyword&gt;Construction supply chain&lt;/keyword&gt;&lt;keyword&gt;Construction supply chain resilience&lt;/keyword&gt;&lt;keyword&gt;Systematic literature review&lt;/keyword&gt;&lt;/keywords&gt;&lt;dates&gt;&lt;year&gt;2023&lt;/year&gt;&lt;pub-dates&gt;&lt;date&gt;2023/01/01/&lt;/date&gt;&lt;/pub-dates&gt;&lt;/dates&gt;&lt;isbn&gt;0959-6526&lt;/isbn&gt;&lt;urls&gt;&lt;related-urls&gt;&lt;url&gt;https://www.sciencedirect.com/science/article/pii/S0959652622048041&lt;/url&gt;&lt;/related-urls&gt;&lt;/urls&gt;&lt;electronic-resource-num&gt;https://doi.org/10.1016/j.jclepro.2022.135230&lt;/electronic-resource-num&gt;&lt;/record&gt;&lt;/Cite&gt;&lt;/EndNote&gt;</w:instrText>
      </w:r>
      <w:r w:rsidR="009D6391" w:rsidRPr="007F23AD">
        <w:rPr>
          <w:rFonts w:ascii="Calibri" w:hAnsi="Calibri" w:cs="Calibri"/>
          <w:color w:val="000000" w:themeColor="text1"/>
          <w:sz w:val="22"/>
          <w:szCs w:val="22"/>
          <w:lang w:val="en-GB"/>
        </w:rPr>
        <w:fldChar w:fldCharType="separate"/>
      </w:r>
      <w:r w:rsidR="009D6391" w:rsidRPr="007F23AD">
        <w:rPr>
          <w:rFonts w:ascii="Calibri" w:hAnsi="Calibri" w:cs="Calibri"/>
          <w:noProof/>
          <w:color w:val="000000" w:themeColor="text1"/>
          <w:sz w:val="22"/>
          <w:szCs w:val="22"/>
          <w:lang w:val="en-GB"/>
        </w:rPr>
        <w:t>Liao et al. (2023)</w:t>
      </w:r>
      <w:r w:rsidR="009D6391" w:rsidRPr="007F23AD">
        <w:rPr>
          <w:rFonts w:ascii="Calibri" w:hAnsi="Calibri" w:cs="Calibri"/>
          <w:color w:val="000000" w:themeColor="text1"/>
          <w:sz w:val="22"/>
          <w:szCs w:val="22"/>
          <w:lang w:val="en-GB"/>
        </w:rPr>
        <w:fldChar w:fldCharType="end"/>
      </w:r>
      <w:r w:rsidR="009D6391" w:rsidRPr="007F23AD">
        <w:rPr>
          <w:rFonts w:ascii="Calibri" w:hAnsi="Calibri" w:cs="Calibri" w:hint="eastAsia"/>
          <w:color w:val="000000" w:themeColor="text1"/>
          <w:sz w:val="22"/>
          <w:szCs w:val="22"/>
          <w:lang w:val="en-GB"/>
        </w:rPr>
        <w:t xml:space="preserve"> </w:t>
      </w:r>
      <w:r w:rsidR="00775FB5" w:rsidRPr="007F23AD">
        <w:rPr>
          <w:rFonts w:ascii="Calibri" w:hAnsi="Calibri" w:cs="Calibri"/>
          <w:color w:val="000000" w:themeColor="text1"/>
          <w:sz w:val="22"/>
          <w:szCs w:val="22"/>
          <w:lang w:val="en-GB"/>
        </w:rPr>
        <w:t>found that construction supply chain resilience plays an important role in ensuring the stability of the construction supply chain in uncertain environments by quantitatively analysing 465 related articles. Their study focused more on methodological aspects and did not break down the risk factors in the construction industry.</w:t>
      </w:r>
      <w:r w:rsidR="00775FB5" w:rsidRPr="007F23AD">
        <w:rPr>
          <w:rFonts w:ascii="Calibri" w:hAnsi="Calibri" w:cs="Calibri" w:hint="eastAsia"/>
          <w:color w:val="000000" w:themeColor="text1"/>
          <w:sz w:val="22"/>
          <w:szCs w:val="22"/>
          <w:lang w:val="en-GB"/>
        </w:rPr>
        <w:t xml:space="preserve"> </w:t>
      </w:r>
      <w:r w:rsidR="00706824" w:rsidRPr="007F23AD">
        <w:rPr>
          <w:rFonts w:ascii="Calibri" w:hAnsi="Calibri" w:cs="Calibri"/>
          <w:color w:val="000000" w:themeColor="text1"/>
          <w:sz w:val="22"/>
          <w:szCs w:val="22"/>
          <w:lang w:val="en-GB"/>
        </w:rPr>
        <w:fldChar w:fldCharType="begin"/>
      </w:r>
      <w:r w:rsidR="00D55F18" w:rsidRPr="007F23AD">
        <w:rPr>
          <w:rFonts w:ascii="Calibri" w:hAnsi="Calibri" w:cs="Calibri"/>
          <w:color w:val="000000" w:themeColor="text1"/>
          <w:sz w:val="22"/>
          <w:szCs w:val="22"/>
          <w:lang w:val="en-GB"/>
        </w:rPr>
        <w:instrText xml:space="preserve"> ADDIN EN.CITE &lt;EndNote&gt;&lt;Cite AuthorYear="1"&gt;&lt;Author&gt;Aloini&lt;/Author&gt;&lt;Year&gt;2012&lt;/Year&gt;&lt;RecNum&gt;281&lt;/RecNum&gt;&lt;DisplayText&gt;Aloini et al. (2012)&lt;/DisplayText&gt;&lt;record&gt;&lt;rec-number&gt;10&lt;/rec-number&gt;&lt;foreign-keys&gt;&lt;key app="EN" db-id="pzdwvt0zxepzzqe2zdmp5zajvd0tv5sdtt2w" timestamp="1701253332"&gt;10&lt;/key&gt;&lt;/foreign-keys&gt;&lt;ref-type name="Journal Article"&gt;17&lt;/ref-type&gt;&lt;contributors&gt;&lt;authors&gt;&lt;author&gt;Aloini, Davide&lt;/author&gt;&lt;author&gt;Dulmin, Riccardo&lt;/author&gt;&lt;author&gt;Mininno, Valeria&lt;/author&gt;&lt;author&gt;Ponticelli, Simone&lt;/author&gt;&lt;/authors&gt;&lt;/contributors&gt;&lt;titles&gt;&lt;title&gt;Supply chain management: a review of implementation risks in the construction industry&lt;/title&gt;&lt;secondary-title&gt;Business Process Management Journal&lt;/secondary-title&gt;&lt;/titles&gt;&lt;periodical&gt;&lt;full-title&gt;Business Process Management Journal&lt;/full-title&gt;&lt;/periodical&gt;&lt;pages&gt;735-761&lt;/pages&gt;&lt;volume&gt;18&lt;/volume&gt;&lt;number&gt;5&lt;/number&gt;&lt;section&gt;735&lt;/section&gt;&lt;dates&gt;&lt;year&gt;2012&lt;/year&gt;&lt;/dates&gt;&lt;isbn&gt;1463-7154&lt;/isbn&gt;&lt;work-type&gt;Article&lt;/work-type&gt;&lt;urls&gt;&lt;related-urls&gt;&lt;url&gt;https://www.scopus.com/inward/record.uri?eid=2-s2.0-84865800342&amp;amp;doi=10.1108%2f14637151211270135&amp;amp;partnerID=40&amp;amp;md5=21429b668be5e326b49bb2d127ec1dd5&lt;/url&gt;&lt;/related-urls&gt;&lt;/urls&gt;&lt;electronic-resource-num&gt;10.1108/14637151211270135&lt;/electronic-resource-num&gt;&lt;remote-database-name&gt;Scopus&lt;/remote-database-name&gt;&lt;/record&gt;&lt;/Cite&gt;&lt;/EndNote&gt;</w:instrText>
      </w:r>
      <w:r w:rsidR="00706824" w:rsidRPr="007F23AD">
        <w:rPr>
          <w:rFonts w:ascii="Calibri" w:hAnsi="Calibri" w:cs="Calibri"/>
          <w:color w:val="000000" w:themeColor="text1"/>
          <w:sz w:val="22"/>
          <w:szCs w:val="22"/>
          <w:lang w:val="en-GB"/>
        </w:rPr>
        <w:fldChar w:fldCharType="separate"/>
      </w:r>
      <w:r w:rsidR="00706824" w:rsidRPr="007F23AD">
        <w:rPr>
          <w:rFonts w:ascii="Calibri" w:hAnsi="Calibri" w:cs="Calibri"/>
          <w:color w:val="000000" w:themeColor="text1"/>
          <w:sz w:val="22"/>
          <w:szCs w:val="22"/>
          <w:lang w:val="en-GB"/>
        </w:rPr>
        <w:t>Aloini et al. (2012)</w:t>
      </w:r>
      <w:r w:rsidR="00706824" w:rsidRPr="007F23AD">
        <w:rPr>
          <w:rFonts w:ascii="Calibri" w:hAnsi="Calibri" w:cs="Calibri"/>
          <w:color w:val="000000" w:themeColor="text1"/>
          <w:sz w:val="22"/>
          <w:szCs w:val="22"/>
          <w:lang w:val="en-GB"/>
        </w:rPr>
        <w:fldChar w:fldCharType="end"/>
      </w:r>
      <w:r w:rsidR="00706824" w:rsidRPr="007F23AD">
        <w:rPr>
          <w:rFonts w:ascii="Calibri" w:hAnsi="Calibri" w:cs="Calibri"/>
          <w:color w:val="000000" w:themeColor="text1"/>
          <w:sz w:val="22"/>
          <w:szCs w:val="22"/>
          <w:lang w:val="en-GB"/>
        </w:rPr>
        <w:t xml:space="preserve"> </w:t>
      </w:r>
      <w:r w:rsidR="00EE43CC" w:rsidRPr="007F23AD">
        <w:rPr>
          <w:rFonts w:ascii="Calibri" w:hAnsi="Calibri" w:cs="Calibri"/>
          <w:color w:val="000000" w:themeColor="text1"/>
          <w:sz w:val="22"/>
          <w:szCs w:val="22"/>
          <w:lang w:val="en-GB"/>
        </w:rPr>
        <w:t xml:space="preserve">investigates the risk factors affecting the implementation of </w:t>
      </w:r>
      <w:r w:rsidR="002A6D55" w:rsidRPr="007F23AD">
        <w:rPr>
          <w:rFonts w:ascii="Calibri" w:hAnsi="Calibri" w:cs="Calibri"/>
          <w:color w:val="000000" w:themeColor="text1"/>
          <w:sz w:val="22"/>
          <w:szCs w:val="22"/>
          <w:lang w:val="en-GB"/>
        </w:rPr>
        <w:t>s</w:t>
      </w:r>
      <w:r w:rsidR="00EE43CC" w:rsidRPr="007F23AD">
        <w:rPr>
          <w:rFonts w:ascii="Calibri" w:hAnsi="Calibri" w:cs="Calibri"/>
          <w:color w:val="000000" w:themeColor="text1"/>
          <w:sz w:val="22"/>
          <w:szCs w:val="22"/>
          <w:lang w:val="en-GB"/>
        </w:rPr>
        <w:t xml:space="preserve">upply </w:t>
      </w:r>
      <w:r w:rsidR="002A6D55" w:rsidRPr="007F23AD">
        <w:rPr>
          <w:rFonts w:ascii="Calibri" w:hAnsi="Calibri" w:cs="Calibri"/>
          <w:color w:val="000000" w:themeColor="text1"/>
          <w:sz w:val="22"/>
          <w:szCs w:val="22"/>
          <w:lang w:val="en-GB"/>
        </w:rPr>
        <w:t>c</w:t>
      </w:r>
      <w:r w:rsidR="00EE43CC" w:rsidRPr="007F23AD">
        <w:rPr>
          <w:rFonts w:ascii="Calibri" w:hAnsi="Calibri" w:cs="Calibri"/>
          <w:color w:val="000000" w:themeColor="text1"/>
          <w:sz w:val="22"/>
          <w:szCs w:val="22"/>
          <w:lang w:val="en-GB"/>
        </w:rPr>
        <w:t xml:space="preserve">hain </w:t>
      </w:r>
      <w:r w:rsidR="002A6D55" w:rsidRPr="007F23AD">
        <w:rPr>
          <w:rFonts w:ascii="Calibri" w:hAnsi="Calibri" w:cs="Calibri"/>
          <w:color w:val="000000" w:themeColor="text1"/>
          <w:sz w:val="22"/>
          <w:szCs w:val="22"/>
          <w:lang w:val="en-GB"/>
        </w:rPr>
        <w:t>m</w:t>
      </w:r>
      <w:r w:rsidR="00EE43CC" w:rsidRPr="007F23AD">
        <w:rPr>
          <w:rFonts w:ascii="Calibri" w:hAnsi="Calibri" w:cs="Calibri"/>
          <w:color w:val="000000" w:themeColor="text1"/>
          <w:sz w:val="22"/>
          <w:szCs w:val="22"/>
          <w:lang w:val="en-GB"/>
        </w:rPr>
        <w:t>anagement principles but does not fully consider all aspects of supply chain management</w:t>
      </w:r>
      <w:r w:rsidR="006C7BCC" w:rsidRPr="007F23AD">
        <w:rPr>
          <w:rFonts w:ascii="Calibri" w:hAnsi="Calibri" w:cs="Calibri"/>
          <w:color w:val="000000" w:themeColor="text1"/>
          <w:sz w:val="22"/>
          <w:szCs w:val="22"/>
          <w:lang w:val="en-GB"/>
        </w:rPr>
        <w:t xml:space="preserve"> </w:t>
      </w:r>
      <w:r w:rsidR="00963E0C" w:rsidRPr="007F23AD">
        <w:rPr>
          <w:rFonts w:ascii="Calibri" w:hAnsi="Calibri" w:cs="Calibri"/>
          <w:color w:val="000000" w:themeColor="text1"/>
          <w:sz w:val="22"/>
          <w:szCs w:val="22"/>
          <w:lang w:val="en-GB"/>
        </w:rPr>
        <w:t>such</w:t>
      </w:r>
      <w:r w:rsidR="006C7BCC" w:rsidRPr="007F23AD">
        <w:rPr>
          <w:rFonts w:ascii="Calibri" w:hAnsi="Calibri" w:cs="Calibri"/>
          <w:color w:val="000000" w:themeColor="text1"/>
          <w:sz w:val="22"/>
          <w:szCs w:val="22"/>
        </w:rPr>
        <w:t xml:space="preserve"> as </w:t>
      </w:r>
      <w:r w:rsidR="00C07933" w:rsidRPr="007F23AD">
        <w:rPr>
          <w:rFonts w:ascii="Calibri" w:hAnsi="Calibri" w:cs="Calibri"/>
          <w:color w:val="000000" w:themeColor="text1"/>
          <w:sz w:val="22"/>
          <w:szCs w:val="22"/>
        </w:rPr>
        <w:t xml:space="preserve">new technology and </w:t>
      </w:r>
      <w:r w:rsidR="0074736B" w:rsidRPr="007F23AD">
        <w:rPr>
          <w:rFonts w:ascii="Calibri" w:hAnsi="Calibri" w:cs="Calibri"/>
          <w:color w:val="000000" w:themeColor="text1"/>
          <w:sz w:val="22"/>
          <w:szCs w:val="22"/>
        </w:rPr>
        <w:t>safety</w:t>
      </w:r>
      <w:r w:rsidR="00CC788E" w:rsidRPr="007F23AD">
        <w:rPr>
          <w:rFonts w:ascii="Calibri" w:hAnsi="Calibri" w:cs="Calibri"/>
          <w:color w:val="000000" w:themeColor="text1"/>
          <w:sz w:val="22"/>
          <w:szCs w:val="22"/>
        </w:rPr>
        <w:t xml:space="preserve"> perspectives</w:t>
      </w:r>
      <w:r w:rsidR="00EE43CC" w:rsidRPr="007F23AD">
        <w:rPr>
          <w:rFonts w:ascii="Calibri" w:hAnsi="Calibri" w:cs="Calibri"/>
          <w:color w:val="000000" w:themeColor="text1"/>
          <w:sz w:val="22"/>
          <w:szCs w:val="22"/>
          <w:lang w:val="en-GB"/>
        </w:rPr>
        <w:t xml:space="preserve">. </w:t>
      </w:r>
      <w:r w:rsidR="00C332B5" w:rsidRPr="007F23AD">
        <w:rPr>
          <w:rFonts w:ascii="Calibri" w:hAnsi="Calibri" w:cs="Calibri"/>
          <w:color w:val="000000" w:themeColor="text1"/>
          <w:sz w:val="22"/>
          <w:szCs w:val="22"/>
          <w:lang w:val="en-GB"/>
        </w:rPr>
        <w:t xml:space="preserve">Work by </w:t>
      </w:r>
      <w:r w:rsidR="00D07025" w:rsidRPr="007F23AD">
        <w:rPr>
          <w:rFonts w:ascii="Calibri" w:hAnsi="Calibri" w:cs="Calibri"/>
          <w:color w:val="000000" w:themeColor="text1"/>
          <w:sz w:val="22"/>
          <w:szCs w:val="22"/>
          <w:lang w:val="en-GB"/>
        </w:rPr>
        <w:fldChar w:fldCharType="begin"/>
      </w:r>
      <w:r w:rsidR="00726588" w:rsidRPr="007F23AD">
        <w:rPr>
          <w:rFonts w:ascii="Calibri" w:hAnsi="Calibri" w:cs="Calibri"/>
          <w:color w:val="000000" w:themeColor="text1"/>
          <w:sz w:val="22"/>
          <w:szCs w:val="22"/>
          <w:lang w:val="en-GB"/>
        </w:rPr>
        <w:instrText xml:space="preserve"> ADDIN EN.CITE &lt;EndNote&gt;&lt;Cite AuthorYear="1"&gt;&lt;Author&gt;Pham&lt;/Author&gt;&lt;Year&gt;2022&lt;/Year&gt;&lt;RecNum&gt;54&lt;/RecNum&gt;&lt;DisplayText&gt;Pham et al. (2022)&lt;/DisplayText&gt;&lt;record&gt;&lt;rec-number&gt;54&lt;/rec-number&gt;&lt;foreign-keys&gt;&lt;key app="EN" db-id="vxw0ffesn9zzt0ewpdx5r5a3fpw92aep9re9" timestamp="1683536773" guid="41b516c1-e64c-4468-9b89-dd6e88d80716"&gt;54&lt;/key&gt;&lt;/foreign-keys&gt;&lt;ref-type name="Journal Article"&gt;17&lt;/ref-type&gt;&lt;contributors&gt;&lt;authors&gt;&lt;author&gt;Pham, Hai Thanh&lt;/author&gt;&lt;author&gt;Pham, Tho&lt;/author&gt;&lt;author&gt;Truong Quang, Huy&lt;/author&gt;&lt;author&gt;Dang, Chau Ngoc&lt;/author&gt;&lt;/authors&gt;&lt;/contributors&gt;&lt;titles&gt;&lt;title&gt;Supply chain risk management research in construction: a systematic review&lt;/title&gt;&lt;secondary-title&gt;International Journal of Construction Management&lt;/secondary-title&gt;&lt;/titles&gt;&lt;periodical&gt;&lt;full-title&gt;International Journal of Construction Management&lt;/full-title&gt;&lt;/periodical&gt;&lt;pages&gt;1-11&lt;/pages&gt;&lt;dates&gt;&lt;year&gt;2022&lt;/year&gt;&lt;/dates&gt;&lt;publisher&gt;Taylor &amp;amp; Francis&lt;/publisher&gt;&lt;isbn&gt;1562-3599&lt;/isbn&gt;&lt;urls&gt;&lt;related-urls&gt;&lt;url&gt;https://doi.org/10.1080/15623599.2022.2029677&lt;/url&gt;&lt;/related-urls&gt;&lt;/urls&gt;&lt;electronic-resource-num&gt;10.1080/15623599.2022.2029677&lt;/electronic-resource-num&gt;&lt;/record&gt;&lt;/Cite&gt;&lt;/EndNote&gt;</w:instrText>
      </w:r>
      <w:r w:rsidR="00D07025" w:rsidRPr="007F23AD">
        <w:rPr>
          <w:rFonts w:ascii="Calibri" w:hAnsi="Calibri" w:cs="Calibri"/>
          <w:color w:val="000000" w:themeColor="text1"/>
          <w:sz w:val="22"/>
          <w:szCs w:val="22"/>
          <w:lang w:val="en-GB"/>
        </w:rPr>
        <w:fldChar w:fldCharType="separate"/>
      </w:r>
      <w:r w:rsidR="00726588" w:rsidRPr="007F23AD">
        <w:rPr>
          <w:rFonts w:ascii="Calibri" w:hAnsi="Calibri" w:cs="Calibri"/>
          <w:noProof/>
          <w:color w:val="000000" w:themeColor="text1"/>
          <w:sz w:val="22"/>
          <w:szCs w:val="22"/>
          <w:lang w:val="en-GB"/>
        </w:rPr>
        <w:t>Pham et al. (2022)</w:t>
      </w:r>
      <w:r w:rsidR="00D07025" w:rsidRPr="007F23AD">
        <w:rPr>
          <w:rFonts w:ascii="Calibri" w:hAnsi="Calibri" w:cs="Calibri"/>
          <w:color w:val="000000" w:themeColor="text1"/>
          <w:sz w:val="22"/>
          <w:szCs w:val="22"/>
          <w:lang w:val="en-GB"/>
        </w:rPr>
        <w:fldChar w:fldCharType="end"/>
      </w:r>
      <w:r w:rsidR="00D07025" w:rsidRPr="007F23AD">
        <w:rPr>
          <w:rFonts w:ascii="Calibri" w:hAnsi="Calibri" w:cs="Calibri"/>
          <w:color w:val="000000" w:themeColor="text1"/>
          <w:sz w:val="22"/>
          <w:szCs w:val="22"/>
          <w:lang w:val="en-GB"/>
        </w:rPr>
        <w:t xml:space="preserve"> </w:t>
      </w:r>
      <w:r w:rsidR="00EE43CC" w:rsidRPr="007F23AD">
        <w:rPr>
          <w:rFonts w:ascii="Calibri" w:hAnsi="Calibri" w:cs="Calibri"/>
          <w:color w:val="000000" w:themeColor="text1"/>
          <w:sz w:val="22"/>
          <w:szCs w:val="22"/>
          <w:lang w:val="en-GB"/>
        </w:rPr>
        <w:t>ha</w:t>
      </w:r>
      <w:r w:rsidR="00C332B5" w:rsidRPr="007F23AD">
        <w:rPr>
          <w:rFonts w:ascii="Calibri" w:hAnsi="Calibri" w:cs="Calibri"/>
          <w:color w:val="000000" w:themeColor="text1"/>
          <w:sz w:val="22"/>
          <w:szCs w:val="22"/>
          <w:lang w:val="en-GB"/>
        </w:rPr>
        <w:t>s</w:t>
      </w:r>
      <w:r w:rsidR="00EE43CC" w:rsidRPr="007F23AD">
        <w:rPr>
          <w:rFonts w:ascii="Calibri" w:hAnsi="Calibri" w:cs="Calibri"/>
          <w:color w:val="000000" w:themeColor="text1"/>
          <w:sz w:val="22"/>
          <w:szCs w:val="22"/>
          <w:lang w:val="en-GB"/>
        </w:rPr>
        <w:t xml:space="preserve"> conducted an extensive review of construction supply chain risk</w:t>
      </w:r>
      <w:r w:rsidR="47BCDE00" w:rsidRPr="007F23AD">
        <w:rPr>
          <w:rFonts w:ascii="Calibri" w:hAnsi="Calibri" w:cs="Calibri"/>
          <w:color w:val="000000" w:themeColor="text1"/>
          <w:sz w:val="22"/>
          <w:szCs w:val="22"/>
          <w:lang w:val="en-GB"/>
        </w:rPr>
        <w:t>,</w:t>
      </w:r>
      <w:r w:rsidR="00EE43CC" w:rsidRPr="007F23AD">
        <w:rPr>
          <w:rFonts w:ascii="Calibri" w:hAnsi="Calibri" w:cs="Calibri"/>
          <w:color w:val="000000" w:themeColor="text1"/>
          <w:sz w:val="22"/>
          <w:szCs w:val="22"/>
          <w:lang w:val="en-GB"/>
        </w:rPr>
        <w:t xml:space="preserve"> but do not </w:t>
      </w:r>
      <w:r w:rsidR="25E88D77" w:rsidRPr="007F23AD">
        <w:rPr>
          <w:rFonts w:ascii="Calibri" w:hAnsi="Calibri" w:cs="Calibri"/>
          <w:color w:val="000000" w:themeColor="text1"/>
          <w:sz w:val="22"/>
          <w:szCs w:val="22"/>
          <w:lang w:val="en-GB"/>
        </w:rPr>
        <w:t>fully address</w:t>
      </w:r>
      <w:r w:rsidR="00EE43CC" w:rsidRPr="007F23AD">
        <w:rPr>
          <w:rFonts w:ascii="Calibri" w:hAnsi="Calibri" w:cs="Calibri"/>
          <w:color w:val="000000" w:themeColor="text1"/>
          <w:sz w:val="22"/>
          <w:szCs w:val="22"/>
          <w:lang w:val="en-GB"/>
        </w:rPr>
        <w:t xml:space="preserve"> SMEs. </w:t>
      </w:r>
      <w:r w:rsidR="00A03737" w:rsidRPr="007F23AD">
        <w:rPr>
          <w:rFonts w:ascii="Calibri" w:hAnsi="Calibri" w:cs="Calibri"/>
          <w:color w:val="000000" w:themeColor="text1"/>
          <w:sz w:val="22"/>
          <w:szCs w:val="22"/>
          <w:lang w:val="en-GB"/>
        </w:rPr>
        <w:t xml:space="preserve">Also, </w:t>
      </w:r>
      <w:r w:rsidR="00757E39" w:rsidRPr="007F23AD">
        <w:rPr>
          <w:rFonts w:ascii="Calibri" w:hAnsi="Calibri" w:cs="Calibri"/>
          <w:color w:val="000000" w:themeColor="text1"/>
          <w:sz w:val="22"/>
          <w:szCs w:val="22"/>
          <w:lang w:val="en-GB"/>
        </w:rPr>
        <w:fldChar w:fldCharType="begin"/>
      </w:r>
      <w:r w:rsidR="002C7067" w:rsidRPr="007F23AD">
        <w:rPr>
          <w:rFonts w:ascii="Calibri" w:hAnsi="Calibri" w:cs="Calibri"/>
          <w:color w:val="000000" w:themeColor="text1"/>
          <w:sz w:val="22"/>
          <w:szCs w:val="22"/>
          <w:lang w:val="en-GB"/>
        </w:rPr>
        <w:instrText xml:space="preserve"> ADDIN EN.CITE &lt;EndNote&gt;&lt;Cite AuthorYear="1"&gt;&lt;Author&gt;Fan&lt;/Author&gt;&lt;Year&gt;2018&lt;/Year&gt;&lt;RecNum&gt;224&lt;/RecNum&gt;&lt;DisplayText&gt;Fan and Stevenson (2018)&lt;/DisplayText&gt;&lt;record&gt;&lt;rec-number&gt;224&lt;/rec-number&gt;&lt;foreign-keys&gt;&lt;key app="EN" db-id="vxw0ffesn9zzt0ewpdx5r5a3fpw92aep9re9" timestamp="1683537551" guid="f3c962e1-7117-4dd8-a999-a884d16781ac"&gt;224&lt;/key&gt;&lt;/foreign-keys&gt;&lt;ref-type name="Journal Article"&gt;17&lt;/ref-type&gt;&lt;contributors&gt;&lt;authors&gt;&lt;author&gt;Fan, Y. Y.&lt;/author&gt;&lt;author&gt;Stevenson, M.&lt;/author&gt;&lt;/authors&gt;&lt;/contributors&gt;&lt;auth-address&gt;Univ Lancaster, Sch Management, Dept Management Sci, Lancaster, England&lt;/auth-address&gt;&lt;titles&gt;&lt;title&gt;A review of supply chain risk management: definition, theory, and research agenda&lt;/title&gt;&lt;secondary-title&gt;International Journal of Physical Distribution &amp;amp; Logistics Management&lt;/secondary-title&gt;&lt;alt-title&gt;Int J Phys Distr Log&lt;/alt-title&gt;&lt;/titles&gt;&lt;periodical&gt;&lt;full-title&gt;International Journal of Physical Distribution &amp;amp; Logistics Management&lt;/full-title&gt;&lt;/periodical&gt;&lt;pages&gt;205-230&lt;/pages&gt;&lt;volume&gt;48&lt;/volume&gt;&lt;number&gt;3&lt;/number&gt;&lt;section&gt;205&lt;/section&gt;&lt;keywords&gt;&lt;keyword&gt;supply chain risk&lt;/keyword&gt;&lt;keyword&gt;theory&lt;/keyword&gt;&lt;keyword&gt;risk management&lt;/keyword&gt;&lt;keyword&gt;supply chain risk management (scrm)&lt;/keyword&gt;&lt;keyword&gt;systematic literature review (slr)&lt;/keyword&gt;&lt;keyword&gt;disruption risk&lt;/keyword&gt;&lt;keyword&gt;model development&lt;/keyword&gt;&lt;keyword&gt;decision-making&lt;/keyword&gt;&lt;keyword&gt;product design&lt;/keyword&gt;&lt;keyword&gt;retail chains&lt;/keyword&gt;&lt;keyword&gt;mitigation&lt;/keyword&gt;&lt;keyword&gt;knowledge&lt;/keyword&gt;&lt;keyword&gt;methodology&lt;/keyword&gt;&lt;keyword&gt;strategies&lt;/keyword&gt;&lt;keyword&gt;framework&lt;/keyword&gt;&lt;/keywords&gt;&lt;dates&gt;&lt;year&gt;2018&lt;/year&gt;&lt;/dates&gt;&lt;isbn&gt;0960-0035&lt;/isbn&gt;&lt;accession-num&gt;WOS:000428168900002&lt;/accession-num&gt;&lt;work-type&gt;Review&lt;/work-type&gt;&lt;urls&gt;&lt;related-urls&gt;&lt;url&gt;&amp;lt;Go to ISI&amp;gt;://WOS:000428168900002&lt;/url&gt;&lt;/related-urls&gt;&lt;/urls&gt;&lt;electronic-resource-num&gt;10.1108/Ijpdlm-01-2017-0043&lt;/electronic-resource-num&gt;&lt;remote-database-name&gt;Scopus&lt;/remote-database-name&gt;&lt;language&gt;English&lt;/language&gt;&lt;/record&gt;&lt;/Cite&gt;&lt;/EndNote&gt;</w:instrText>
      </w:r>
      <w:r w:rsidR="00757E39" w:rsidRPr="007F23AD">
        <w:rPr>
          <w:rFonts w:ascii="Calibri" w:hAnsi="Calibri" w:cs="Calibri"/>
          <w:color w:val="000000" w:themeColor="text1"/>
          <w:sz w:val="22"/>
          <w:szCs w:val="22"/>
          <w:lang w:val="en-GB"/>
        </w:rPr>
        <w:fldChar w:fldCharType="separate"/>
      </w:r>
      <w:r w:rsidR="002C7067" w:rsidRPr="007F23AD">
        <w:rPr>
          <w:rFonts w:ascii="Calibri" w:hAnsi="Calibri" w:cs="Calibri"/>
          <w:noProof/>
          <w:color w:val="000000" w:themeColor="text1"/>
          <w:sz w:val="22"/>
          <w:szCs w:val="22"/>
          <w:lang w:val="en-GB"/>
        </w:rPr>
        <w:t>Fan and Stevenson (2018)</w:t>
      </w:r>
      <w:r w:rsidR="00757E39" w:rsidRPr="007F23AD">
        <w:rPr>
          <w:rFonts w:ascii="Calibri" w:hAnsi="Calibri" w:cs="Calibri"/>
          <w:color w:val="000000" w:themeColor="text1"/>
          <w:sz w:val="22"/>
          <w:szCs w:val="22"/>
          <w:lang w:val="en-GB"/>
        </w:rPr>
        <w:fldChar w:fldCharType="end"/>
      </w:r>
      <w:r w:rsidR="00757E39" w:rsidRPr="007F23AD">
        <w:rPr>
          <w:rFonts w:ascii="Calibri" w:hAnsi="Calibri" w:cs="Calibri"/>
          <w:color w:val="000000" w:themeColor="text1"/>
          <w:sz w:val="22"/>
          <w:szCs w:val="22"/>
          <w:lang w:val="en-GB"/>
        </w:rPr>
        <w:t xml:space="preserve"> </w:t>
      </w:r>
      <w:r w:rsidR="00EE43CC" w:rsidRPr="007F23AD">
        <w:rPr>
          <w:rFonts w:ascii="Calibri" w:hAnsi="Calibri" w:cs="Calibri"/>
          <w:color w:val="000000" w:themeColor="text1"/>
          <w:sz w:val="22"/>
          <w:szCs w:val="22"/>
          <w:lang w:val="en-GB"/>
        </w:rPr>
        <w:t>review</w:t>
      </w:r>
      <w:r w:rsidR="00A13C92" w:rsidRPr="007F23AD">
        <w:rPr>
          <w:rFonts w:ascii="Calibri" w:hAnsi="Calibri" w:cs="Calibri"/>
          <w:color w:val="000000" w:themeColor="text1"/>
          <w:sz w:val="22"/>
          <w:szCs w:val="22"/>
          <w:lang w:val="en-GB"/>
        </w:rPr>
        <w:t>ed</w:t>
      </w:r>
      <w:r w:rsidR="00EE43CC" w:rsidRPr="007F23AD">
        <w:rPr>
          <w:rFonts w:ascii="Calibri" w:hAnsi="Calibri" w:cs="Calibri"/>
          <w:color w:val="000000" w:themeColor="text1"/>
          <w:sz w:val="22"/>
          <w:szCs w:val="22"/>
          <w:lang w:val="en-GB"/>
        </w:rPr>
        <w:t xml:space="preserve"> supply chain risk </w:t>
      </w:r>
      <w:r w:rsidR="00FD6724" w:rsidRPr="007F23AD">
        <w:rPr>
          <w:rFonts w:ascii="Calibri" w:hAnsi="Calibri" w:cs="Calibri"/>
          <w:color w:val="000000" w:themeColor="text1"/>
          <w:sz w:val="22"/>
          <w:szCs w:val="22"/>
          <w:lang w:val="en-GB"/>
        </w:rPr>
        <w:t>management but</w:t>
      </w:r>
      <w:r w:rsidR="00EE43CC" w:rsidRPr="007F23AD">
        <w:rPr>
          <w:rFonts w:ascii="Calibri" w:hAnsi="Calibri" w:cs="Calibri"/>
          <w:color w:val="000000" w:themeColor="text1"/>
          <w:sz w:val="22"/>
          <w:szCs w:val="22"/>
          <w:lang w:val="en-GB"/>
        </w:rPr>
        <w:t xml:space="preserve"> does not specifically address its application in the construction sector.</w:t>
      </w:r>
      <w:r w:rsidR="00CF23CB" w:rsidRPr="007F23AD">
        <w:rPr>
          <w:rFonts w:ascii="Calibri" w:hAnsi="Calibri" w:cs="Calibri"/>
          <w:color w:val="000000" w:themeColor="text1"/>
          <w:sz w:val="22"/>
          <w:szCs w:val="22"/>
          <w:lang w:val="en-GB"/>
        </w:rPr>
        <w:t xml:space="preserve"> </w:t>
      </w:r>
      <w:r w:rsidR="00CB7B35" w:rsidRPr="007F23AD">
        <w:rPr>
          <w:rFonts w:ascii="Calibri" w:hAnsi="Calibri" w:cs="Calibri"/>
          <w:color w:val="000000" w:themeColor="text1"/>
          <w:sz w:val="22"/>
          <w:szCs w:val="22"/>
          <w:lang w:val="en-GB"/>
        </w:rPr>
        <w:t xml:space="preserve">Hence, there is a pressing need for both conceptual and empirical research in this complex and under-explored area. Comprehensive studies are crucial to facilitate a swift and thorough </w:t>
      </w:r>
      <w:r w:rsidR="00CB7B35" w:rsidRPr="007F23AD">
        <w:rPr>
          <w:rFonts w:ascii="Calibri" w:hAnsi="Calibri" w:cs="Calibri"/>
          <w:color w:val="000000" w:themeColor="text1"/>
          <w:sz w:val="22"/>
          <w:szCs w:val="22"/>
          <w:lang w:val="en-GB"/>
        </w:rPr>
        <w:lastRenderedPageBreak/>
        <w:t>recovery and to return the field to its desired state of understanding and efficiency</w:t>
      </w:r>
      <w:r w:rsidR="0014132D" w:rsidRPr="007F23AD">
        <w:rPr>
          <w:rFonts w:ascii="Calibri" w:hAnsi="Calibri" w:cs="Calibri"/>
          <w:color w:val="000000" w:themeColor="text1"/>
          <w:sz w:val="22"/>
          <w:szCs w:val="22"/>
          <w:lang w:val="en-GB"/>
        </w:rPr>
        <w:t xml:space="preserve"> </w:t>
      </w:r>
      <w:r w:rsidR="005727DB" w:rsidRPr="007F23AD">
        <w:rPr>
          <w:rFonts w:ascii="Calibri" w:hAnsi="Calibri" w:cs="Calibri"/>
          <w:color w:val="000000" w:themeColor="text1"/>
          <w:sz w:val="22"/>
          <w:szCs w:val="22"/>
          <w:lang w:val="en-GB"/>
        </w:rPr>
        <w:fldChar w:fldCharType="begin"/>
      </w:r>
      <w:r w:rsidR="005727DB" w:rsidRPr="007F23AD">
        <w:rPr>
          <w:rFonts w:ascii="Calibri" w:hAnsi="Calibri" w:cs="Calibri"/>
          <w:color w:val="000000" w:themeColor="text1"/>
          <w:sz w:val="22"/>
          <w:szCs w:val="22"/>
          <w:lang w:val="en-GB"/>
        </w:rPr>
        <w:instrText xml:space="preserve"> ADDIN EN.CITE &lt;EndNote&gt;&lt;Cite&gt;&lt;Author&gt;Naim&lt;/Author&gt;&lt;Year&gt;2023&lt;/Year&gt;&lt;RecNum&gt;1458&lt;/RecNum&gt;&lt;DisplayText&gt;(Naim and Gosling 2023)&lt;/DisplayText&gt;&lt;record&gt;&lt;rec-number&gt;1458&lt;/rec-number&gt;&lt;foreign-keys&gt;&lt;key app="EN" db-id="vxw0ffesn9zzt0ewpdx5r5a3fpw92aep9re9" timestamp="1701253941" guid="3dc7b185-2eaf-4a79-90e4-1f708eba56b0"&gt;1458&lt;/key&gt;&lt;/foreign-keys&gt;&lt;ref-type name="Journal Article"&gt;17&lt;/ref-type&gt;&lt;contributors&gt;&lt;authors&gt;&lt;author&gt;Naim, Mohamed M.&lt;/author&gt;&lt;author&gt;Gosling, Jonathan&lt;/author&gt;&lt;/authors&gt;&lt;/contributors&gt;&lt;titles&gt;&lt;title&gt;Revisiting the whole systems approach: designing supply chains in a turbulent world&lt;/title&gt;&lt;secondary-title&gt;The International Journal of Logistics Management&lt;/secondary-title&gt;&lt;/titles&gt;&lt;periodical&gt;&lt;full-title&gt;The International Journal of Logistics Management&lt;/full-title&gt;&lt;/periodical&gt;&lt;pages&gt;5-33&lt;/pages&gt;&lt;volume&gt;34&lt;/volume&gt;&lt;number&gt;1&lt;/number&gt;&lt;dates&gt;&lt;year&gt;2023&lt;/year&gt;&lt;/dates&gt;&lt;publisher&gt;Emerald Publishing Limited&lt;/publisher&gt;&lt;isbn&gt;0957-4093&lt;/isbn&gt;&lt;urls&gt;&lt;related-urls&gt;&lt;url&gt;https://doi.org/10.1108/IJLM-02-2021-0121&lt;/url&gt;&lt;/related-urls&gt;&lt;/urls&gt;&lt;electronic-resource-num&gt;10.1108/IJLM-02-2021-0121&lt;/electronic-resource-num&gt;&lt;access-date&gt;2023/11/29&lt;/access-date&gt;&lt;/record&gt;&lt;/Cite&gt;&lt;/EndNote&gt;</w:instrText>
      </w:r>
      <w:r w:rsidR="005727DB" w:rsidRPr="007F23AD">
        <w:rPr>
          <w:rFonts w:ascii="Calibri" w:hAnsi="Calibri" w:cs="Calibri"/>
          <w:color w:val="000000" w:themeColor="text1"/>
          <w:sz w:val="22"/>
          <w:szCs w:val="22"/>
          <w:lang w:val="en-GB"/>
        </w:rPr>
        <w:fldChar w:fldCharType="separate"/>
      </w:r>
      <w:r w:rsidR="005727DB" w:rsidRPr="007F23AD">
        <w:rPr>
          <w:rFonts w:ascii="Calibri" w:hAnsi="Calibri" w:cs="Calibri"/>
          <w:noProof/>
          <w:color w:val="000000" w:themeColor="text1"/>
          <w:sz w:val="22"/>
          <w:szCs w:val="22"/>
          <w:lang w:val="en-GB"/>
        </w:rPr>
        <w:t>(Naim and Gosling 2023)</w:t>
      </w:r>
      <w:r w:rsidR="005727DB" w:rsidRPr="007F23AD">
        <w:rPr>
          <w:rFonts w:ascii="Calibri" w:hAnsi="Calibri" w:cs="Calibri"/>
          <w:color w:val="000000" w:themeColor="text1"/>
          <w:sz w:val="22"/>
          <w:szCs w:val="22"/>
          <w:lang w:val="en-GB"/>
        </w:rPr>
        <w:fldChar w:fldCharType="end"/>
      </w:r>
      <w:r w:rsidR="00CB7B35" w:rsidRPr="007F23AD">
        <w:rPr>
          <w:rFonts w:ascii="Calibri" w:hAnsi="Calibri" w:cs="Calibri"/>
          <w:color w:val="000000" w:themeColor="text1"/>
          <w:sz w:val="22"/>
          <w:szCs w:val="22"/>
          <w:lang w:val="en-GB"/>
        </w:rPr>
        <w:t>.</w:t>
      </w:r>
    </w:p>
    <w:p w14:paraId="488117C9" w14:textId="77777777" w:rsidR="00E05995" w:rsidRPr="007F23AD" w:rsidRDefault="00E05995" w:rsidP="00C3226C">
      <w:pPr>
        <w:spacing w:line="480" w:lineRule="auto"/>
        <w:jc w:val="both"/>
        <w:rPr>
          <w:rFonts w:ascii="Calibri" w:hAnsi="Calibri" w:cs="Calibri"/>
          <w:color w:val="000000" w:themeColor="text1"/>
          <w:sz w:val="22"/>
          <w:szCs w:val="22"/>
          <w:lang w:val="en-GB"/>
        </w:rPr>
      </w:pPr>
    </w:p>
    <w:p w14:paraId="39E34811" w14:textId="283A4C1F" w:rsidR="00A971D6" w:rsidRPr="007F23AD" w:rsidRDefault="009B1450" w:rsidP="00B3251C">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rPr>
        <w:t xml:space="preserve">The </w:t>
      </w:r>
      <w:r w:rsidR="001A3FA0" w:rsidRPr="007F23AD">
        <w:rPr>
          <w:rFonts w:ascii="Calibri" w:hAnsi="Calibri" w:cs="Calibri"/>
          <w:color w:val="000000" w:themeColor="text1"/>
          <w:sz w:val="22"/>
          <w:szCs w:val="22"/>
          <w:lang w:val="en-GB"/>
        </w:rPr>
        <w:t>objective of this paper is to examine the current state of research on supply chain risk in construction SMEs and to highlight the remaining gaps in this area</w:t>
      </w:r>
      <w:r w:rsidR="005D497B" w:rsidRPr="007F23AD">
        <w:rPr>
          <w:rFonts w:ascii="Calibri" w:hAnsi="Calibri" w:cs="Calibri"/>
          <w:color w:val="000000" w:themeColor="text1"/>
          <w:sz w:val="22"/>
          <w:szCs w:val="22"/>
          <w:lang w:val="en-GB"/>
        </w:rPr>
        <w:t>.</w:t>
      </w:r>
      <w:r w:rsidR="00B3251C" w:rsidRPr="007F23AD">
        <w:rPr>
          <w:rFonts w:ascii="Calibri" w:hAnsi="Calibri" w:cs="Calibri"/>
          <w:color w:val="000000" w:themeColor="text1"/>
          <w:sz w:val="22"/>
          <w:szCs w:val="22"/>
          <w:lang w:val="en-GB"/>
        </w:rPr>
        <w:t xml:space="preserve"> The lack of supply chain risk awareness in construction SMEs impacts not only their competitive innovation</w:t>
      </w:r>
      <w:r w:rsidR="008317D9" w:rsidRPr="007F23AD">
        <w:rPr>
          <w:rFonts w:ascii="Calibri" w:hAnsi="Calibri" w:cs="Calibri"/>
          <w:color w:val="000000" w:themeColor="text1"/>
          <w:sz w:val="22"/>
          <w:szCs w:val="22"/>
          <w:lang w:val="en-GB"/>
        </w:rPr>
        <w:t>,</w:t>
      </w:r>
      <w:r w:rsidR="00B3251C" w:rsidRPr="007F23AD">
        <w:rPr>
          <w:rFonts w:ascii="Calibri" w:hAnsi="Calibri" w:cs="Calibri"/>
          <w:color w:val="000000" w:themeColor="text1"/>
          <w:sz w:val="22"/>
          <w:szCs w:val="22"/>
          <w:lang w:val="en-GB"/>
        </w:rPr>
        <w:t xml:space="preserve"> but also contributes to the economic instability of the construction industry as a whole</w:t>
      </w:r>
      <w:r w:rsidR="003A1877" w:rsidRPr="007F23AD">
        <w:rPr>
          <w:rFonts w:ascii="Calibri" w:hAnsi="Calibri" w:cs="Calibri"/>
          <w:color w:val="000000" w:themeColor="text1"/>
          <w:sz w:val="22"/>
          <w:szCs w:val="22"/>
          <w:lang w:val="en-GB"/>
        </w:rPr>
        <w:t xml:space="preserve"> </w:t>
      </w:r>
      <w:r w:rsidR="003A1877" w:rsidRPr="007F23AD">
        <w:rPr>
          <w:rFonts w:ascii="Calibri" w:hAnsi="Calibri" w:cs="Calibri"/>
          <w:color w:val="000000" w:themeColor="text1"/>
          <w:sz w:val="22"/>
          <w:szCs w:val="22"/>
          <w:lang w:val="en-GB"/>
        </w:rPr>
        <w:fldChar w:fldCharType="begin"/>
      </w:r>
      <w:r w:rsidR="00972783" w:rsidRPr="007F23AD">
        <w:rPr>
          <w:rFonts w:ascii="Calibri" w:hAnsi="Calibri" w:cs="Calibri"/>
          <w:color w:val="000000" w:themeColor="text1"/>
          <w:sz w:val="22"/>
          <w:szCs w:val="22"/>
          <w:lang w:val="en-GB"/>
        </w:rPr>
        <w:instrText xml:space="preserve"> ADDIN EN.CITE &lt;EndNote&gt;&lt;Cite&gt;&lt;Author&gt;Lenny Koh&lt;/Author&gt;&lt;Year&gt;2007&lt;/Year&gt;&lt;RecNum&gt;1613&lt;/RecNum&gt;&lt;DisplayText&gt;(Lenny Koh et al. 2007)&lt;/DisplayText&gt;&lt;record&gt;&lt;rec-number&gt;1613&lt;/rec-number&gt;&lt;foreign-keys&gt;&lt;key app="EN" db-id="vxw0ffesn9zzt0ewpdx5r5a3fpw92aep9re9" timestamp="1720446435" guid="75183ec9-e036-49d4-8a7c-ef74978102e2"&gt;1613&lt;/key&gt;&lt;/foreign-keys&gt;&lt;ref-type name="Journal Article"&gt;17&lt;/ref-type&gt;&lt;contributors&gt;&lt;authors&gt;&lt;author&gt;Lenny Koh, SC&lt;/author&gt;&lt;author&gt;Demirbag, Mehmet&lt;/author&gt;&lt;author&gt;Bayraktar, Erkan&lt;/author&gt;&lt;author&gt;Tatoglu, Ekrem&lt;/author&gt;&lt;author&gt;Zaim, Selim&lt;/author&gt;&lt;/authors&gt;&lt;/contributors&gt;&lt;titles&gt;&lt;title&gt;The impact of supply chain management practices on performance of SMEs&lt;/title&gt;&lt;secondary-title&gt;Industrial management &amp;amp; data systems&lt;/secondary-title&gt;&lt;/titles&gt;&lt;periodical&gt;&lt;full-title&gt;Industrial Management &amp;amp; Data Systems&lt;/full-title&gt;&lt;/periodical&gt;&lt;pages&gt;103-124&lt;/pages&gt;&lt;volume&gt;107&lt;/volume&gt;&lt;number&gt;1&lt;/number&gt;&lt;dates&gt;&lt;year&gt;2007&lt;/year&gt;&lt;/dates&gt;&lt;isbn&gt;0263-5577&lt;/isbn&gt;&lt;urls&gt;&lt;/urls&gt;&lt;/record&gt;&lt;/Cite&gt;&lt;/EndNote&gt;</w:instrText>
      </w:r>
      <w:r w:rsidR="003A1877" w:rsidRPr="007F23AD">
        <w:rPr>
          <w:rFonts w:ascii="Calibri" w:hAnsi="Calibri" w:cs="Calibri"/>
          <w:color w:val="000000" w:themeColor="text1"/>
          <w:sz w:val="22"/>
          <w:szCs w:val="22"/>
          <w:lang w:val="en-GB"/>
        </w:rPr>
        <w:fldChar w:fldCharType="separate"/>
      </w:r>
      <w:r w:rsidR="003A1877" w:rsidRPr="007F23AD">
        <w:rPr>
          <w:rFonts w:ascii="Calibri" w:hAnsi="Calibri" w:cs="Calibri"/>
          <w:noProof/>
          <w:color w:val="000000" w:themeColor="text1"/>
          <w:sz w:val="22"/>
          <w:szCs w:val="22"/>
          <w:lang w:val="en-GB"/>
        </w:rPr>
        <w:t>(Lenny Koh et al. 2007)</w:t>
      </w:r>
      <w:r w:rsidR="003A1877" w:rsidRPr="007F23AD">
        <w:rPr>
          <w:rFonts w:ascii="Calibri" w:hAnsi="Calibri" w:cs="Calibri"/>
          <w:color w:val="000000" w:themeColor="text1"/>
          <w:sz w:val="22"/>
          <w:szCs w:val="22"/>
          <w:lang w:val="en-GB"/>
        </w:rPr>
        <w:fldChar w:fldCharType="end"/>
      </w:r>
      <w:r w:rsidR="00A356B1" w:rsidRPr="007F23AD">
        <w:rPr>
          <w:rFonts w:ascii="Calibri" w:hAnsi="Calibri" w:cs="Calibri"/>
          <w:color w:val="000000" w:themeColor="text1"/>
          <w:sz w:val="22"/>
          <w:szCs w:val="22"/>
          <w:lang w:val="en-GB"/>
        </w:rPr>
        <w:t>.</w:t>
      </w:r>
      <w:r w:rsidR="00D42FF8" w:rsidRPr="007F23AD">
        <w:rPr>
          <w:rFonts w:ascii="Calibri" w:hAnsi="Calibri" w:cs="Calibri"/>
          <w:color w:val="000000" w:themeColor="text1"/>
          <w:sz w:val="22"/>
          <w:szCs w:val="22"/>
          <w:lang w:val="en-GB"/>
        </w:rPr>
        <w:t xml:space="preserve"> </w:t>
      </w:r>
      <w:r w:rsidR="00F81B3B" w:rsidRPr="007F23AD">
        <w:rPr>
          <w:rFonts w:ascii="Calibri" w:hAnsi="Calibri" w:cs="Calibri"/>
          <w:color w:val="000000" w:themeColor="text1"/>
          <w:sz w:val="22"/>
          <w:szCs w:val="22"/>
          <w:lang w:val="en-GB"/>
        </w:rPr>
        <w:t>Since SMEs are present in all parts of the construction supply chain alongside larger organisations, this deficiency can lead to frequent supply and sourcing problems, resulting in passivity in the marketplace.</w:t>
      </w:r>
      <w:r w:rsidR="00A356B1" w:rsidRPr="007F23AD">
        <w:rPr>
          <w:rFonts w:ascii="Calibri" w:hAnsi="Calibri" w:cs="Calibri"/>
          <w:color w:val="000000" w:themeColor="text1"/>
          <w:sz w:val="22"/>
          <w:szCs w:val="22"/>
          <w:lang w:val="en-GB"/>
        </w:rPr>
        <w:t xml:space="preserve"> For the construction industry, widespread </w:t>
      </w:r>
      <w:r w:rsidR="009C496D" w:rsidRPr="007F23AD">
        <w:rPr>
          <w:rFonts w:ascii="Calibri" w:hAnsi="Calibri" w:cs="Calibri"/>
          <w:color w:val="000000" w:themeColor="text1"/>
          <w:sz w:val="22"/>
          <w:szCs w:val="22"/>
          <w:lang w:val="en-GB"/>
        </w:rPr>
        <w:t xml:space="preserve">bankruptcy </w:t>
      </w:r>
      <w:r w:rsidR="00A356B1" w:rsidRPr="007F23AD">
        <w:rPr>
          <w:rFonts w:ascii="Calibri" w:hAnsi="Calibri" w:cs="Calibri"/>
          <w:color w:val="000000" w:themeColor="text1"/>
          <w:sz w:val="22"/>
          <w:szCs w:val="22"/>
          <w:lang w:val="en-GB"/>
        </w:rPr>
        <w:t>among SMEs can precipitate an overall economic downturn and increase disruptions</w:t>
      </w:r>
      <w:r w:rsidR="00117E2F" w:rsidRPr="007F23AD">
        <w:rPr>
          <w:rFonts w:ascii="Calibri" w:hAnsi="Calibri" w:cs="Calibri"/>
          <w:color w:val="000000" w:themeColor="text1"/>
          <w:sz w:val="22"/>
          <w:szCs w:val="22"/>
          <w:lang w:val="en-GB"/>
        </w:rPr>
        <w:t xml:space="preserve"> </w:t>
      </w:r>
      <w:r w:rsidR="00546148" w:rsidRPr="007F23AD">
        <w:rPr>
          <w:rFonts w:ascii="Calibri" w:hAnsi="Calibri" w:cs="Calibri"/>
          <w:color w:val="000000" w:themeColor="text1"/>
          <w:sz w:val="22"/>
          <w:szCs w:val="22"/>
          <w:lang w:val="en-GB"/>
        </w:rPr>
        <w:fldChar w:fldCharType="begin"/>
      </w:r>
      <w:r w:rsidR="00894CA5" w:rsidRPr="007F23AD">
        <w:rPr>
          <w:rFonts w:ascii="Calibri" w:hAnsi="Calibri" w:cs="Calibri"/>
          <w:color w:val="000000" w:themeColor="text1"/>
          <w:sz w:val="22"/>
          <w:szCs w:val="22"/>
          <w:lang w:val="en-GB"/>
        </w:rPr>
        <w:instrText xml:space="preserve"> ADDIN EN.CITE &lt;EndNote&gt;&lt;Cite&gt;&lt;Author&gt;Statistics&lt;/Author&gt;&lt;Year&gt;2024&lt;/Year&gt;&lt;RecNum&gt;1561&lt;/RecNum&gt;&lt;Prefix&gt;The OECD Structural and Demographic Business &lt;/Prefix&gt;&lt;DisplayText&gt;(The OECD Structural and Demographic Business Statistics 2024)&lt;/DisplayText&gt;&lt;record&gt;&lt;rec-number&gt;1561&lt;/rec-number&gt;&lt;foreign-keys&gt;&lt;key app="EN" db-id="vxw0ffesn9zzt0ewpdx5r5a3fpw92aep9re9" timestamp="1719571521" guid="7df090bb-d775-4e7c-bf2d-d9cd118ed5dd"&gt;1561&lt;/key&gt;&lt;/foreign-keys&gt;&lt;ref-type name="Online Database"&gt;45&lt;/ref-type&gt;&lt;contributors&gt;&lt;authors&gt;&lt;author&gt;The OECD Structural and Demographic Business Statistics&lt;/author&gt;&lt;/authors&gt;&lt;/contributors&gt;&lt;titles&gt;&lt;title&gt;Structural Statistics on Industry and Services and  Business Statistics by Size Class&lt;/title&gt;&lt;/titles&gt;&lt;dates&gt;&lt;year&gt;2024&lt;/year&gt;&lt;pub-dates&gt;&lt;date&gt;28-06-2024&lt;/date&gt;&lt;/pub-dates&gt;&lt;/dates&gt;&lt;urls&gt;&lt;related-urls&gt;&lt;url&gt;https://data-explorer.oecd.org/&lt;/url&gt;&lt;/related-urls&gt;&lt;/urls&gt;&lt;/record&gt;&lt;/Cite&gt;&lt;/EndNote&gt;</w:instrText>
      </w:r>
      <w:r w:rsidR="00546148" w:rsidRPr="007F23AD">
        <w:rPr>
          <w:rFonts w:ascii="Calibri" w:hAnsi="Calibri" w:cs="Calibri"/>
          <w:color w:val="000000" w:themeColor="text1"/>
          <w:sz w:val="22"/>
          <w:szCs w:val="22"/>
          <w:lang w:val="en-GB"/>
        </w:rPr>
        <w:fldChar w:fldCharType="separate"/>
      </w:r>
      <w:r w:rsidR="00546148" w:rsidRPr="007F23AD">
        <w:rPr>
          <w:rFonts w:ascii="Calibri" w:hAnsi="Calibri" w:cs="Calibri"/>
          <w:noProof/>
          <w:color w:val="000000" w:themeColor="text1"/>
          <w:sz w:val="22"/>
          <w:szCs w:val="22"/>
          <w:lang w:val="en-GB"/>
        </w:rPr>
        <w:t>(The OECD Structural and Demographic Business Statistics 2024)</w:t>
      </w:r>
      <w:r w:rsidR="00546148" w:rsidRPr="007F23AD">
        <w:rPr>
          <w:rFonts w:ascii="Calibri" w:hAnsi="Calibri" w:cs="Calibri"/>
          <w:color w:val="000000" w:themeColor="text1"/>
          <w:sz w:val="22"/>
          <w:szCs w:val="22"/>
          <w:lang w:val="en-GB"/>
        </w:rPr>
        <w:fldChar w:fldCharType="end"/>
      </w:r>
      <w:r w:rsidR="00A356B1" w:rsidRPr="007F23AD">
        <w:rPr>
          <w:rFonts w:ascii="Calibri" w:hAnsi="Calibri" w:cs="Calibri"/>
          <w:color w:val="000000" w:themeColor="text1"/>
          <w:sz w:val="22"/>
          <w:szCs w:val="22"/>
          <w:lang w:val="en-GB"/>
        </w:rPr>
        <w:t>.</w:t>
      </w:r>
      <w:r w:rsidR="00A356B1" w:rsidRPr="007F23AD">
        <w:rPr>
          <w:rFonts w:ascii="Calibri" w:hAnsi="Calibri" w:cs="Calibri" w:hint="eastAsia"/>
          <w:color w:val="000000" w:themeColor="text1"/>
          <w:sz w:val="22"/>
          <w:szCs w:val="22"/>
          <w:lang w:val="en-GB"/>
        </w:rPr>
        <w:t xml:space="preserve"> </w:t>
      </w:r>
      <w:r w:rsidR="00A971D6" w:rsidRPr="007F23AD">
        <w:rPr>
          <w:rFonts w:ascii="Calibri" w:hAnsi="Calibri" w:cs="Calibri"/>
          <w:color w:val="000000" w:themeColor="text1"/>
          <w:sz w:val="22"/>
          <w:szCs w:val="22"/>
          <w:lang w:val="en-GB"/>
        </w:rPr>
        <w:t xml:space="preserve">To address these </w:t>
      </w:r>
      <w:r w:rsidR="005E5A8D" w:rsidRPr="007F23AD">
        <w:rPr>
          <w:rFonts w:ascii="Calibri" w:hAnsi="Calibri" w:cs="Calibri"/>
          <w:color w:val="000000" w:themeColor="text1"/>
          <w:sz w:val="22"/>
          <w:szCs w:val="22"/>
          <w:lang w:val="en-GB"/>
        </w:rPr>
        <w:t>challenges</w:t>
      </w:r>
      <w:r w:rsidR="00A971D6" w:rsidRPr="007F23AD">
        <w:rPr>
          <w:rFonts w:ascii="Calibri" w:hAnsi="Calibri" w:cs="Calibri"/>
          <w:color w:val="000000" w:themeColor="text1"/>
          <w:sz w:val="22"/>
          <w:szCs w:val="22"/>
          <w:lang w:val="en-GB"/>
        </w:rPr>
        <w:t>, this paper proposes two research questions:</w:t>
      </w:r>
      <w:r w:rsidR="00BF2CCC" w:rsidRPr="007F23AD">
        <w:rPr>
          <w:color w:val="000000" w:themeColor="text1"/>
        </w:rPr>
        <w:t xml:space="preserve"> </w:t>
      </w:r>
    </w:p>
    <w:p w14:paraId="5F507909" w14:textId="1D4D7BC3" w:rsidR="00A971D6" w:rsidRPr="007F23AD" w:rsidRDefault="00A971D6" w:rsidP="00C3226C">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RQ1: </w:t>
      </w:r>
      <w:r w:rsidR="00BE099A" w:rsidRPr="007F23AD">
        <w:rPr>
          <w:rFonts w:ascii="Calibri" w:hAnsi="Calibri" w:cs="Calibri"/>
          <w:color w:val="000000" w:themeColor="text1"/>
          <w:sz w:val="22"/>
          <w:szCs w:val="22"/>
          <w:lang w:val="en-GB"/>
        </w:rPr>
        <w:t>What supply chain risks do construction SMEs face in the context of construction projects?</w:t>
      </w:r>
    </w:p>
    <w:p w14:paraId="2D402556" w14:textId="0F7424F8" w:rsidR="00A971D6" w:rsidRPr="007F23AD" w:rsidRDefault="00A971D6" w:rsidP="00C3226C">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RQ2: </w:t>
      </w:r>
      <w:r w:rsidR="00AA73C2" w:rsidRPr="007F23AD">
        <w:rPr>
          <w:rFonts w:ascii="Calibri" w:hAnsi="Calibri" w:cs="Calibri"/>
          <w:color w:val="000000" w:themeColor="text1"/>
          <w:sz w:val="22"/>
          <w:szCs w:val="22"/>
          <w:lang w:val="en-GB"/>
        </w:rPr>
        <w:t>What are the current gaps in research concerning supply chain risk management for construction SMEs in the context of construction projects</w:t>
      </w:r>
      <w:r w:rsidRPr="007F23AD">
        <w:rPr>
          <w:rFonts w:ascii="Calibri" w:hAnsi="Calibri" w:cs="Calibri"/>
          <w:color w:val="000000" w:themeColor="text1"/>
          <w:sz w:val="22"/>
          <w:szCs w:val="22"/>
          <w:lang w:val="en-GB"/>
        </w:rPr>
        <w:t>?</w:t>
      </w:r>
    </w:p>
    <w:p w14:paraId="4D75467D" w14:textId="77777777" w:rsidR="00D42FF8" w:rsidRPr="007F23AD" w:rsidRDefault="00D42FF8" w:rsidP="00C3226C">
      <w:pPr>
        <w:spacing w:line="480" w:lineRule="auto"/>
        <w:jc w:val="both"/>
        <w:rPr>
          <w:rFonts w:ascii="Calibri" w:hAnsi="Calibri" w:cs="Calibri"/>
          <w:color w:val="000000" w:themeColor="text1"/>
          <w:sz w:val="22"/>
          <w:szCs w:val="22"/>
          <w:lang w:val="en-GB"/>
        </w:rPr>
      </w:pPr>
    </w:p>
    <w:p w14:paraId="470F4D34" w14:textId="75C1286E" w:rsidR="00D42FF8" w:rsidRPr="007F23AD" w:rsidRDefault="00D42FF8" w:rsidP="00C3226C">
      <w:pPr>
        <w:spacing w:line="480" w:lineRule="auto"/>
        <w:jc w:val="both"/>
        <w:rPr>
          <w:rFonts w:ascii="Calibri" w:hAnsi="Calibri" w:cs="Calibri"/>
          <w:color w:val="000000" w:themeColor="text1"/>
          <w:sz w:val="22"/>
          <w:szCs w:val="22"/>
        </w:rPr>
      </w:pPr>
      <w:r w:rsidRPr="007F23AD">
        <w:rPr>
          <w:rFonts w:ascii="Calibri" w:hAnsi="Calibri" w:cs="Calibri"/>
          <w:color w:val="000000" w:themeColor="text1"/>
          <w:sz w:val="22"/>
          <w:szCs w:val="22"/>
          <w:lang w:val="en-GB"/>
        </w:rPr>
        <w:t xml:space="preserve">This paper systematically explores the risks faced by construction SMEs in the supply chain and summarises the specific forms of supply chain risk unique to these firms. </w:t>
      </w:r>
      <w:r w:rsidR="00EC50A5" w:rsidRPr="007F23AD">
        <w:rPr>
          <w:rFonts w:ascii="Calibri" w:hAnsi="Calibri" w:cs="Calibri"/>
          <w:color w:val="000000" w:themeColor="text1"/>
          <w:sz w:val="22"/>
          <w:szCs w:val="22"/>
          <w:lang w:val="en-GB"/>
        </w:rPr>
        <w:t>We focus exclusively on construction SMEs and do not consider upstream suppliers or downstream customers, which may serve many different markets.</w:t>
      </w:r>
      <w:r w:rsidR="00D84DFF" w:rsidRPr="007F23AD">
        <w:rPr>
          <w:rFonts w:ascii="Calibri" w:hAnsi="Calibri" w:cs="Calibri"/>
          <w:color w:val="000000" w:themeColor="text1"/>
          <w:sz w:val="22"/>
          <w:szCs w:val="22"/>
          <w:lang w:val="en-GB"/>
        </w:rPr>
        <w:t xml:space="preserve"> Additionally, the contribution of this study is that it is the first literature review to focus exclusively on the management and strategy, operations and processes, and sustainability perspectives of SMEs in the construction industry.</w:t>
      </w:r>
      <w:r w:rsidR="00533430" w:rsidRPr="007F23AD">
        <w:rPr>
          <w:rFonts w:ascii="Calibri" w:hAnsi="Calibri" w:cs="Calibri"/>
          <w:color w:val="000000" w:themeColor="text1"/>
          <w:sz w:val="22"/>
          <w:szCs w:val="22"/>
          <w:lang w:val="en-GB"/>
        </w:rPr>
        <w:t xml:space="preserve"> </w:t>
      </w:r>
      <w:r w:rsidR="00087D19" w:rsidRPr="007F23AD">
        <w:rPr>
          <w:rFonts w:ascii="Calibri" w:hAnsi="Calibri" w:cs="Calibri"/>
          <w:color w:val="000000" w:themeColor="text1"/>
          <w:sz w:val="22"/>
          <w:szCs w:val="22"/>
          <w:lang w:val="en-GB"/>
        </w:rPr>
        <w:t xml:space="preserve">The structure of this paper is as follows: Section 2 provides the reader with background information about the characteristics of construction SMEs. Section 3 </w:t>
      </w:r>
      <w:r w:rsidR="00087D19" w:rsidRPr="007F23AD">
        <w:rPr>
          <w:rFonts w:ascii="Calibri" w:hAnsi="Calibri" w:cs="Calibri"/>
          <w:color w:val="000000" w:themeColor="text1"/>
          <w:sz w:val="22"/>
          <w:szCs w:val="22"/>
          <w:lang w:val="en-GB"/>
        </w:rPr>
        <w:lastRenderedPageBreak/>
        <w:t>demonstrates the research design, including the structured literature review process and thematic analysis. Section 4 presents the results and discussion. Section 5 suggests a future research agenda based on the findings. Section 6 concludes the paper and discusses its limitations.</w:t>
      </w:r>
    </w:p>
    <w:p w14:paraId="2C131396" w14:textId="77777777" w:rsidR="00AE5146" w:rsidRPr="007F23AD" w:rsidRDefault="00AE5146" w:rsidP="00C3226C">
      <w:pPr>
        <w:spacing w:line="480" w:lineRule="auto"/>
        <w:jc w:val="both"/>
        <w:rPr>
          <w:rFonts w:ascii="Calibri" w:hAnsi="Calibri" w:cs="Calibri"/>
          <w:color w:val="000000" w:themeColor="text1"/>
          <w:sz w:val="22"/>
          <w:szCs w:val="22"/>
          <w:lang w:val="en-GB"/>
        </w:rPr>
      </w:pPr>
    </w:p>
    <w:p w14:paraId="38A37B6B" w14:textId="474E23D5" w:rsidR="00F93148" w:rsidRPr="007F23AD" w:rsidRDefault="00F42FFD" w:rsidP="005B5E81">
      <w:pPr>
        <w:pStyle w:val="a3"/>
        <w:numPr>
          <w:ilvl w:val="0"/>
          <w:numId w:val="2"/>
        </w:numPr>
        <w:spacing w:line="480" w:lineRule="auto"/>
        <w:jc w:val="both"/>
        <w:rPr>
          <w:rFonts w:ascii="Calibri" w:hAnsi="Calibri" w:cs="Calibri"/>
          <w:color w:val="000000" w:themeColor="text1"/>
          <w:sz w:val="22"/>
          <w:szCs w:val="22"/>
          <w:lang w:val="en-GB"/>
        </w:rPr>
      </w:pPr>
      <w:r w:rsidRPr="007F23AD">
        <w:rPr>
          <w:rFonts w:ascii="Calibri" w:hAnsi="Calibri" w:cs="Calibri"/>
          <w:b/>
          <w:bCs/>
          <w:color w:val="000000" w:themeColor="text1"/>
          <w:sz w:val="22"/>
          <w:szCs w:val="22"/>
          <w:lang w:val="en-GB"/>
        </w:rPr>
        <w:t>Characteristics of construction SMEs</w:t>
      </w:r>
    </w:p>
    <w:p w14:paraId="17A35B5E" w14:textId="24197825" w:rsidR="00036092" w:rsidRPr="007F23AD" w:rsidRDefault="00F06981" w:rsidP="00CF19ED">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SMEs in the construction industry account for a significant proportion of the overall number of businesses. In the UK in 2021, SMEs accounted for 99.69 percent of construction businesses, a situation similar to that in Europe</w:t>
      </w:r>
      <w:r w:rsidR="002A0F47" w:rsidRPr="007F23AD">
        <w:rPr>
          <w:rFonts w:ascii="Calibri" w:hAnsi="Calibri" w:cs="Calibri"/>
          <w:color w:val="000000" w:themeColor="text1"/>
          <w:sz w:val="22"/>
          <w:szCs w:val="22"/>
          <w:lang w:val="en-GB"/>
        </w:rPr>
        <w:t xml:space="preserve"> </w:t>
      </w:r>
      <w:r w:rsidR="00D42FF8" w:rsidRPr="007F23AD">
        <w:rPr>
          <w:rFonts w:ascii="Calibri" w:hAnsi="Calibri" w:cs="Calibri"/>
          <w:color w:val="000000" w:themeColor="text1"/>
          <w:sz w:val="22"/>
          <w:szCs w:val="22"/>
          <w:lang w:val="en-GB"/>
        </w:rPr>
        <w:fldChar w:fldCharType="begin"/>
      </w:r>
      <w:r w:rsidR="00D42FF8" w:rsidRPr="007F23AD">
        <w:rPr>
          <w:rFonts w:ascii="Calibri" w:hAnsi="Calibri" w:cs="Calibri"/>
          <w:color w:val="000000" w:themeColor="text1"/>
          <w:sz w:val="22"/>
          <w:szCs w:val="22"/>
          <w:lang w:val="en-GB"/>
        </w:rPr>
        <w:instrText xml:space="preserve"> ADDIN EN.CITE &lt;EndNote&gt;&lt;Cite&gt;&lt;Author&gt;OECD&lt;/Author&gt;&lt;Year&gt;2023&lt;/Year&gt;&lt;RecNum&gt;841&lt;/RecNum&gt;&lt;DisplayText&gt;(OECD 2023)&lt;/DisplayText&gt;&lt;record&gt;&lt;rec-number&gt;841&lt;/rec-number&gt;&lt;foreign-keys&gt;&lt;key app="EN" db-id="vxw0ffesn9zzt0ewpdx5r5a3fpw92aep9re9" timestamp="1683798508" guid="e5448012-a9b4-4c3e-bbaa-3e1fdcc005bd"&gt;841&lt;/key&gt;&lt;/foreign-keys&gt;&lt;ref-type name="Report"&gt;27&lt;/ref-type&gt;&lt;contributors&gt;&lt;authors&gt;&lt;author&gt;OECD&lt;/author&gt;&lt;/authors&gt;&lt;/contributors&gt;&lt;titles&gt;&lt;title&gt;OECD SME and Entrepreneurship Outlook 2023&lt;/title&gt;&lt;/titles&gt;&lt;dates&gt;&lt;year&gt;2023&lt;/year&gt;&lt;/dates&gt;&lt;urls&gt;&lt;related-urls&gt;&lt;url&gt;https://doi.org/10.1787/8d707502-en&lt;/url&gt;&lt;/related-urls&gt;&lt;/urls&gt;&lt;access-date&gt;28-06-2024&lt;/access-date&gt;&lt;/record&gt;&lt;/Cite&gt;&lt;/EndNote&gt;</w:instrText>
      </w:r>
      <w:r w:rsidR="00D42FF8" w:rsidRPr="007F23AD">
        <w:rPr>
          <w:rFonts w:ascii="Calibri" w:hAnsi="Calibri" w:cs="Calibri"/>
          <w:color w:val="000000" w:themeColor="text1"/>
          <w:sz w:val="22"/>
          <w:szCs w:val="22"/>
          <w:lang w:val="en-GB"/>
        </w:rPr>
        <w:fldChar w:fldCharType="separate"/>
      </w:r>
      <w:r w:rsidR="00D42FF8" w:rsidRPr="007F23AD">
        <w:rPr>
          <w:rFonts w:ascii="Calibri" w:hAnsi="Calibri" w:cs="Calibri"/>
          <w:noProof/>
          <w:color w:val="000000" w:themeColor="text1"/>
          <w:sz w:val="22"/>
          <w:szCs w:val="22"/>
          <w:lang w:val="en-GB"/>
        </w:rPr>
        <w:t>(OECD 2023)</w:t>
      </w:r>
      <w:r w:rsidR="00D42FF8" w:rsidRPr="007F23AD">
        <w:rPr>
          <w:rFonts w:ascii="Calibri" w:hAnsi="Calibri" w:cs="Calibri"/>
          <w:color w:val="000000" w:themeColor="text1"/>
          <w:sz w:val="22"/>
          <w:szCs w:val="22"/>
          <w:lang w:val="en-GB"/>
        </w:rPr>
        <w:fldChar w:fldCharType="end"/>
      </w:r>
      <w:r w:rsidR="009C7DA3" w:rsidRPr="007F23AD">
        <w:rPr>
          <w:rFonts w:ascii="Calibri" w:hAnsi="Calibri" w:cs="Calibri"/>
          <w:color w:val="000000" w:themeColor="text1"/>
          <w:sz w:val="22"/>
          <w:szCs w:val="22"/>
          <w:lang w:val="en-GB"/>
        </w:rPr>
        <w:t>.</w:t>
      </w:r>
      <w:r w:rsidR="00CF19ED" w:rsidRPr="007F23AD">
        <w:rPr>
          <w:color w:val="000000" w:themeColor="text1"/>
          <w:sz w:val="22"/>
          <w:szCs w:val="22"/>
          <w:lang w:val="en-GB"/>
        </w:rPr>
        <w:t xml:space="preserve"> </w:t>
      </w:r>
      <w:r w:rsidR="00CF19ED" w:rsidRPr="007F23AD">
        <w:rPr>
          <w:rFonts w:ascii="Calibri" w:hAnsi="Calibri" w:cs="Calibri"/>
          <w:color w:val="000000" w:themeColor="text1"/>
          <w:sz w:val="22"/>
          <w:szCs w:val="22"/>
          <w:lang w:val="en-GB"/>
        </w:rPr>
        <w:t xml:space="preserve">The definitions and sizes of SMEs across various countries are detailed in </w:t>
      </w:r>
      <w:r w:rsidR="00142C39" w:rsidRPr="007F23AD">
        <w:rPr>
          <w:rFonts w:ascii="Calibri" w:hAnsi="Calibri" w:cs="Calibri"/>
          <w:color w:val="000000" w:themeColor="text1"/>
          <w:sz w:val="22"/>
          <w:szCs w:val="22"/>
          <w:lang w:val="en-GB"/>
        </w:rPr>
        <w:t>Table I</w:t>
      </w:r>
      <w:r w:rsidR="00CF19ED" w:rsidRPr="007F23AD">
        <w:rPr>
          <w:rFonts w:ascii="Calibri" w:hAnsi="Calibri" w:cs="Calibri"/>
          <w:color w:val="000000" w:themeColor="text1"/>
          <w:sz w:val="22"/>
          <w:szCs w:val="22"/>
          <w:lang w:val="en-GB"/>
        </w:rPr>
        <w:t xml:space="preserve">. There are two primary methods to categorize SMEs: firstly, the European Commission's definition based mainly on numerical limits </w:t>
      </w:r>
      <w:r w:rsidR="005F50B7" w:rsidRPr="007F23AD">
        <w:rPr>
          <w:rFonts w:ascii="Calibri" w:hAnsi="Calibri" w:cs="Calibri"/>
          <w:color w:val="000000" w:themeColor="text1"/>
          <w:sz w:val="22"/>
          <w:szCs w:val="22"/>
          <w:lang w:val="en-GB"/>
        </w:rPr>
        <w:fldChar w:fldCharType="begin"/>
      </w:r>
      <w:r w:rsidR="00BA7074" w:rsidRPr="007F23AD">
        <w:rPr>
          <w:rFonts w:ascii="Calibri" w:hAnsi="Calibri" w:cs="Calibri"/>
          <w:color w:val="000000" w:themeColor="text1"/>
          <w:sz w:val="22"/>
          <w:szCs w:val="22"/>
          <w:lang w:val="en-GB"/>
        </w:rPr>
        <w:instrText xml:space="preserve"> ADDIN EN.CITE &lt;EndNote&gt;&lt;Cite&gt;&lt;Author&gt;Muller&lt;/Author&gt;&lt;Year&gt;2015&lt;/Year&gt;&lt;RecNum&gt;1505&lt;/RecNum&gt;&lt;DisplayText&gt;(Muller et al. 2015)&lt;/DisplayText&gt;&lt;record&gt;&lt;rec-number&gt;1505&lt;/rec-number&gt;&lt;foreign-keys&gt;&lt;key app="EN" db-id="vxw0ffesn9zzt0ewpdx5r5a3fpw92aep9re9" timestamp="1718444936" guid="f6f427c9-f81c-415d-a9fb-cbbad5c5ae09"&gt;1505&lt;/key&gt;&lt;/foreign-keys&gt;&lt;ref-type name="Report"&gt;27&lt;/ref-type&gt;&lt;contributors&gt;&lt;authors&gt;&lt;author&gt;Muller, Patrice&lt;/author&gt;&lt;author&gt;Caliandro, Cecilia&lt;/author&gt;&lt;author&gt;Peycheva, Viktoriya&lt;/author&gt;&lt;author&gt;Gagliardi, Dimitri&lt;/author&gt;&lt;author&gt;Marzocchi, Chiara&lt;/author&gt;&lt;author&gt;Ramlogan, Ronald&lt;/author&gt;&lt;author&gt;Cox, Deborah&lt;/author&gt;&lt;/authors&gt;&lt;/contributors&gt;&lt;titles&gt;&lt;title&gt;Annual report on european SMEs&lt;/title&gt;&lt;secondary-title&gt;European Commission&lt;/secondary-title&gt;&lt;/titles&gt;&lt;periodical&gt;&lt;full-title&gt;European Commission&lt;/full-title&gt;&lt;/periodical&gt;&lt;pages&gt;36-48&lt;/pages&gt;&lt;volume&gt;5&lt;/volume&gt;&lt;number&gt;1&lt;/number&gt;&lt;dates&gt;&lt;year&gt;2015&lt;/year&gt;&lt;/dates&gt;&lt;urls&gt;&lt;/urls&gt;&lt;/record&gt;&lt;/Cite&gt;&lt;/EndNote&gt;</w:instrText>
      </w:r>
      <w:r w:rsidR="005F50B7" w:rsidRPr="007F23AD">
        <w:rPr>
          <w:rFonts w:ascii="Calibri" w:hAnsi="Calibri" w:cs="Calibri"/>
          <w:color w:val="000000" w:themeColor="text1"/>
          <w:sz w:val="22"/>
          <w:szCs w:val="22"/>
          <w:lang w:val="en-GB"/>
        </w:rPr>
        <w:fldChar w:fldCharType="separate"/>
      </w:r>
      <w:r w:rsidR="005F50B7" w:rsidRPr="007F23AD">
        <w:rPr>
          <w:rFonts w:ascii="Calibri" w:hAnsi="Calibri" w:cs="Calibri"/>
          <w:noProof/>
          <w:color w:val="000000" w:themeColor="text1"/>
          <w:sz w:val="22"/>
          <w:szCs w:val="22"/>
          <w:lang w:val="en-GB"/>
        </w:rPr>
        <w:t>(Muller et al. 2015)</w:t>
      </w:r>
      <w:r w:rsidR="005F50B7" w:rsidRPr="007F23AD">
        <w:rPr>
          <w:rFonts w:ascii="Calibri" w:hAnsi="Calibri" w:cs="Calibri"/>
          <w:color w:val="000000" w:themeColor="text1"/>
          <w:sz w:val="22"/>
          <w:szCs w:val="22"/>
          <w:lang w:val="en-GB"/>
        </w:rPr>
        <w:fldChar w:fldCharType="end"/>
      </w:r>
      <w:r w:rsidR="00CF19ED" w:rsidRPr="007F23AD">
        <w:rPr>
          <w:rFonts w:ascii="Calibri" w:hAnsi="Calibri" w:cs="Calibri"/>
          <w:color w:val="000000" w:themeColor="text1"/>
          <w:sz w:val="22"/>
          <w:szCs w:val="22"/>
          <w:lang w:val="en-GB"/>
        </w:rPr>
        <w:t>. The second method is the U.S.' adoption of the North American Industry Classification System (NAICS). This system provides guidelines for small businesses across industries and facilitates their applications for government contracts and funding</w:t>
      </w:r>
      <w:r w:rsidR="00036092" w:rsidRPr="007F23AD">
        <w:rPr>
          <w:rFonts w:ascii="Calibri" w:hAnsi="Calibri" w:cs="Calibri"/>
          <w:color w:val="000000" w:themeColor="text1"/>
          <w:sz w:val="22"/>
          <w:szCs w:val="22"/>
          <w:lang w:val="en-GB"/>
        </w:rPr>
        <w:t xml:space="preserve"> </w:t>
      </w:r>
      <w:r w:rsidR="00CF19ED" w:rsidRPr="007F23AD">
        <w:rPr>
          <w:rFonts w:ascii="Calibri" w:hAnsi="Calibri" w:cs="Calibri"/>
          <w:color w:val="000000" w:themeColor="text1"/>
          <w:sz w:val="22"/>
          <w:szCs w:val="22"/>
          <w:lang w:val="en-GB"/>
        </w:rPr>
        <w:fldChar w:fldCharType="begin"/>
      </w:r>
      <w:r w:rsidR="005F50B7" w:rsidRPr="007F23AD">
        <w:rPr>
          <w:rFonts w:ascii="Calibri" w:hAnsi="Calibri" w:cs="Calibri"/>
          <w:color w:val="000000" w:themeColor="text1"/>
          <w:sz w:val="22"/>
          <w:szCs w:val="22"/>
          <w:lang w:val="en-GB"/>
        </w:rPr>
        <w:instrText xml:space="preserve"> ADDIN EN.CITE &lt;EndNote&gt;&lt;Cite&gt;&lt;Author&gt;Bureau&lt;/Author&gt;&lt;Year&gt;2022&lt;/Year&gt;&lt;RecNum&gt;843&lt;/RecNum&gt;&lt;IDText&gt;North American industry classification system (NAICS)&lt;/IDText&gt;&lt;Prefix&gt; US Census &lt;/Prefix&gt;&lt;DisplayText&gt;( US Census Bureau 2022)&lt;/DisplayText&gt;&lt;record&gt;&lt;rec-number&gt;843&lt;/rec-number&gt;&lt;foreign-keys&gt;&lt;key app="EN" db-id="vxw0ffesn9zzt0ewpdx5r5a3fpw92aep9re9" timestamp="1683798508" guid="58de684b-de5e-4bad-b2b0-5b86065bc567"&gt;843&lt;/key&gt;&lt;/foreign-keys&gt;&lt;ref-type name="Book"&gt;6&lt;/ref-type&gt;&lt;contributors&gt;&lt;authors&gt;&lt;author&gt;Bureau, US Census&lt;/author&gt;&lt;/authors&gt;&lt;/contributors&gt;&lt;titles&gt;&lt;title&gt;North American industry classification system (NAICS)&lt;/title&gt;&lt;/titles&gt;&lt;dates&gt;&lt;year&gt;2022&lt;/year&gt;&lt;/dates&gt;&lt;publisher&gt;Author Washington, DC&lt;/publisher&gt;&lt;urls&gt;&lt;/urls&gt;&lt;/record&gt;&lt;/Cite&gt;&lt;/EndNote&gt;</w:instrText>
      </w:r>
      <w:r w:rsidR="00CF19ED" w:rsidRPr="007F23AD">
        <w:rPr>
          <w:rFonts w:ascii="Calibri" w:hAnsi="Calibri" w:cs="Calibri"/>
          <w:color w:val="000000" w:themeColor="text1"/>
          <w:sz w:val="22"/>
          <w:szCs w:val="22"/>
          <w:lang w:val="en-GB"/>
        </w:rPr>
        <w:fldChar w:fldCharType="separate"/>
      </w:r>
      <w:r w:rsidR="005F50B7" w:rsidRPr="007F23AD">
        <w:rPr>
          <w:rFonts w:ascii="Calibri" w:hAnsi="Calibri" w:cs="Calibri"/>
          <w:noProof/>
          <w:color w:val="000000" w:themeColor="text1"/>
          <w:sz w:val="22"/>
          <w:szCs w:val="22"/>
          <w:lang w:val="en-GB"/>
        </w:rPr>
        <w:t>( US Census Bureau 2022)</w:t>
      </w:r>
      <w:r w:rsidR="00CF19ED" w:rsidRPr="007F23AD">
        <w:rPr>
          <w:rFonts w:ascii="Calibri" w:hAnsi="Calibri" w:cs="Calibri"/>
          <w:color w:val="000000" w:themeColor="text1"/>
          <w:sz w:val="22"/>
          <w:szCs w:val="22"/>
          <w:lang w:val="en-GB"/>
        </w:rPr>
        <w:fldChar w:fldCharType="end"/>
      </w:r>
      <w:r w:rsidR="00CF19ED" w:rsidRPr="007F23AD">
        <w:rPr>
          <w:rFonts w:ascii="Calibri" w:hAnsi="Calibri" w:cs="Calibri"/>
          <w:color w:val="000000" w:themeColor="text1"/>
          <w:sz w:val="22"/>
          <w:szCs w:val="22"/>
          <w:lang w:val="en-GB"/>
        </w:rPr>
        <w:t xml:space="preserve">. Notably, both classifications tailor the SME definitions to determine eligibility for governmental support, grants, and tax incentives </w:t>
      </w:r>
      <w:r w:rsidR="005F50B7" w:rsidRPr="007F23AD">
        <w:rPr>
          <w:rFonts w:ascii="Calibri" w:hAnsi="Calibri" w:cs="Calibri"/>
          <w:color w:val="000000" w:themeColor="text1"/>
          <w:sz w:val="22"/>
          <w:szCs w:val="22"/>
          <w:lang w:val="en-GB"/>
        </w:rPr>
        <w:fldChar w:fldCharType="begin"/>
      </w:r>
      <w:r w:rsidR="00A255E5" w:rsidRPr="007F23AD">
        <w:rPr>
          <w:rFonts w:ascii="Calibri" w:hAnsi="Calibri" w:cs="Calibri"/>
          <w:color w:val="000000" w:themeColor="text1"/>
          <w:sz w:val="22"/>
          <w:szCs w:val="22"/>
          <w:lang w:val="en-GB"/>
        </w:rPr>
        <w:instrText xml:space="preserve"> ADDIN EN.CITE &lt;EndNote&gt;&lt;Cite&gt;&lt;Author&gt;Kumar&lt;/Author&gt;&lt;Year&gt;2023&lt;/Year&gt;&lt;RecNum&gt;1506&lt;/RecNum&gt;&lt;DisplayText&gt;(Kumar and Singh 2023)&lt;/DisplayText&gt;&lt;record&gt;&lt;rec-number&gt;1506&lt;/rec-number&gt;&lt;foreign-keys&gt;&lt;key app="EN" db-id="vxw0ffesn9zzt0ewpdx5r5a3fpw92aep9re9" timestamp="1718445575" guid="f0fb6c70-56e7-4f06-8a8e-bf8b04407987"&gt;1506&lt;/key&gt;&lt;/foreign-keys&gt;&lt;ref-type name="Journal Article"&gt;17&lt;/ref-type&gt;&lt;contributors&gt;&lt;authors&gt;&lt;author&gt;Kumar, Satish&lt;/author&gt;&lt;author&gt;Singh, Pushpender&lt;/author&gt;&lt;/authors&gt;&lt;/contributors&gt;&lt;titles&gt;&lt;title&gt;An Analysis of Government Support Programs for Small Business Development and Growth&lt;/title&gt;&lt;secondary-title&gt;Scholedge International Journal of Business Policy &amp;amp; Governance&lt;/secondary-title&gt;&lt;/titles&gt;&lt;periodical&gt;&lt;full-title&gt;Scholedge International Journal of Business Policy &amp;amp; Governance&lt;/full-title&gt;&lt;/periodical&gt;&lt;pages&gt;8-19&lt;/pages&gt;&lt;volume&gt;10&lt;/volume&gt;&lt;number&gt;2&lt;/number&gt;&lt;keywords&gt;&lt;keyword&gt;Growth of small business&lt;/keyword&gt;&lt;keyword&gt;Government aid&lt;/keyword&gt;&lt;keyword&gt;Government programs&lt;/keyword&gt;&lt;keyword&gt;Businesspeople&lt;/keyword&gt;&lt;keyword&gt;Small business&lt;/keyword&gt;&lt;keyword&gt;entrepreneurship&lt;/keyword&gt;&lt;keyword&gt;Government Support Programs&lt;/keyword&gt;&lt;keyword&gt;small business development&lt;/keyword&gt;&lt;keyword&gt;Small businesses&lt;/keyword&gt;&lt;/keywords&gt;&lt;dates&gt;&lt;year&gt;2023&lt;/year&gt;&lt;/dates&gt;&lt;publisher&gt;Scholedge Publishing&lt;/publisher&gt;&lt;isbn&gt;23943351&lt;/isbn&gt;&lt;accession-num&gt;174309148&lt;/accession-num&gt;&lt;work-type&gt;Article&lt;/work-type&gt;&lt;urls&gt;&lt;related-urls&gt;&lt;url&gt;https://search.ebscohost.com/login.aspx?direct=true&amp;amp;db=bth&amp;amp;AN=174309148&amp;amp;site=ehost-live&amp;amp;scope=site&lt;/url&gt;&lt;/related-urls&gt;&lt;/urls&gt;&lt;electronic-resource-num&gt;10.19085/sijbpg100201&lt;/electronic-resource-num&gt;&lt;remote-database-name&gt;Business Source Complete&lt;/remote-database-name&gt;&lt;remote-database-provider&gt;EBSCOhost&lt;/remote-database-provider&gt;&lt;/record&gt;&lt;/Cite&gt;&lt;/EndNote&gt;</w:instrText>
      </w:r>
      <w:r w:rsidR="005F50B7" w:rsidRPr="007F23AD">
        <w:rPr>
          <w:rFonts w:ascii="Calibri" w:hAnsi="Calibri" w:cs="Calibri"/>
          <w:color w:val="000000" w:themeColor="text1"/>
          <w:sz w:val="22"/>
          <w:szCs w:val="22"/>
          <w:lang w:val="en-GB"/>
        </w:rPr>
        <w:fldChar w:fldCharType="separate"/>
      </w:r>
      <w:r w:rsidR="005F50B7" w:rsidRPr="007F23AD">
        <w:rPr>
          <w:rFonts w:ascii="Calibri" w:hAnsi="Calibri" w:cs="Calibri"/>
          <w:noProof/>
          <w:color w:val="000000" w:themeColor="text1"/>
          <w:sz w:val="22"/>
          <w:szCs w:val="22"/>
          <w:lang w:val="en-GB"/>
        </w:rPr>
        <w:t>(Kumar and Singh 2023)</w:t>
      </w:r>
      <w:r w:rsidR="005F50B7" w:rsidRPr="007F23AD">
        <w:rPr>
          <w:rFonts w:ascii="Calibri" w:hAnsi="Calibri" w:cs="Calibri"/>
          <w:color w:val="000000" w:themeColor="text1"/>
          <w:sz w:val="22"/>
          <w:szCs w:val="22"/>
          <w:lang w:val="en-GB"/>
        </w:rPr>
        <w:fldChar w:fldCharType="end"/>
      </w:r>
      <w:r w:rsidR="00CF19ED" w:rsidRPr="007F23AD">
        <w:rPr>
          <w:rFonts w:ascii="Calibri" w:hAnsi="Calibri" w:cs="Calibri"/>
          <w:color w:val="000000" w:themeColor="text1"/>
          <w:sz w:val="22"/>
          <w:szCs w:val="22"/>
          <w:lang w:val="en-GB"/>
        </w:rPr>
        <w:t xml:space="preserve">. Considering the varied scales of SMEs and aiming to encompass as many as possible, this </w:t>
      </w:r>
      <w:r w:rsidR="00036092" w:rsidRPr="007F23AD">
        <w:rPr>
          <w:rFonts w:ascii="Calibri" w:hAnsi="Calibri" w:cs="Calibri"/>
          <w:color w:val="000000" w:themeColor="text1"/>
          <w:sz w:val="22"/>
          <w:szCs w:val="22"/>
          <w:lang w:val="en-GB"/>
        </w:rPr>
        <w:t xml:space="preserve">study adopts a position that an SME has fewer than 300 employees and/or a turnover of less than </w:t>
      </w:r>
      <w:r w:rsidR="0041193A" w:rsidRPr="007F23AD">
        <w:rPr>
          <w:rFonts w:ascii="Calibri" w:hAnsi="Calibri" w:cs="Calibri"/>
          <w:color w:val="000000" w:themeColor="text1"/>
          <w:sz w:val="22"/>
          <w:szCs w:val="22"/>
          <w:lang w:val="en-GB"/>
        </w:rPr>
        <w:t>$45m.</w:t>
      </w:r>
    </w:p>
    <w:p w14:paraId="35D82B0A" w14:textId="77777777" w:rsidR="00E21FDC" w:rsidRPr="007F23AD" w:rsidRDefault="00E21FDC" w:rsidP="00CF19ED">
      <w:pPr>
        <w:spacing w:line="480" w:lineRule="auto"/>
        <w:jc w:val="both"/>
        <w:rPr>
          <w:rFonts w:ascii="Calibri" w:hAnsi="Calibri" w:cs="Calibri"/>
          <w:color w:val="000000" w:themeColor="text1"/>
          <w:sz w:val="22"/>
          <w:szCs w:val="22"/>
          <w:lang w:val="en-GB"/>
        </w:rPr>
      </w:pPr>
    </w:p>
    <w:p w14:paraId="5F53DBC7" w14:textId="36E98E04" w:rsidR="00CF19ED" w:rsidRPr="007F23AD" w:rsidRDefault="00142C39" w:rsidP="00CF19ED">
      <w:pPr>
        <w:spacing w:line="480" w:lineRule="auto"/>
        <w:jc w:val="center"/>
        <w:rPr>
          <w:rFonts w:cs="Calibri"/>
          <w:color w:val="000000" w:themeColor="text1"/>
          <w:lang w:val="en-GB"/>
        </w:rPr>
      </w:pPr>
      <w:r w:rsidRPr="007F23AD">
        <w:rPr>
          <w:rFonts w:ascii="Calibri" w:hAnsi="Calibri" w:cs="Calibri"/>
          <w:color w:val="000000" w:themeColor="text1"/>
          <w:sz w:val="22"/>
          <w:szCs w:val="22"/>
          <w:lang w:val="en-GB"/>
        </w:rPr>
        <w:t>Table I</w:t>
      </w:r>
      <w:r w:rsidR="00CF19ED" w:rsidRPr="007F23AD">
        <w:rPr>
          <w:rFonts w:ascii="Calibri" w:hAnsi="Calibri" w:cs="Calibri"/>
          <w:color w:val="000000" w:themeColor="text1"/>
          <w:sz w:val="22"/>
          <w:szCs w:val="22"/>
          <w:lang w:val="en-GB"/>
        </w:rPr>
        <w:t xml:space="preserve">: Comparison of SMEs in Different Countries </w:t>
      </w:r>
      <w:r w:rsidR="00CF19ED" w:rsidRPr="007F23AD">
        <w:rPr>
          <w:rFonts w:ascii="Calibri" w:hAnsi="Calibri" w:cs="Calibri"/>
          <w:color w:val="000000" w:themeColor="text1"/>
          <w:sz w:val="22"/>
          <w:szCs w:val="22"/>
          <w:lang w:val="en-GB"/>
        </w:rPr>
        <w:fldChar w:fldCharType="begin">
          <w:fldData xml:space="preserve">PEVuZE5vdGU+PENpdGU+PEF1dGhvcj5CdXJlYXU8L0F1dGhvcj48WWVhcj4yMDIyPC9ZZWFyPjxS
ZWNOdW0+ODQzPC9SZWNOdW0+PFByZWZpeD5VUyBDZW5zdXMgPC9QcmVmaXg+PERpc3BsYXlUZXh0
PihVUyBDZW5zdXMgTXVsbGVyIGV0IGFsLiAyMDE1OyBOYXRpb25hbCBCdXJlYXUgb2YgU3RhdGlz
dGljcyBvZiBDaGluYSAyMDE3OyBCdXJlYXUgMjAyMik8L0Rpc3BsYXlUZXh0PjxyZWNvcmQ+PHJl
Yy1udW1iZXI+ODQzPC9yZWMtbnVtYmVyPjxmb3JlaWduLWtleXM+PGtleSBhcHA9IkVOIiBkYi1p
ZD0idnh3MGZmZXNuOXp6dDBld3BkeDVyNWEzZnB3OTJhZXA5cmU5IiB0aW1lc3RhbXA9IjE2ODM3
OTg1MDgiIGd1aWQ9IjU4ZGU2ODRiLWRlNWUtNGJhZC1iMmIwLTViODYwNjViYzU2NyI+ODQzPC9r
ZXk+PC9mb3JlaWduLWtleXM+PHJlZi10eXBlIG5hbWU9IkJvb2siPjY8L3JlZi10eXBlPjxjb250
cmlidXRvcnM+PGF1dGhvcnM+PGF1dGhvcj5CdXJlYXUsIFVTIENlbnN1czwvYXV0aG9yPjwvYXV0
aG9ycz48L2NvbnRyaWJ1dG9ycz48dGl0bGVzPjx0aXRsZT5Ob3J0aCBBbWVyaWNhbiBpbmR1c3Ry
eSBjbGFzc2lmaWNhdGlvbiBzeXN0ZW0gKE5BSUNTKTwvdGl0bGU+PC90aXRsZXM+PGRhdGVzPjx5
ZWFyPjIwMjI8L3llYXI+PC9kYXRlcz48cHVibGlzaGVyPkF1dGhvciBXYXNoaW5ndG9uLCBEQzwv
cHVibGlzaGVyPjx1cmxzPjwvdXJscz48L3JlY29yZD48L0NpdGU+PENpdGU+PEF1dGhvcj5OYXRp
b25hbCBCdXJlYXUgb2YgU3RhdGlzdGljcyBvZiBDaGluYTwvQXV0aG9yPjxZZWFyPjIwMTc8L1ll
YXI+PFJlY051bT44NDI8L1JlY051bT48cmVjb3JkPjxyZWMtbnVtYmVyPjg0MjwvcmVjLW51bWJl
cj48Zm9yZWlnbi1rZXlzPjxrZXkgYXBwPSJFTiIgZGItaWQ9InZ4dzBmZmVzbjl6enQwZXdwZHg1
cjVhM2ZwdzkyYWVwOXJlOSIgdGltZXN0YW1wPSIxNjgzNzk4NTA4IiBndWlkPSI1NjFlMjM3Yi00
MmY4LTQzNDgtOTU3MS1kZGY4MDM0MzNjMmIiPjg0Mjwva2V5PjwvZm9yZWlnbi1rZXlzPjxyZWYt
dHlwZSBuYW1lPSJKb3VybmFsIEFydGljbGUiPjE3PC9yZWYtdHlwZT48Y29udHJpYnV0b3JzPjxh
dXRob3JzPjxhdXRob3I+TmF0aW9uYWwgQnVyZWF1IG9mIFN0YXRpc3RpY3Mgb2YgQ2hpbmEsIGVk
PC9hdXRob3I+PC9hdXRob3JzPjwvY29udHJpYnV0b3JzPjx0aXRsZXM+PHRpdGxlPlN0YXRpc3Rp
Y2FsIGNsYXNzaWZpY2F0aW9uIG9mIHNtYWxsLCBtZWRpdW0gYW5kIGxhcmdlIG1pY3JvIGVudGVy
cHJpc2VzPC90aXRsZT48c2Vjb25kYXJ5LXRpdGxlPk5hdGlvbmFsIEJ1cmVhdSBvZiBTdGF0aXN0
aWNzIG9mIHRoZSBQZW9wbGXigJlzIFJlcHVibGljIG9mIENoaW5hLCBCZWlqaW5nPC9zZWNvbmRh
cnktdGl0bGU+PC90aXRsZXM+PHBlcmlvZGljYWw+PGZ1bGwtdGl0bGU+TmF0aW9uYWwgQnVyZWF1
IG9mIFN0YXRpc3RpY3Mgb2YgdGhlIFBlb3BsZeKAmXMgUmVwdWJsaWMgb2YgQ2hpbmEsIEJlaWpp
bmc8L2Z1bGwtdGl0bGU+PC9wZXJpb2RpY2FsPjxkYXRlcz48eWVhcj4yMDE3PC95ZWFyPjwvZGF0
ZXM+PHVybHM+PC91cmxzPjwvcmVjb3JkPjwvQ2l0ZT48Q2l0ZT48QXV0aG9yPk11bGxlcjwvQXV0
aG9yPjxZZWFyPjIwMTU8L1llYXI+PFJlY051bT4xNTA1PC9SZWNOdW0+PHJlY29yZD48cmVjLW51
bWJlcj4xNTA1PC9yZWMtbnVtYmVyPjxmb3JlaWduLWtleXM+PGtleSBhcHA9IkVOIiBkYi1pZD0i
dnh3MGZmZXNuOXp6dDBld3BkeDVyNWEzZnB3OTJhZXA5cmU5IiB0aW1lc3RhbXA9IjE3MTg0NDQ5
MzYiIGd1aWQ9ImY2ZjQyN2M5LWY4MWMtNDE1ZC1hOWZiLWNiYmFkNWM1YWUwOSI+MTUwNTwva2V5
PjwvZm9yZWlnbi1rZXlzPjxyZWYtdHlwZSBuYW1lPSJSZXBvcnQiPjI3PC9yZWYtdHlwZT48Y29u
dHJpYnV0b3JzPjxhdXRob3JzPjxhdXRob3I+TXVsbGVyLCBQYXRyaWNlPC9hdXRob3I+PGF1dGhv
cj5DYWxpYW5kcm8sIENlY2lsaWE8L2F1dGhvcj48YXV0aG9yPlBleWNoZXZhLCBWaWt0b3JpeWE8
L2F1dGhvcj48YXV0aG9yPkdhZ2xpYXJkaSwgRGltaXRyaTwvYXV0aG9yPjxhdXRob3I+TWFyem9j
Y2hpLCBDaGlhcmE8L2F1dGhvcj48YXV0aG9yPlJhbWxvZ2FuLCBSb25hbGQ8L2F1dGhvcj48YXV0
aG9yPkNveCwgRGVib3JhaDwvYXV0aG9yPjwvYXV0aG9ycz48L2NvbnRyaWJ1dG9ycz48dGl0bGVz
Pjx0aXRsZT5Bbm51YWwgcmVwb3J0IG9uIGV1cm9wZWFuIFNNRXM8L3RpdGxlPjxzZWNvbmRhcnkt
dGl0bGU+RXVyb3BlYW4gQ29tbWlzc2lvbjwvc2Vjb25kYXJ5LXRpdGxlPjwvdGl0bGVzPjxwZXJp
b2RpY2FsPjxmdWxsLXRpdGxlPkV1cm9wZWFuIENvbW1pc3Npb248L2Z1bGwtdGl0bGU+PC9wZXJp
b2RpY2FsPjxwYWdlcz4zNi00ODwvcGFnZXM+PHZvbHVtZT41PC92b2x1bWU+PG51bWJlcj4xPC9u
dW1iZXI+PGRhdGVzPjx5ZWFyPjIwMTU8L3llYXI+PC9kYXRlcz48dXJscz48L3VybHM+PC9yZWNv
cmQ+PC9DaXRlPjwvRW5kTm90ZT4A
</w:fldData>
        </w:fldChar>
      </w:r>
      <w:r w:rsidR="00BA7074" w:rsidRPr="007F23AD">
        <w:rPr>
          <w:rFonts w:ascii="Calibri" w:hAnsi="Calibri" w:cs="Calibri"/>
          <w:color w:val="000000" w:themeColor="text1"/>
          <w:sz w:val="22"/>
          <w:szCs w:val="22"/>
          <w:lang w:val="en-GB"/>
        </w:rPr>
        <w:instrText xml:space="preserve"> ADDIN EN.CITE </w:instrText>
      </w:r>
      <w:r w:rsidR="00BA7074" w:rsidRPr="007F23AD">
        <w:rPr>
          <w:rFonts w:ascii="Calibri" w:hAnsi="Calibri" w:cs="Calibri"/>
          <w:color w:val="000000" w:themeColor="text1"/>
          <w:sz w:val="22"/>
          <w:szCs w:val="22"/>
          <w:lang w:val="en-GB"/>
        </w:rPr>
        <w:fldChar w:fldCharType="begin">
          <w:fldData xml:space="preserve">PEVuZE5vdGU+PENpdGU+PEF1dGhvcj5CdXJlYXU8L0F1dGhvcj48WWVhcj4yMDIyPC9ZZWFyPjxS
ZWNOdW0+ODQzPC9SZWNOdW0+PFByZWZpeD5VUyBDZW5zdXMgPC9QcmVmaXg+PERpc3BsYXlUZXh0
PihVUyBDZW5zdXMgTXVsbGVyIGV0IGFsLiAyMDE1OyBOYXRpb25hbCBCdXJlYXUgb2YgU3RhdGlz
dGljcyBvZiBDaGluYSAyMDE3OyBCdXJlYXUgMjAyMik8L0Rpc3BsYXlUZXh0PjxyZWNvcmQ+PHJl
Yy1udW1iZXI+ODQzPC9yZWMtbnVtYmVyPjxmb3JlaWduLWtleXM+PGtleSBhcHA9IkVOIiBkYi1p
ZD0idnh3MGZmZXNuOXp6dDBld3BkeDVyNWEzZnB3OTJhZXA5cmU5IiB0aW1lc3RhbXA9IjE2ODM3
OTg1MDgiIGd1aWQ9IjU4ZGU2ODRiLWRlNWUtNGJhZC1iMmIwLTViODYwNjViYzU2NyI+ODQzPC9r
ZXk+PC9mb3JlaWduLWtleXM+PHJlZi10eXBlIG5hbWU9IkJvb2siPjY8L3JlZi10eXBlPjxjb250
cmlidXRvcnM+PGF1dGhvcnM+PGF1dGhvcj5CdXJlYXUsIFVTIENlbnN1czwvYXV0aG9yPjwvYXV0
aG9ycz48L2NvbnRyaWJ1dG9ycz48dGl0bGVzPjx0aXRsZT5Ob3J0aCBBbWVyaWNhbiBpbmR1c3Ry
eSBjbGFzc2lmaWNhdGlvbiBzeXN0ZW0gKE5BSUNTKTwvdGl0bGU+PC90aXRsZXM+PGRhdGVzPjx5
ZWFyPjIwMjI8L3llYXI+PC9kYXRlcz48cHVibGlzaGVyPkF1dGhvciBXYXNoaW5ndG9uLCBEQzwv
cHVibGlzaGVyPjx1cmxzPjwvdXJscz48L3JlY29yZD48L0NpdGU+PENpdGU+PEF1dGhvcj5OYXRp
b25hbCBCdXJlYXUgb2YgU3RhdGlzdGljcyBvZiBDaGluYTwvQXV0aG9yPjxZZWFyPjIwMTc8L1ll
YXI+PFJlY051bT44NDI8L1JlY051bT48cmVjb3JkPjxyZWMtbnVtYmVyPjg0MjwvcmVjLW51bWJl
cj48Zm9yZWlnbi1rZXlzPjxrZXkgYXBwPSJFTiIgZGItaWQ9InZ4dzBmZmVzbjl6enQwZXdwZHg1
cjVhM2ZwdzkyYWVwOXJlOSIgdGltZXN0YW1wPSIxNjgzNzk4NTA4IiBndWlkPSI1NjFlMjM3Yi00
MmY4LTQzNDgtOTU3MS1kZGY4MDM0MzNjMmIiPjg0Mjwva2V5PjwvZm9yZWlnbi1rZXlzPjxyZWYt
dHlwZSBuYW1lPSJKb3VybmFsIEFydGljbGUiPjE3PC9yZWYtdHlwZT48Y29udHJpYnV0b3JzPjxh
dXRob3JzPjxhdXRob3I+TmF0aW9uYWwgQnVyZWF1IG9mIFN0YXRpc3RpY3Mgb2YgQ2hpbmEsIGVk
PC9hdXRob3I+PC9hdXRob3JzPjwvY29udHJpYnV0b3JzPjx0aXRsZXM+PHRpdGxlPlN0YXRpc3Rp
Y2FsIGNsYXNzaWZpY2F0aW9uIG9mIHNtYWxsLCBtZWRpdW0gYW5kIGxhcmdlIG1pY3JvIGVudGVy
cHJpc2VzPC90aXRsZT48c2Vjb25kYXJ5LXRpdGxlPk5hdGlvbmFsIEJ1cmVhdSBvZiBTdGF0aXN0
aWNzIG9mIHRoZSBQZW9wbGXigJlzIFJlcHVibGljIG9mIENoaW5hLCBCZWlqaW5nPC9zZWNvbmRh
cnktdGl0bGU+PC90aXRsZXM+PHBlcmlvZGljYWw+PGZ1bGwtdGl0bGU+TmF0aW9uYWwgQnVyZWF1
IG9mIFN0YXRpc3RpY3Mgb2YgdGhlIFBlb3BsZeKAmXMgUmVwdWJsaWMgb2YgQ2hpbmEsIEJlaWpp
bmc8L2Z1bGwtdGl0bGU+PC9wZXJpb2RpY2FsPjxkYXRlcz48eWVhcj4yMDE3PC95ZWFyPjwvZGF0
ZXM+PHVybHM+PC91cmxzPjwvcmVjb3JkPjwvQ2l0ZT48Q2l0ZT48QXV0aG9yPk11bGxlcjwvQXV0
aG9yPjxZZWFyPjIwMTU8L1llYXI+PFJlY051bT4xNTA1PC9SZWNOdW0+PHJlY29yZD48cmVjLW51
bWJlcj4xNTA1PC9yZWMtbnVtYmVyPjxmb3JlaWduLWtleXM+PGtleSBhcHA9IkVOIiBkYi1pZD0i
dnh3MGZmZXNuOXp6dDBld3BkeDVyNWEzZnB3OTJhZXA5cmU5IiB0aW1lc3RhbXA9IjE3MTg0NDQ5
MzYiIGd1aWQ9ImY2ZjQyN2M5LWY4MWMtNDE1ZC1hOWZiLWNiYmFkNWM1YWUwOSI+MTUwNTwva2V5
PjwvZm9yZWlnbi1rZXlzPjxyZWYtdHlwZSBuYW1lPSJSZXBvcnQiPjI3PC9yZWYtdHlwZT48Y29u
dHJpYnV0b3JzPjxhdXRob3JzPjxhdXRob3I+TXVsbGVyLCBQYXRyaWNlPC9hdXRob3I+PGF1dGhv
cj5DYWxpYW5kcm8sIENlY2lsaWE8L2F1dGhvcj48YXV0aG9yPlBleWNoZXZhLCBWaWt0b3JpeWE8
L2F1dGhvcj48YXV0aG9yPkdhZ2xpYXJkaSwgRGltaXRyaTwvYXV0aG9yPjxhdXRob3I+TWFyem9j
Y2hpLCBDaGlhcmE8L2F1dGhvcj48YXV0aG9yPlJhbWxvZ2FuLCBSb25hbGQ8L2F1dGhvcj48YXV0
aG9yPkNveCwgRGVib3JhaDwvYXV0aG9yPjwvYXV0aG9ycz48L2NvbnRyaWJ1dG9ycz48dGl0bGVz
Pjx0aXRsZT5Bbm51YWwgcmVwb3J0IG9uIGV1cm9wZWFuIFNNRXM8L3RpdGxlPjxzZWNvbmRhcnkt
dGl0bGU+RXVyb3BlYW4gQ29tbWlzc2lvbjwvc2Vjb25kYXJ5LXRpdGxlPjwvdGl0bGVzPjxwZXJp
b2RpY2FsPjxmdWxsLXRpdGxlPkV1cm9wZWFuIENvbW1pc3Npb248L2Z1bGwtdGl0bGU+PC9wZXJp
b2RpY2FsPjxwYWdlcz4zNi00ODwvcGFnZXM+PHZvbHVtZT41PC92b2x1bWU+PG51bWJlcj4xPC9u
dW1iZXI+PGRhdGVzPjx5ZWFyPjIwMTU8L3llYXI+PC9kYXRlcz48dXJscz48L3VybHM+PC9yZWNv
cmQ+PC9DaXRlPjwvRW5kTm90ZT4A
</w:fldData>
        </w:fldChar>
      </w:r>
      <w:r w:rsidR="00BA7074" w:rsidRPr="007F23AD">
        <w:rPr>
          <w:rFonts w:ascii="Calibri" w:hAnsi="Calibri" w:cs="Calibri"/>
          <w:color w:val="000000" w:themeColor="text1"/>
          <w:sz w:val="22"/>
          <w:szCs w:val="22"/>
          <w:lang w:val="en-GB"/>
        </w:rPr>
        <w:instrText xml:space="preserve"> ADDIN EN.CITE.DATA </w:instrText>
      </w:r>
      <w:r w:rsidR="00BA7074" w:rsidRPr="007F23AD">
        <w:rPr>
          <w:rFonts w:ascii="Calibri" w:hAnsi="Calibri" w:cs="Calibri"/>
          <w:color w:val="000000" w:themeColor="text1"/>
          <w:sz w:val="22"/>
          <w:szCs w:val="22"/>
          <w:lang w:val="en-GB"/>
        </w:rPr>
      </w:r>
      <w:r w:rsidR="00BA7074" w:rsidRPr="007F23AD">
        <w:rPr>
          <w:rFonts w:ascii="Calibri" w:hAnsi="Calibri" w:cs="Calibri"/>
          <w:color w:val="000000" w:themeColor="text1"/>
          <w:sz w:val="22"/>
          <w:szCs w:val="22"/>
          <w:lang w:val="en-GB"/>
        </w:rPr>
        <w:fldChar w:fldCharType="end"/>
      </w:r>
      <w:r w:rsidR="00CF19ED" w:rsidRPr="007F23AD">
        <w:rPr>
          <w:rFonts w:ascii="Calibri" w:hAnsi="Calibri" w:cs="Calibri"/>
          <w:color w:val="000000" w:themeColor="text1"/>
          <w:sz w:val="22"/>
          <w:szCs w:val="22"/>
          <w:lang w:val="en-GB"/>
        </w:rPr>
      </w:r>
      <w:r w:rsidR="00CF19ED" w:rsidRPr="007F23AD">
        <w:rPr>
          <w:rFonts w:ascii="Calibri" w:hAnsi="Calibri" w:cs="Calibri"/>
          <w:color w:val="000000" w:themeColor="text1"/>
          <w:sz w:val="22"/>
          <w:szCs w:val="22"/>
          <w:lang w:val="en-GB"/>
        </w:rPr>
        <w:fldChar w:fldCharType="separate"/>
      </w:r>
      <w:r w:rsidR="00BA7074" w:rsidRPr="007F23AD">
        <w:rPr>
          <w:rFonts w:ascii="Calibri" w:hAnsi="Calibri" w:cs="Calibri"/>
          <w:noProof/>
          <w:color w:val="000000" w:themeColor="text1"/>
          <w:sz w:val="22"/>
          <w:szCs w:val="22"/>
          <w:lang w:val="en-GB"/>
        </w:rPr>
        <w:t>(US Census Muller et al. 2015; National Bureau of Statistics of China 2017; Bureau 2022)</w:t>
      </w:r>
      <w:r w:rsidR="00CF19ED" w:rsidRPr="007F23AD">
        <w:rPr>
          <w:rFonts w:ascii="Calibri" w:hAnsi="Calibri" w:cs="Calibri"/>
          <w:color w:val="000000" w:themeColor="text1"/>
          <w:sz w:val="22"/>
          <w:szCs w:val="22"/>
          <w:lang w:val="en-GB"/>
        </w:rPr>
        <w:fldChar w:fldCharType="end"/>
      </w: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1435"/>
        <w:gridCol w:w="3420"/>
        <w:gridCol w:w="3445"/>
      </w:tblGrid>
      <w:tr w:rsidR="007F23AD" w:rsidRPr="007F23AD" w14:paraId="7F3BE8EC" w14:textId="77777777">
        <w:trPr>
          <w:trHeight w:val="399"/>
          <w:tblHeader/>
          <w:tblCellSpacing w:w="15" w:type="dxa"/>
        </w:trPr>
        <w:tc>
          <w:tcPr>
            <w:tcW w:w="0" w:type="auto"/>
            <w:tcBorders>
              <w:top w:val="single" w:sz="4" w:space="0" w:color="auto"/>
              <w:bottom w:val="single" w:sz="4" w:space="0" w:color="auto"/>
            </w:tcBorders>
            <w:shd w:val="clear" w:color="auto" w:fill="auto"/>
            <w:vAlign w:val="center"/>
            <w:hideMark/>
          </w:tcPr>
          <w:p w14:paraId="2F2348FF" w14:textId="77777777" w:rsidR="00CF19ED" w:rsidRPr="007F23AD" w:rsidRDefault="00CF19ED" w:rsidP="006B21BF">
            <w:pPr>
              <w:spacing w:line="360" w:lineRule="auto"/>
              <w:jc w:val="center"/>
              <w:rPr>
                <w:rFonts w:ascii="Calibri" w:hAnsi="Calibri" w:cs="Calibri"/>
                <w:b/>
                <w:bCs/>
                <w:color w:val="000000" w:themeColor="text1"/>
                <w:sz w:val="22"/>
                <w:szCs w:val="22"/>
                <w:lang w:val="en-GB"/>
              </w:rPr>
            </w:pPr>
            <w:r w:rsidRPr="007F23AD">
              <w:rPr>
                <w:rFonts w:ascii="Calibri" w:hAnsi="Calibri" w:cs="Calibri"/>
                <w:b/>
                <w:bCs/>
                <w:color w:val="000000" w:themeColor="text1"/>
                <w:sz w:val="22"/>
                <w:szCs w:val="22"/>
                <w:lang w:val="en-GB"/>
              </w:rPr>
              <w:t>Country</w:t>
            </w:r>
          </w:p>
        </w:tc>
        <w:tc>
          <w:tcPr>
            <w:tcW w:w="0" w:type="auto"/>
            <w:tcBorders>
              <w:top w:val="single" w:sz="4" w:space="0" w:color="auto"/>
              <w:bottom w:val="single" w:sz="4" w:space="0" w:color="auto"/>
            </w:tcBorders>
            <w:shd w:val="clear" w:color="auto" w:fill="auto"/>
            <w:vAlign w:val="center"/>
            <w:hideMark/>
          </w:tcPr>
          <w:p w14:paraId="77B42118" w14:textId="77777777" w:rsidR="00CF19ED" w:rsidRPr="007F23AD" w:rsidRDefault="00CF19ED" w:rsidP="006B21BF">
            <w:pPr>
              <w:spacing w:line="360" w:lineRule="auto"/>
              <w:jc w:val="center"/>
              <w:rPr>
                <w:rFonts w:ascii="Calibri" w:hAnsi="Calibri" w:cs="Calibri"/>
                <w:b/>
                <w:bCs/>
                <w:color w:val="000000" w:themeColor="text1"/>
                <w:sz w:val="22"/>
                <w:szCs w:val="22"/>
                <w:lang w:val="en-GB"/>
              </w:rPr>
            </w:pPr>
            <w:r w:rsidRPr="007F23AD">
              <w:rPr>
                <w:rFonts w:ascii="Calibri" w:hAnsi="Calibri" w:cs="Calibri"/>
                <w:b/>
                <w:bCs/>
                <w:color w:val="000000" w:themeColor="text1"/>
                <w:sz w:val="22"/>
                <w:szCs w:val="22"/>
                <w:lang w:val="en-GB"/>
              </w:rPr>
              <w:t xml:space="preserve">Scale </w:t>
            </w:r>
          </w:p>
        </w:tc>
        <w:tc>
          <w:tcPr>
            <w:tcW w:w="0" w:type="auto"/>
            <w:tcBorders>
              <w:top w:val="single" w:sz="4" w:space="0" w:color="auto"/>
              <w:bottom w:val="single" w:sz="4" w:space="0" w:color="auto"/>
            </w:tcBorders>
            <w:shd w:val="clear" w:color="auto" w:fill="auto"/>
            <w:vAlign w:val="center"/>
            <w:hideMark/>
          </w:tcPr>
          <w:p w14:paraId="54669A57" w14:textId="77777777" w:rsidR="00CF19ED" w:rsidRPr="007F23AD" w:rsidRDefault="00CF19ED" w:rsidP="006B21BF">
            <w:pPr>
              <w:spacing w:line="360" w:lineRule="auto"/>
              <w:jc w:val="center"/>
              <w:rPr>
                <w:rFonts w:ascii="Calibri" w:hAnsi="Calibri" w:cs="Calibri"/>
                <w:b/>
                <w:bCs/>
                <w:color w:val="000000" w:themeColor="text1"/>
                <w:sz w:val="22"/>
                <w:szCs w:val="22"/>
                <w:lang w:val="en-GB"/>
              </w:rPr>
            </w:pPr>
            <w:r w:rsidRPr="007F23AD">
              <w:rPr>
                <w:rFonts w:ascii="Calibri" w:hAnsi="Calibri" w:cs="Calibri"/>
                <w:b/>
                <w:bCs/>
                <w:color w:val="000000" w:themeColor="text1"/>
                <w:sz w:val="22"/>
                <w:szCs w:val="22"/>
                <w:lang w:val="en-GB"/>
              </w:rPr>
              <w:t>Definition</w:t>
            </w:r>
          </w:p>
        </w:tc>
      </w:tr>
      <w:tr w:rsidR="007F23AD" w:rsidRPr="007F23AD" w14:paraId="4235FE7D" w14:textId="77777777">
        <w:trPr>
          <w:tblCellSpacing w:w="15" w:type="dxa"/>
        </w:trPr>
        <w:tc>
          <w:tcPr>
            <w:tcW w:w="0" w:type="auto"/>
            <w:shd w:val="clear" w:color="auto" w:fill="auto"/>
            <w:vAlign w:val="center"/>
            <w:hideMark/>
          </w:tcPr>
          <w:p w14:paraId="3863A676"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USA</w:t>
            </w:r>
          </w:p>
        </w:tc>
        <w:tc>
          <w:tcPr>
            <w:tcW w:w="0" w:type="auto"/>
            <w:shd w:val="clear" w:color="auto" w:fill="auto"/>
            <w:vAlign w:val="center"/>
            <w:hideMark/>
          </w:tcPr>
          <w:p w14:paraId="61F5D91A" w14:textId="77777777" w:rsidR="00CF19ED" w:rsidRPr="007F23AD" w:rsidRDefault="00CF19ED" w:rsidP="006B21BF">
            <w:pPr>
              <w:spacing w:line="360" w:lineRule="auto"/>
              <w:jc w:val="center"/>
              <w:rPr>
                <w:rFonts w:ascii="Calibri" w:hAnsi="Calibri" w:cs="Calibri"/>
                <w:color w:val="000000" w:themeColor="text1"/>
                <w:sz w:val="22"/>
                <w:szCs w:val="22"/>
              </w:rPr>
            </w:pPr>
            <w:r w:rsidRPr="007F23AD">
              <w:rPr>
                <w:rFonts w:ascii="Calibri" w:hAnsi="Calibri" w:cs="Calibri"/>
                <w:color w:val="000000" w:themeColor="text1"/>
                <w:sz w:val="22"/>
                <w:szCs w:val="22"/>
                <w:lang w:val="en-GB"/>
              </w:rPr>
              <w:t>For construction small business, usually have less $45 million dollar earnings.</w:t>
            </w:r>
          </w:p>
        </w:tc>
        <w:tc>
          <w:tcPr>
            <w:tcW w:w="0" w:type="auto"/>
            <w:shd w:val="clear" w:color="auto" w:fill="auto"/>
            <w:vAlign w:val="center"/>
            <w:hideMark/>
          </w:tcPr>
          <w:p w14:paraId="2F96AB4A"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Defined by ownership structure, number of employees, earnings, and industry.</w:t>
            </w:r>
          </w:p>
        </w:tc>
      </w:tr>
      <w:tr w:rsidR="007F23AD" w:rsidRPr="007F23AD" w14:paraId="141279F0" w14:textId="77777777">
        <w:trPr>
          <w:tblCellSpacing w:w="15" w:type="dxa"/>
        </w:trPr>
        <w:tc>
          <w:tcPr>
            <w:tcW w:w="0" w:type="auto"/>
            <w:shd w:val="clear" w:color="auto" w:fill="auto"/>
            <w:vAlign w:val="center"/>
            <w:hideMark/>
          </w:tcPr>
          <w:p w14:paraId="2C70DBA0"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EU</w:t>
            </w:r>
          </w:p>
        </w:tc>
        <w:tc>
          <w:tcPr>
            <w:tcW w:w="0" w:type="auto"/>
            <w:shd w:val="clear" w:color="auto" w:fill="auto"/>
            <w:vAlign w:val="center"/>
            <w:hideMark/>
          </w:tcPr>
          <w:p w14:paraId="00A65748"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Micro businesses: &lt;10 employees</w:t>
            </w:r>
          </w:p>
          <w:p w14:paraId="086F0395"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Small businesses: &lt;50 employees</w:t>
            </w:r>
          </w:p>
          <w:p w14:paraId="25E914DE"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lastRenderedPageBreak/>
              <w:t>Medium businesses: &lt;250 employees</w:t>
            </w:r>
          </w:p>
        </w:tc>
        <w:tc>
          <w:tcPr>
            <w:tcW w:w="0" w:type="auto"/>
            <w:shd w:val="clear" w:color="auto" w:fill="auto"/>
            <w:vAlign w:val="center"/>
            <w:hideMark/>
          </w:tcPr>
          <w:p w14:paraId="79D24E4B"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lastRenderedPageBreak/>
              <w:t>Defined by Staff headcount, Turnover or Balance sheet total</w:t>
            </w:r>
          </w:p>
        </w:tc>
      </w:tr>
      <w:tr w:rsidR="007F23AD" w:rsidRPr="007F23AD" w14:paraId="60B5F7BE" w14:textId="77777777">
        <w:trPr>
          <w:tblCellSpacing w:w="15" w:type="dxa"/>
        </w:trPr>
        <w:tc>
          <w:tcPr>
            <w:tcW w:w="0" w:type="auto"/>
            <w:shd w:val="clear" w:color="auto" w:fill="auto"/>
            <w:vAlign w:val="center"/>
            <w:hideMark/>
          </w:tcPr>
          <w:p w14:paraId="23DCB099"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China</w:t>
            </w:r>
          </w:p>
        </w:tc>
        <w:tc>
          <w:tcPr>
            <w:tcW w:w="0" w:type="auto"/>
            <w:shd w:val="clear" w:color="auto" w:fill="auto"/>
            <w:vAlign w:val="center"/>
            <w:hideMark/>
          </w:tcPr>
          <w:p w14:paraId="646FB133"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SMEs businesses: &lt;300 employees or &lt; </w:t>
            </w:r>
            <w:r w:rsidRPr="007F23AD">
              <w:rPr>
                <w:rFonts w:ascii="Calibri" w:eastAsiaTheme="majorEastAsia" w:hAnsi="Calibri" w:cs="Calibri"/>
                <w:color w:val="000000" w:themeColor="text1"/>
                <w:sz w:val="22"/>
                <w:szCs w:val="22"/>
                <w:lang w:val="en-GB"/>
              </w:rPr>
              <w:t>£</w:t>
            </w:r>
            <w:r w:rsidRPr="007F23AD">
              <w:rPr>
                <w:rFonts w:ascii="Calibri" w:hAnsi="Calibri" w:cs="Calibri"/>
                <w:color w:val="000000" w:themeColor="text1"/>
                <w:sz w:val="22"/>
                <w:szCs w:val="22"/>
                <w:lang w:val="en-GB"/>
              </w:rPr>
              <w:t>111 million revenue</w:t>
            </w:r>
          </w:p>
        </w:tc>
        <w:tc>
          <w:tcPr>
            <w:tcW w:w="0" w:type="auto"/>
            <w:shd w:val="clear" w:color="auto" w:fill="auto"/>
            <w:vAlign w:val="center"/>
            <w:hideMark/>
          </w:tcPr>
          <w:p w14:paraId="2BEDE6A4"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Defined by revenue, number of employees, or total assets.</w:t>
            </w:r>
          </w:p>
        </w:tc>
      </w:tr>
      <w:tr w:rsidR="00CF19ED" w:rsidRPr="007F23AD" w14:paraId="332564F9" w14:textId="77777777">
        <w:trPr>
          <w:tblCellSpacing w:w="15" w:type="dxa"/>
        </w:trPr>
        <w:tc>
          <w:tcPr>
            <w:tcW w:w="0" w:type="auto"/>
            <w:tcBorders>
              <w:bottom w:val="single" w:sz="4" w:space="0" w:color="auto"/>
            </w:tcBorders>
            <w:shd w:val="clear" w:color="auto" w:fill="auto"/>
            <w:vAlign w:val="center"/>
            <w:hideMark/>
          </w:tcPr>
          <w:p w14:paraId="3FEE2FE1"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Developing Countries</w:t>
            </w:r>
          </w:p>
        </w:tc>
        <w:tc>
          <w:tcPr>
            <w:tcW w:w="0" w:type="auto"/>
            <w:tcBorders>
              <w:bottom w:val="single" w:sz="4" w:space="0" w:color="auto"/>
            </w:tcBorders>
            <w:shd w:val="clear" w:color="auto" w:fill="auto"/>
            <w:vAlign w:val="center"/>
            <w:hideMark/>
          </w:tcPr>
          <w:p w14:paraId="2FAFAE3F"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Countries have their own scale based the staff number or earnings</w:t>
            </w:r>
          </w:p>
        </w:tc>
        <w:tc>
          <w:tcPr>
            <w:tcW w:w="0" w:type="auto"/>
            <w:tcBorders>
              <w:bottom w:val="single" w:sz="4" w:space="0" w:color="auto"/>
            </w:tcBorders>
            <w:shd w:val="clear" w:color="auto" w:fill="auto"/>
            <w:vAlign w:val="center"/>
            <w:hideMark/>
          </w:tcPr>
          <w:p w14:paraId="01BC62C2"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Defined by scale or structure.</w:t>
            </w:r>
          </w:p>
        </w:tc>
      </w:tr>
    </w:tbl>
    <w:p w14:paraId="467DF516" w14:textId="77777777" w:rsidR="00C84A78" w:rsidRPr="007F23AD" w:rsidRDefault="00C84A78" w:rsidP="00CF19ED">
      <w:pPr>
        <w:spacing w:line="480" w:lineRule="auto"/>
        <w:jc w:val="both"/>
        <w:rPr>
          <w:rFonts w:ascii="Calibri" w:hAnsi="Calibri" w:cs="Calibri"/>
          <w:color w:val="000000" w:themeColor="text1"/>
          <w:sz w:val="22"/>
          <w:szCs w:val="22"/>
          <w:lang w:val="en-GB"/>
        </w:rPr>
      </w:pPr>
    </w:p>
    <w:p w14:paraId="1D9195DC" w14:textId="60B21851" w:rsidR="00CF19ED" w:rsidRPr="007F23AD" w:rsidRDefault="00DC36AC" w:rsidP="00CF19ED">
      <w:pPr>
        <w:spacing w:line="480" w:lineRule="auto"/>
        <w:jc w:val="both"/>
        <w:rPr>
          <w:rFonts w:ascii="Calibri" w:hAnsi="Calibri" w:cs="Calibri"/>
          <w:color w:val="000000" w:themeColor="text1"/>
          <w:sz w:val="22"/>
          <w:szCs w:val="22"/>
        </w:rPr>
      </w:pPr>
      <w:r w:rsidRPr="007F23AD">
        <w:rPr>
          <w:rFonts w:ascii="Calibri" w:hAnsi="Calibri" w:cs="Calibri"/>
          <w:color w:val="000000" w:themeColor="text1"/>
          <w:sz w:val="22"/>
          <w:szCs w:val="22"/>
          <w:lang w:val="en-GB"/>
        </w:rPr>
        <w:t xml:space="preserve">Many </w:t>
      </w:r>
      <w:r w:rsidR="00FA6AD2" w:rsidRPr="007F23AD">
        <w:rPr>
          <w:rFonts w:ascii="Calibri" w:hAnsi="Calibri" w:cs="Calibri"/>
          <w:color w:val="000000" w:themeColor="text1"/>
          <w:sz w:val="22"/>
          <w:szCs w:val="22"/>
          <w:lang w:val="en-GB"/>
        </w:rPr>
        <w:t>literatures</w:t>
      </w:r>
      <w:r w:rsidR="00CF19ED" w:rsidRPr="007F23AD">
        <w:rPr>
          <w:rFonts w:ascii="Calibri" w:hAnsi="Calibri" w:cs="Calibri"/>
          <w:color w:val="000000" w:themeColor="text1"/>
          <w:sz w:val="22"/>
          <w:szCs w:val="22"/>
          <w:lang w:val="en-GB"/>
        </w:rPr>
        <w:t xml:space="preserve"> </w:t>
      </w:r>
      <w:r w:rsidR="00C627F8" w:rsidRPr="007F23AD">
        <w:rPr>
          <w:rFonts w:ascii="Calibri" w:hAnsi="Calibri" w:cs="Calibri"/>
          <w:color w:val="000000" w:themeColor="text1"/>
          <w:sz w:val="22"/>
          <w:szCs w:val="22"/>
          <w:lang w:val="en-GB"/>
        </w:rPr>
        <w:t>offer</w:t>
      </w:r>
      <w:r w:rsidR="00CF19ED" w:rsidRPr="007F23AD">
        <w:rPr>
          <w:rFonts w:ascii="Calibri" w:hAnsi="Calibri" w:cs="Calibri"/>
          <w:color w:val="000000" w:themeColor="text1"/>
          <w:sz w:val="22"/>
          <w:szCs w:val="22"/>
          <w:lang w:val="en-GB"/>
        </w:rPr>
        <w:t xml:space="preserve"> diverse interpretations </w:t>
      </w:r>
      <w:r w:rsidR="0041193A" w:rsidRPr="007F23AD">
        <w:rPr>
          <w:rFonts w:ascii="Calibri" w:hAnsi="Calibri" w:cs="Calibri"/>
          <w:color w:val="000000" w:themeColor="text1"/>
          <w:sz w:val="22"/>
          <w:szCs w:val="22"/>
          <w:lang w:val="en-GB"/>
        </w:rPr>
        <w:t xml:space="preserve">on </w:t>
      </w:r>
      <w:r w:rsidR="00CF19ED" w:rsidRPr="007F23AD">
        <w:rPr>
          <w:rFonts w:ascii="Calibri" w:hAnsi="Calibri" w:cs="Calibri"/>
          <w:color w:val="000000" w:themeColor="text1"/>
          <w:sz w:val="22"/>
          <w:szCs w:val="22"/>
          <w:lang w:val="en-GB"/>
        </w:rPr>
        <w:t xml:space="preserve">the distinct characteristics of construction SMEs. To bridge this gap, this paper organizes these characteristics, based on existing literature, into </w:t>
      </w:r>
      <w:r w:rsidR="000E154E" w:rsidRPr="007F23AD">
        <w:rPr>
          <w:rFonts w:ascii="Calibri" w:hAnsi="Calibri" w:cs="Calibri"/>
          <w:color w:val="000000" w:themeColor="text1"/>
          <w:sz w:val="22"/>
          <w:szCs w:val="22"/>
          <w:lang w:val="en-GB"/>
        </w:rPr>
        <w:t>Table II</w:t>
      </w:r>
      <w:r w:rsidR="00CF19ED" w:rsidRPr="007F23AD">
        <w:rPr>
          <w:rFonts w:ascii="Calibri" w:hAnsi="Calibri" w:cs="Calibri"/>
          <w:color w:val="000000" w:themeColor="text1"/>
          <w:sz w:val="22"/>
          <w:szCs w:val="22"/>
          <w:lang w:val="en-GB"/>
        </w:rPr>
        <w:t>. By comparing the differences between SMEs and large-scale construction enterprises, this study aims to illuminate the distinct nuances of SMEs</w:t>
      </w:r>
      <w:r w:rsidR="000143C3" w:rsidRPr="007F23AD">
        <w:rPr>
          <w:rFonts w:ascii="Calibri" w:hAnsi="Calibri" w:cs="Calibri"/>
          <w:color w:val="000000" w:themeColor="text1"/>
          <w:sz w:val="22"/>
          <w:szCs w:val="22"/>
          <w:lang w:val="en-GB"/>
        </w:rPr>
        <w:t xml:space="preserve">. </w:t>
      </w:r>
    </w:p>
    <w:p w14:paraId="752ED456" w14:textId="77777777" w:rsidR="00CF19ED" w:rsidRPr="007F23AD" w:rsidRDefault="00CF19ED" w:rsidP="00CF19ED">
      <w:pPr>
        <w:spacing w:line="480" w:lineRule="auto"/>
        <w:jc w:val="both"/>
        <w:rPr>
          <w:rFonts w:ascii="Calibri" w:hAnsi="Calibri" w:cs="Calibri"/>
          <w:color w:val="000000" w:themeColor="text1"/>
          <w:sz w:val="22"/>
          <w:szCs w:val="22"/>
          <w:lang w:val="en-GB"/>
        </w:rPr>
      </w:pPr>
    </w:p>
    <w:p w14:paraId="2094E905" w14:textId="532EB155" w:rsidR="00CF19ED" w:rsidRPr="007F23AD" w:rsidRDefault="000E154E" w:rsidP="00CF19ED">
      <w:pPr>
        <w:spacing w:line="480" w:lineRule="auto"/>
        <w:jc w:val="center"/>
        <w:rPr>
          <w:rFonts w:ascii="Calibri" w:hAnsi="Calibri" w:cs="Calibri"/>
          <w:color w:val="000000" w:themeColor="text1"/>
          <w:sz w:val="22"/>
          <w:szCs w:val="22"/>
          <w:lang w:val="en-GB"/>
        </w:rPr>
      </w:pPr>
      <w:r w:rsidRPr="007F23AD">
        <w:rPr>
          <w:rStyle w:val="normaltextrun"/>
          <w:rFonts w:ascii="Calibri" w:hAnsi="Calibri" w:cs="Calibri"/>
          <w:color w:val="000000" w:themeColor="text1"/>
          <w:sz w:val="22"/>
          <w:szCs w:val="22"/>
          <w:shd w:val="clear" w:color="auto" w:fill="FFFFFF"/>
          <w:lang w:val="en-GB"/>
        </w:rPr>
        <w:t>Table II</w:t>
      </w:r>
      <w:r w:rsidR="00CF19ED" w:rsidRPr="007F23AD">
        <w:rPr>
          <w:rStyle w:val="normaltextrun"/>
          <w:rFonts w:ascii="Calibri" w:hAnsi="Calibri" w:cs="Calibri"/>
          <w:color w:val="000000" w:themeColor="text1"/>
          <w:sz w:val="22"/>
          <w:szCs w:val="22"/>
          <w:shd w:val="clear" w:color="auto" w:fill="FFFFFF"/>
          <w:lang w:val="en-GB"/>
        </w:rPr>
        <w:t>: Characteristics of Construction SMEs compared to large Construction Enterprises</w:t>
      </w:r>
      <w:r w:rsidR="00AF5CF9" w:rsidRPr="007F23AD">
        <w:rPr>
          <w:rStyle w:val="normaltextrun"/>
          <w:rFonts w:ascii="Calibri" w:hAnsi="Calibri" w:cs="Calibri"/>
          <w:color w:val="000000" w:themeColor="text1"/>
          <w:sz w:val="22"/>
          <w:szCs w:val="22"/>
          <w:shd w:val="clear" w:color="auto" w:fill="FFFFFF"/>
          <w:lang w:val="en-GB"/>
        </w:rPr>
        <w:t xml:space="preserve"> adapted from </w:t>
      </w:r>
      <w:r w:rsidR="00AF5CF9" w:rsidRPr="007F23AD">
        <w:rPr>
          <w:rStyle w:val="normaltextrun"/>
          <w:rFonts w:ascii="Calibri" w:hAnsi="Calibri" w:cs="Calibri"/>
          <w:color w:val="000000" w:themeColor="text1"/>
          <w:sz w:val="22"/>
          <w:szCs w:val="22"/>
          <w:shd w:val="clear" w:color="auto" w:fill="FFFFFF"/>
          <w:lang w:val="en-GB"/>
        </w:rPr>
        <w:fldChar w:fldCharType="begin">
          <w:fldData xml:space="preserve">PEVuZE5vdGU+PENpdGU+PEF1dGhvcj5CYWs8L0F1dGhvcj48WWVhcj4yMDIzPC9ZZWFyPjxSZWNO
dW0+MTE5MTwvUmVjTnVtPjxEaXNwbGF5VGV4dD4oS2hlbmkgZXQgYWwuIDIwMDg7IEJhayBldCBh
bC4gMjAyMyk8L0Rpc3BsYXlUZXh0PjxyZWNvcmQ+PHJlYy1udW1iZXI+MTE5MTwvcmVjLW51bWJl
cj48Zm9yZWlnbi1rZXlzPjxrZXkgYXBwPSJFTiIgZGItaWQ9InZ4dzBmZmVzbjl6enQwZXdwZHg1
cjVhM2ZwdzkyYWVwOXJlOSIgdGltZXN0YW1wPSIxNjk4OTQwMjYxIiBndWlkPSJiM2JlYTNhMi01
YzNiLTQ1NWEtOGQ5MC0zZDkzOGVhZGEyMTIiPjExOTE8L2tleT48L2ZvcmVpZ24ta2V5cz48cmVm
LXR5cGUgbmFtZT0iSm91cm5hbCBBcnRpY2xlIj4xNzwvcmVmLXR5cGU+PGNvbnRyaWJ1dG9ycz48
YXV0aG9ycz48YXV0aG9yPkJhaywgTy48L2F1dGhvcj48YXV0aG9yPlNoYXcsIFMuPC9hdXRob3I+
PGF1dGhvcj5Db2xpY2NoaWEsIEMuPC9hdXRob3I+PGF1dGhvcj5LdW1hciwgVi48L2F1dGhvcj48
L2F1dGhvcnM+PC9jb250cmlidXRvcnM+PHRpdGxlcz48dGl0bGU+QSBTeXN0ZW1hdGljIExpdGVy
YXR1cmUgUmV2aWV3IG9mIFN1cHBseSBDaGFpbiBSZXNpbGllbmNlIGluIFNtYWxsLU1lZGl1bSBF
bnRlcnByaXNlcyAoU01Fcyk6IEEgQ2FsbCBmb3IgRnVydGhlciBSZXNlYXJjaDwvdGl0bGU+PHNl
Y29uZGFyeS10aXRsZT5JRUVFIFRyYW5zYWN0aW9ucyBvbiBFbmdpbmVlcmluZyBNYW5hZ2VtZW50
PC9zZWNvbmRhcnktdGl0bGU+PC90aXRsZXM+PHBlcmlvZGljYWw+PGZ1bGwtdGl0bGU+SUVFRSBU
cmFuc2FjdGlvbnMgb24gRW5naW5lZXJpbmcgTWFuYWdlbWVudDwvZnVsbC10aXRsZT48L3Blcmlv
ZGljYWw+PHBhZ2VzPjMyOC0zNDE8L3BhZ2VzPjx2b2x1bWU+NzA8L3ZvbHVtZT48bnVtYmVyPjE8
L251bWJlcj48ZGF0ZXM+PHllYXI+MjAyMzwveWVhcj48L2RhdGVzPjx3b3JrLXR5cGU+UmV2aWV3
PC93b3JrLXR5cGU+PHVybHM+PHJlbGF0ZWQtdXJscz48dXJsPmh0dHBzOi8vd3d3LnNjb3B1cy5j
b20vaW53YXJkL3JlY29yZC51cmk/ZWlkPTItczIuMC04NTA5MDk0NjkwMSZhbXA7ZG9pPTEwLjEx
MDklMmZURU0uMjAyMC4zMDE2OTg4JmFtcDtwYXJ0bmVySUQ9NDAmYW1wO21kNT00ZTkwNzk5MDI0
NDQ1NmYxMWZjYjk2ODQzZWQ3ZjYwZDwvdXJsPjwvcmVsYXRlZC11cmxzPjwvdXJscz48ZWxlY3Ry
b25pYy1yZXNvdXJjZS1udW0+MTAuMTEwOS9URU0uMjAyMC4zMDE2OTg4PC9lbGVjdHJvbmljLXJl
c291cmNlLW51bT48cmVtb3RlLWRhdGFiYXNlLW5hbWU+U2NvcHVzPC9yZW1vdGUtZGF0YWJhc2Ut
bmFtZT48L3JlY29yZD48L0NpdGU+PENpdGU+PEF1dGhvcj5LaGVuaTwvQXV0aG9yPjxZZWFyPjIw
MDg8L1llYXI+PFJlY051bT4xNDU1PC9SZWNOdW0+PHJlY29yZD48cmVjLW51bWJlcj4xNDU1PC9y
ZWMtbnVtYmVyPjxmb3JlaWduLWtleXM+PGtleSBhcHA9IkVOIiBkYi1pZD0idnh3MGZmZXNuOXp6
dDBld3BkeDVyNWEzZnB3OTJhZXA5cmU5IiB0aW1lc3RhbXA9IjE3MDA3MzE0MzciIGd1aWQ9Ijcy
ZDBkMTQzLTBlNzgtNDhhZS1hZjYxLTRlMjYzYmZlNDJmOCI+MTQ1NTwva2V5PjwvZm9yZWlnbi1r
ZXlzPjxyZWYtdHlwZSBuYW1lPSJKb3VybmFsIEFydGljbGUiPjE3PC9yZWYtdHlwZT48Y29udHJp
YnV0b3JzPjxhdXRob3JzPjxhdXRob3I+S2hlbmksIE5vbmdpYmEgQS48L2F1dGhvcj48YXV0aG9y
PkRhaW50eSwgQW5keSBSLiBKLjwvYXV0aG9yPjxhdXRob3I+R2liYiwgQWxpc3RhaXI8L2F1dGhv
cj48L2F1dGhvcnM+PC9jb250cmlidXRvcnM+PHRpdGxlcz48dGl0bGU+SGVhbHRoIGFuZCBzYWZl
dHkgbWFuYWdlbWVudCBpbiBkZXZlbG9waW5nIGNvdW50cmllczogYSBzdHVkeSBvZiBjb25zdHJ1
Y3Rpb24gU01FcyBpbiBHaGFuYTwvdGl0bGU+PHNlY29uZGFyeS10aXRsZT5Db25zdHJ1Y3Rpb24g
TWFuYWdlbWVudCBhbmQgRWNvbm9taWNzPC9zZWNvbmRhcnktdGl0bGU+PC90aXRsZXM+PHBlcmlv
ZGljYWw+PGZ1bGwtdGl0bGU+Q29uc3RydWN0aW9uIE1hbmFnZW1lbnQgYW5kIEVjb25vbWljczwv
ZnVsbC10aXRsZT48L3BlcmlvZGljYWw+PHBhZ2VzPjExNTktMTE2OTwvcGFnZXM+PHZvbHVtZT4y
Njwvdm9sdW1lPjxudW1iZXI+MTE8L251bWJlcj48ZGF0ZXM+PHllYXI+MjAwODwveWVhcj48cHVi
LWRhdGVzPjxkYXRlPjIwMDgvMTEvMDE8L2RhdGU+PC9wdWItZGF0ZXM+PC9kYXRlcz48cHVibGlz
aGVyPlJvdXRsZWRnZTwvcHVibGlzaGVyPjxpc2JuPjAxNDQtNjE5MzwvaXNibj48dXJscz48cmVs
YXRlZC11cmxzPjx1cmw+aHR0cHM6Ly9kb2kub3JnLzEwLjEwODAvMDE0NDYxOTA4MDI0NTk5MTY8
L3VybD48L3JlbGF0ZWQtdXJscz48L3VybHM+PGVsZWN0cm9uaWMtcmVzb3VyY2UtbnVtPjEwLjEw
ODAvMDE0NDYxOTA4MDI0NTk5MTY8L2VsZWN0cm9uaWMtcmVzb3VyY2UtbnVtPjwvcmVjb3JkPjwv
Q2l0ZT48L0VuZE5vdGU+
</w:fldData>
        </w:fldChar>
      </w:r>
      <w:r w:rsidR="00922C2B" w:rsidRPr="007F23AD">
        <w:rPr>
          <w:rStyle w:val="normaltextrun"/>
          <w:rFonts w:ascii="Calibri" w:hAnsi="Calibri" w:cs="Calibri"/>
          <w:color w:val="000000" w:themeColor="text1"/>
          <w:sz w:val="22"/>
          <w:szCs w:val="22"/>
          <w:shd w:val="clear" w:color="auto" w:fill="FFFFFF"/>
          <w:lang w:val="en-GB"/>
        </w:rPr>
        <w:instrText xml:space="preserve"> ADDIN EN.CITE </w:instrText>
      </w:r>
      <w:r w:rsidR="00922C2B" w:rsidRPr="007F23AD">
        <w:rPr>
          <w:rStyle w:val="normaltextrun"/>
          <w:rFonts w:ascii="Calibri" w:hAnsi="Calibri" w:cs="Calibri"/>
          <w:color w:val="000000" w:themeColor="text1"/>
          <w:sz w:val="22"/>
          <w:szCs w:val="22"/>
          <w:shd w:val="clear" w:color="auto" w:fill="FFFFFF"/>
          <w:lang w:val="en-GB"/>
        </w:rPr>
        <w:fldChar w:fldCharType="begin">
          <w:fldData xml:space="preserve">PEVuZE5vdGU+PENpdGU+PEF1dGhvcj5CYWs8L0F1dGhvcj48WWVhcj4yMDIzPC9ZZWFyPjxSZWNO
dW0+MTE5MTwvUmVjTnVtPjxEaXNwbGF5VGV4dD4oS2hlbmkgZXQgYWwuIDIwMDg7IEJhayBldCBh
bC4gMjAyMyk8L0Rpc3BsYXlUZXh0PjxyZWNvcmQ+PHJlYy1udW1iZXI+MTE5MTwvcmVjLW51bWJl
cj48Zm9yZWlnbi1rZXlzPjxrZXkgYXBwPSJFTiIgZGItaWQ9InZ4dzBmZmVzbjl6enQwZXdwZHg1
cjVhM2ZwdzkyYWVwOXJlOSIgdGltZXN0YW1wPSIxNjk4OTQwMjYxIiBndWlkPSJiM2JlYTNhMi01
YzNiLTQ1NWEtOGQ5MC0zZDkzOGVhZGEyMTIiPjExOTE8L2tleT48L2ZvcmVpZ24ta2V5cz48cmVm
LXR5cGUgbmFtZT0iSm91cm5hbCBBcnRpY2xlIj4xNzwvcmVmLXR5cGU+PGNvbnRyaWJ1dG9ycz48
YXV0aG9ycz48YXV0aG9yPkJhaywgTy48L2F1dGhvcj48YXV0aG9yPlNoYXcsIFMuPC9hdXRob3I+
PGF1dGhvcj5Db2xpY2NoaWEsIEMuPC9hdXRob3I+PGF1dGhvcj5LdW1hciwgVi48L2F1dGhvcj48
L2F1dGhvcnM+PC9jb250cmlidXRvcnM+PHRpdGxlcz48dGl0bGU+QSBTeXN0ZW1hdGljIExpdGVy
YXR1cmUgUmV2aWV3IG9mIFN1cHBseSBDaGFpbiBSZXNpbGllbmNlIGluIFNtYWxsLU1lZGl1bSBF
bnRlcnByaXNlcyAoU01Fcyk6IEEgQ2FsbCBmb3IgRnVydGhlciBSZXNlYXJjaDwvdGl0bGU+PHNl
Y29uZGFyeS10aXRsZT5JRUVFIFRyYW5zYWN0aW9ucyBvbiBFbmdpbmVlcmluZyBNYW5hZ2VtZW50
PC9zZWNvbmRhcnktdGl0bGU+PC90aXRsZXM+PHBlcmlvZGljYWw+PGZ1bGwtdGl0bGU+SUVFRSBU
cmFuc2FjdGlvbnMgb24gRW5naW5lZXJpbmcgTWFuYWdlbWVudDwvZnVsbC10aXRsZT48L3Blcmlv
ZGljYWw+PHBhZ2VzPjMyOC0zNDE8L3BhZ2VzPjx2b2x1bWU+NzA8L3ZvbHVtZT48bnVtYmVyPjE8
L251bWJlcj48ZGF0ZXM+PHllYXI+MjAyMzwveWVhcj48L2RhdGVzPjx3b3JrLXR5cGU+UmV2aWV3
PC93b3JrLXR5cGU+PHVybHM+PHJlbGF0ZWQtdXJscz48dXJsPmh0dHBzOi8vd3d3LnNjb3B1cy5j
b20vaW53YXJkL3JlY29yZC51cmk/ZWlkPTItczIuMC04NTA5MDk0NjkwMSZhbXA7ZG9pPTEwLjEx
MDklMmZURU0uMjAyMC4zMDE2OTg4JmFtcDtwYXJ0bmVySUQ9NDAmYW1wO21kNT00ZTkwNzk5MDI0
NDQ1NmYxMWZjYjk2ODQzZWQ3ZjYwZDwvdXJsPjwvcmVsYXRlZC11cmxzPjwvdXJscz48ZWxlY3Ry
b25pYy1yZXNvdXJjZS1udW0+MTAuMTEwOS9URU0uMjAyMC4zMDE2OTg4PC9lbGVjdHJvbmljLXJl
c291cmNlLW51bT48cmVtb3RlLWRhdGFiYXNlLW5hbWU+U2NvcHVzPC9yZW1vdGUtZGF0YWJhc2Ut
bmFtZT48L3JlY29yZD48L0NpdGU+PENpdGU+PEF1dGhvcj5LaGVuaTwvQXV0aG9yPjxZZWFyPjIw
MDg8L1llYXI+PFJlY051bT4xNDU1PC9SZWNOdW0+PHJlY29yZD48cmVjLW51bWJlcj4xNDU1PC9y
ZWMtbnVtYmVyPjxmb3JlaWduLWtleXM+PGtleSBhcHA9IkVOIiBkYi1pZD0idnh3MGZmZXNuOXp6
dDBld3BkeDVyNWEzZnB3OTJhZXA5cmU5IiB0aW1lc3RhbXA9IjE3MDA3MzE0MzciIGd1aWQ9Ijcy
ZDBkMTQzLTBlNzgtNDhhZS1hZjYxLTRlMjYzYmZlNDJmOCI+MTQ1NTwva2V5PjwvZm9yZWlnbi1r
ZXlzPjxyZWYtdHlwZSBuYW1lPSJKb3VybmFsIEFydGljbGUiPjE3PC9yZWYtdHlwZT48Y29udHJp
YnV0b3JzPjxhdXRob3JzPjxhdXRob3I+S2hlbmksIE5vbmdpYmEgQS48L2F1dGhvcj48YXV0aG9y
PkRhaW50eSwgQW5keSBSLiBKLjwvYXV0aG9yPjxhdXRob3I+R2liYiwgQWxpc3RhaXI8L2F1dGhv
cj48L2F1dGhvcnM+PC9jb250cmlidXRvcnM+PHRpdGxlcz48dGl0bGU+SGVhbHRoIGFuZCBzYWZl
dHkgbWFuYWdlbWVudCBpbiBkZXZlbG9waW5nIGNvdW50cmllczogYSBzdHVkeSBvZiBjb25zdHJ1
Y3Rpb24gU01FcyBpbiBHaGFuYTwvdGl0bGU+PHNlY29uZGFyeS10aXRsZT5Db25zdHJ1Y3Rpb24g
TWFuYWdlbWVudCBhbmQgRWNvbm9taWNzPC9zZWNvbmRhcnktdGl0bGU+PC90aXRsZXM+PHBlcmlv
ZGljYWw+PGZ1bGwtdGl0bGU+Q29uc3RydWN0aW9uIE1hbmFnZW1lbnQgYW5kIEVjb25vbWljczwv
ZnVsbC10aXRsZT48L3BlcmlvZGljYWw+PHBhZ2VzPjExNTktMTE2OTwvcGFnZXM+PHZvbHVtZT4y
Njwvdm9sdW1lPjxudW1iZXI+MTE8L251bWJlcj48ZGF0ZXM+PHllYXI+MjAwODwveWVhcj48cHVi
LWRhdGVzPjxkYXRlPjIwMDgvMTEvMDE8L2RhdGU+PC9wdWItZGF0ZXM+PC9kYXRlcz48cHVibGlz
aGVyPlJvdXRsZWRnZTwvcHVibGlzaGVyPjxpc2JuPjAxNDQtNjE5MzwvaXNibj48dXJscz48cmVs
YXRlZC11cmxzPjx1cmw+aHR0cHM6Ly9kb2kub3JnLzEwLjEwODAvMDE0NDYxOTA4MDI0NTk5MTY8
L3VybD48L3JlbGF0ZWQtdXJscz48L3VybHM+PGVsZWN0cm9uaWMtcmVzb3VyY2UtbnVtPjEwLjEw
ODAvMDE0NDYxOTA4MDI0NTk5MTY8L2VsZWN0cm9uaWMtcmVzb3VyY2UtbnVtPjwvcmVjb3JkPjwv
Q2l0ZT48L0VuZE5vdGU+
</w:fldData>
        </w:fldChar>
      </w:r>
      <w:r w:rsidR="00922C2B" w:rsidRPr="007F23AD">
        <w:rPr>
          <w:rStyle w:val="normaltextrun"/>
          <w:rFonts w:ascii="Calibri" w:hAnsi="Calibri" w:cs="Calibri"/>
          <w:color w:val="000000" w:themeColor="text1"/>
          <w:sz w:val="22"/>
          <w:szCs w:val="22"/>
          <w:shd w:val="clear" w:color="auto" w:fill="FFFFFF"/>
          <w:lang w:val="en-GB"/>
        </w:rPr>
        <w:instrText xml:space="preserve"> ADDIN EN.CITE.DATA </w:instrText>
      </w:r>
      <w:r w:rsidR="00922C2B" w:rsidRPr="007F23AD">
        <w:rPr>
          <w:rStyle w:val="normaltextrun"/>
          <w:rFonts w:ascii="Calibri" w:hAnsi="Calibri" w:cs="Calibri"/>
          <w:color w:val="000000" w:themeColor="text1"/>
          <w:sz w:val="22"/>
          <w:szCs w:val="22"/>
          <w:shd w:val="clear" w:color="auto" w:fill="FFFFFF"/>
          <w:lang w:val="en-GB"/>
        </w:rPr>
      </w:r>
      <w:r w:rsidR="00922C2B" w:rsidRPr="007F23AD">
        <w:rPr>
          <w:rStyle w:val="normaltextrun"/>
          <w:rFonts w:ascii="Calibri" w:hAnsi="Calibri" w:cs="Calibri"/>
          <w:color w:val="000000" w:themeColor="text1"/>
          <w:sz w:val="22"/>
          <w:szCs w:val="22"/>
          <w:shd w:val="clear" w:color="auto" w:fill="FFFFFF"/>
          <w:lang w:val="en-GB"/>
        </w:rPr>
        <w:fldChar w:fldCharType="end"/>
      </w:r>
      <w:r w:rsidR="00AF5CF9" w:rsidRPr="007F23AD">
        <w:rPr>
          <w:rStyle w:val="normaltextrun"/>
          <w:rFonts w:ascii="Calibri" w:hAnsi="Calibri" w:cs="Calibri"/>
          <w:color w:val="000000" w:themeColor="text1"/>
          <w:sz w:val="22"/>
          <w:szCs w:val="22"/>
          <w:shd w:val="clear" w:color="auto" w:fill="FFFFFF"/>
          <w:lang w:val="en-GB"/>
        </w:rPr>
      </w:r>
      <w:r w:rsidR="00AF5CF9" w:rsidRPr="007F23AD">
        <w:rPr>
          <w:rStyle w:val="normaltextrun"/>
          <w:rFonts w:ascii="Calibri" w:hAnsi="Calibri" w:cs="Calibri"/>
          <w:color w:val="000000" w:themeColor="text1"/>
          <w:sz w:val="22"/>
          <w:szCs w:val="22"/>
          <w:shd w:val="clear" w:color="auto" w:fill="FFFFFF"/>
          <w:lang w:val="en-GB"/>
        </w:rPr>
        <w:fldChar w:fldCharType="separate"/>
      </w:r>
      <w:r w:rsidR="00E779E9" w:rsidRPr="007F23AD">
        <w:rPr>
          <w:rStyle w:val="normaltextrun"/>
          <w:rFonts w:ascii="Calibri" w:hAnsi="Calibri" w:cs="Calibri"/>
          <w:noProof/>
          <w:color w:val="000000" w:themeColor="text1"/>
          <w:sz w:val="22"/>
          <w:szCs w:val="22"/>
          <w:shd w:val="clear" w:color="auto" w:fill="FFFFFF"/>
          <w:lang w:val="en-GB"/>
        </w:rPr>
        <w:t>(Kheni et al. 2008; Bak et al. 2023)</w:t>
      </w:r>
      <w:r w:rsidR="00AF5CF9" w:rsidRPr="007F23AD">
        <w:rPr>
          <w:rStyle w:val="normaltextrun"/>
          <w:rFonts w:ascii="Calibri" w:hAnsi="Calibri" w:cs="Calibri"/>
          <w:color w:val="000000" w:themeColor="text1"/>
          <w:sz w:val="22"/>
          <w:szCs w:val="22"/>
          <w:shd w:val="clear" w:color="auto" w:fill="FFFFFF"/>
          <w:lang w:val="en-GB"/>
        </w:rPr>
        <w:fldChar w:fldCharType="end"/>
      </w:r>
    </w:p>
    <w:tbl>
      <w:tblPr>
        <w:tblStyle w:val="a6"/>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1643"/>
        <w:gridCol w:w="3161"/>
        <w:gridCol w:w="3496"/>
      </w:tblGrid>
      <w:tr w:rsidR="007F23AD" w:rsidRPr="007F23AD" w14:paraId="0575CB85" w14:textId="77777777">
        <w:tc>
          <w:tcPr>
            <w:tcW w:w="1643" w:type="dxa"/>
            <w:tcBorders>
              <w:top w:val="single" w:sz="12" w:space="0" w:color="auto"/>
              <w:bottom w:val="single" w:sz="12" w:space="0" w:color="auto"/>
            </w:tcBorders>
            <w:vAlign w:val="center"/>
          </w:tcPr>
          <w:p w14:paraId="0BBC2F60" w14:textId="77777777" w:rsidR="00CF19ED" w:rsidRPr="007F23AD" w:rsidRDefault="00CF19ED" w:rsidP="006B21BF">
            <w:pPr>
              <w:spacing w:line="360" w:lineRule="auto"/>
              <w:jc w:val="center"/>
              <w:rPr>
                <w:rFonts w:ascii="Calibri" w:hAnsi="Calibri" w:cs="Calibri"/>
                <w:b/>
                <w:bCs/>
                <w:color w:val="000000" w:themeColor="text1"/>
                <w:kern w:val="0"/>
                <w:sz w:val="22"/>
                <w:szCs w:val="22"/>
                <w:lang w:val="en-GB" w:eastAsia="en-US"/>
              </w:rPr>
            </w:pPr>
            <w:r w:rsidRPr="007F23AD">
              <w:rPr>
                <w:rFonts w:ascii="Calibri" w:hAnsi="Calibri" w:cs="Calibri"/>
                <w:b/>
                <w:bCs/>
                <w:color w:val="000000" w:themeColor="text1"/>
                <w:kern w:val="0"/>
                <w:sz w:val="22"/>
                <w:szCs w:val="22"/>
                <w:lang w:val="en-GB" w:eastAsia="en-US"/>
              </w:rPr>
              <w:t>Characteristics</w:t>
            </w:r>
          </w:p>
        </w:tc>
        <w:tc>
          <w:tcPr>
            <w:tcW w:w="3161" w:type="dxa"/>
            <w:tcBorders>
              <w:top w:val="single" w:sz="12" w:space="0" w:color="auto"/>
              <w:bottom w:val="single" w:sz="12" w:space="0" w:color="auto"/>
            </w:tcBorders>
            <w:vAlign w:val="center"/>
          </w:tcPr>
          <w:p w14:paraId="4D721F16" w14:textId="77777777" w:rsidR="00CF19ED" w:rsidRPr="007F23AD" w:rsidRDefault="00CF19ED" w:rsidP="006B21BF">
            <w:pPr>
              <w:spacing w:line="360" w:lineRule="auto"/>
              <w:jc w:val="center"/>
              <w:rPr>
                <w:rFonts w:ascii="Calibri" w:hAnsi="Calibri" w:cs="Calibri"/>
                <w:b/>
                <w:bCs/>
                <w:color w:val="000000" w:themeColor="text1"/>
                <w:kern w:val="0"/>
                <w:sz w:val="22"/>
                <w:szCs w:val="22"/>
                <w:lang w:val="en-GB" w:eastAsia="en-US"/>
              </w:rPr>
            </w:pPr>
            <w:r w:rsidRPr="007F23AD">
              <w:rPr>
                <w:rFonts w:ascii="Calibri" w:hAnsi="Calibri" w:cs="Calibri"/>
                <w:b/>
                <w:bCs/>
                <w:color w:val="000000" w:themeColor="text1"/>
                <w:kern w:val="0"/>
                <w:sz w:val="22"/>
                <w:szCs w:val="22"/>
                <w:lang w:val="en-GB" w:eastAsia="en-US"/>
              </w:rPr>
              <w:t>Construction SMEs</w:t>
            </w:r>
          </w:p>
        </w:tc>
        <w:tc>
          <w:tcPr>
            <w:tcW w:w="0" w:type="auto"/>
            <w:tcBorders>
              <w:top w:val="single" w:sz="12" w:space="0" w:color="auto"/>
              <w:bottom w:val="single" w:sz="12" w:space="0" w:color="auto"/>
            </w:tcBorders>
            <w:vAlign w:val="center"/>
          </w:tcPr>
          <w:p w14:paraId="2E1F6516" w14:textId="77777777" w:rsidR="00CF19ED" w:rsidRPr="007F23AD" w:rsidRDefault="00CF19ED" w:rsidP="006B21BF">
            <w:pPr>
              <w:spacing w:line="360" w:lineRule="auto"/>
              <w:jc w:val="center"/>
              <w:rPr>
                <w:rFonts w:ascii="Calibri" w:hAnsi="Calibri" w:cs="Calibri"/>
                <w:b/>
                <w:bCs/>
                <w:color w:val="000000" w:themeColor="text1"/>
                <w:kern w:val="0"/>
                <w:sz w:val="22"/>
                <w:szCs w:val="22"/>
                <w:lang w:val="en-GB" w:eastAsia="en-US"/>
              </w:rPr>
            </w:pPr>
            <w:r w:rsidRPr="007F23AD">
              <w:rPr>
                <w:rFonts w:ascii="Calibri" w:hAnsi="Calibri" w:cs="Calibri"/>
                <w:b/>
                <w:bCs/>
                <w:color w:val="000000" w:themeColor="text1"/>
                <w:kern w:val="0"/>
                <w:sz w:val="22"/>
                <w:szCs w:val="22"/>
                <w:lang w:val="en-GB" w:eastAsia="en-US"/>
              </w:rPr>
              <w:t>Large Construction Enterprises</w:t>
            </w:r>
          </w:p>
        </w:tc>
      </w:tr>
      <w:tr w:rsidR="007F23AD" w:rsidRPr="007F23AD" w14:paraId="53395CE0" w14:textId="77777777">
        <w:tc>
          <w:tcPr>
            <w:tcW w:w="1643" w:type="dxa"/>
            <w:tcBorders>
              <w:top w:val="single" w:sz="12" w:space="0" w:color="auto"/>
              <w:bottom w:val="single" w:sz="4" w:space="0" w:color="auto"/>
            </w:tcBorders>
            <w:vAlign w:val="center"/>
          </w:tcPr>
          <w:p w14:paraId="130D6E95" w14:textId="77777777"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Organizational Structure</w:t>
            </w:r>
          </w:p>
        </w:tc>
        <w:tc>
          <w:tcPr>
            <w:tcW w:w="3161" w:type="dxa"/>
            <w:tcBorders>
              <w:top w:val="single" w:sz="12" w:space="0" w:color="auto"/>
              <w:bottom w:val="single" w:sz="4" w:space="0" w:color="auto"/>
            </w:tcBorders>
            <w:vAlign w:val="center"/>
          </w:tcPr>
          <w:p w14:paraId="055805A0" w14:textId="77777777"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Generally simpler, fewer hierarchies</w:t>
            </w:r>
          </w:p>
        </w:tc>
        <w:tc>
          <w:tcPr>
            <w:tcW w:w="0" w:type="auto"/>
            <w:tcBorders>
              <w:top w:val="single" w:sz="12" w:space="0" w:color="auto"/>
              <w:bottom w:val="single" w:sz="4" w:space="0" w:color="auto"/>
            </w:tcBorders>
            <w:vAlign w:val="center"/>
          </w:tcPr>
          <w:p w14:paraId="1CDC8725" w14:textId="77777777"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Typically</w:t>
            </w:r>
            <w:r w:rsidRPr="007F23AD">
              <w:rPr>
                <w:rFonts w:ascii="Calibri" w:hAnsi="Calibri" w:cs="Calibri"/>
                <w:color w:val="000000" w:themeColor="text1"/>
                <w:sz w:val="22"/>
                <w:szCs w:val="22"/>
                <w:lang w:val="en-GB"/>
              </w:rPr>
              <w:t>,</w:t>
            </w:r>
            <w:r w:rsidRPr="007F23AD">
              <w:rPr>
                <w:rFonts w:ascii="Calibri" w:hAnsi="Calibri" w:cs="Calibri"/>
                <w:color w:val="000000" w:themeColor="text1"/>
                <w:kern w:val="0"/>
                <w:sz w:val="22"/>
                <w:szCs w:val="22"/>
                <w:lang w:val="en-GB" w:eastAsia="en-US"/>
              </w:rPr>
              <w:t xml:space="preserve"> more complex, with clear hierarchies</w:t>
            </w:r>
          </w:p>
        </w:tc>
      </w:tr>
      <w:tr w:rsidR="007F23AD" w:rsidRPr="007F23AD" w14:paraId="66AC0CE8" w14:textId="77777777">
        <w:tc>
          <w:tcPr>
            <w:tcW w:w="1643" w:type="dxa"/>
            <w:tcBorders>
              <w:top w:val="single" w:sz="4" w:space="0" w:color="auto"/>
              <w:bottom w:val="single" w:sz="4" w:space="0" w:color="auto"/>
            </w:tcBorders>
            <w:vAlign w:val="center"/>
          </w:tcPr>
          <w:p w14:paraId="5AACCD52" w14:textId="77777777"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Product Line</w:t>
            </w:r>
          </w:p>
        </w:tc>
        <w:tc>
          <w:tcPr>
            <w:tcW w:w="3161" w:type="dxa"/>
            <w:tcBorders>
              <w:top w:val="single" w:sz="4" w:space="0" w:color="auto"/>
              <w:bottom w:val="single" w:sz="4" w:space="0" w:color="auto"/>
            </w:tcBorders>
            <w:vAlign w:val="center"/>
          </w:tcPr>
          <w:p w14:paraId="324DBBB9" w14:textId="2F27900E"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May be limited, focusing on certain types of projects</w:t>
            </w:r>
          </w:p>
        </w:tc>
        <w:tc>
          <w:tcPr>
            <w:tcW w:w="0" w:type="auto"/>
            <w:tcBorders>
              <w:top w:val="single" w:sz="4" w:space="0" w:color="auto"/>
              <w:bottom w:val="single" w:sz="4" w:space="0" w:color="auto"/>
            </w:tcBorders>
            <w:vAlign w:val="center"/>
          </w:tcPr>
          <w:p w14:paraId="6B27887D" w14:textId="429C7176"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Diversified, covering a variety of projects</w:t>
            </w:r>
          </w:p>
        </w:tc>
      </w:tr>
      <w:tr w:rsidR="007F23AD" w:rsidRPr="007F23AD" w14:paraId="56F863CF" w14:textId="77777777">
        <w:tc>
          <w:tcPr>
            <w:tcW w:w="1643" w:type="dxa"/>
            <w:tcBorders>
              <w:top w:val="single" w:sz="4" w:space="0" w:color="auto"/>
              <w:bottom w:val="single" w:sz="4" w:space="0" w:color="auto"/>
            </w:tcBorders>
            <w:vAlign w:val="center"/>
          </w:tcPr>
          <w:p w14:paraId="717816E4" w14:textId="77777777"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Geographical Presence</w:t>
            </w:r>
          </w:p>
        </w:tc>
        <w:tc>
          <w:tcPr>
            <w:tcW w:w="3161" w:type="dxa"/>
            <w:tcBorders>
              <w:top w:val="single" w:sz="4" w:space="0" w:color="auto"/>
              <w:bottom w:val="single" w:sz="4" w:space="0" w:color="auto"/>
            </w:tcBorders>
            <w:vAlign w:val="center"/>
          </w:tcPr>
          <w:p w14:paraId="27131746" w14:textId="77777777" w:rsidR="00CF19ED" w:rsidRPr="007F23AD" w:rsidRDefault="00CF19ED" w:rsidP="006B21BF">
            <w:pPr>
              <w:tabs>
                <w:tab w:val="left" w:pos="1217"/>
              </w:tabs>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Typically operate within a local or regional scope</w:t>
            </w:r>
          </w:p>
        </w:tc>
        <w:tc>
          <w:tcPr>
            <w:tcW w:w="0" w:type="auto"/>
            <w:tcBorders>
              <w:top w:val="single" w:sz="4" w:space="0" w:color="auto"/>
              <w:bottom w:val="single" w:sz="4" w:space="0" w:color="auto"/>
            </w:tcBorders>
            <w:vAlign w:val="center"/>
          </w:tcPr>
          <w:p w14:paraId="2270A861" w14:textId="77777777"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Operate across multiple regions, nationwide or even globally</w:t>
            </w:r>
          </w:p>
        </w:tc>
      </w:tr>
      <w:tr w:rsidR="007F23AD" w:rsidRPr="007F23AD" w14:paraId="5DC72B3B" w14:textId="77777777">
        <w:tc>
          <w:tcPr>
            <w:tcW w:w="1643" w:type="dxa"/>
            <w:tcBorders>
              <w:top w:val="single" w:sz="4" w:space="0" w:color="auto"/>
              <w:bottom w:val="single" w:sz="4" w:space="0" w:color="auto"/>
            </w:tcBorders>
            <w:vAlign w:val="center"/>
          </w:tcPr>
          <w:p w14:paraId="1219DC7C" w14:textId="77777777"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Ownership</w:t>
            </w:r>
          </w:p>
        </w:tc>
        <w:tc>
          <w:tcPr>
            <w:tcW w:w="3161" w:type="dxa"/>
            <w:tcBorders>
              <w:top w:val="single" w:sz="4" w:space="0" w:color="auto"/>
              <w:bottom w:val="single" w:sz="4" w:space="0" w:color="auto"/>
            </w:tcBorders>
            <w:vAlign w:val="center"/>
          </w:tcPr>
          <w:p w14:paraId="052C4430" w14:textId="77777777"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Likely to be private, family-owned</w:t>
            </w:r>
            <w:r w:rsidRPr="007F23AD">
              <w:rPr>
                <w:rFonts w:ascii="Calibri" w:hAnsi="Calibri" w:cs="Calibri"/>
                <w:color w:val="000000" w:themeColor="text1"/>
                <w:sz w:val="22"/>
                <w:szCs w:val="22"/>
                <w:lang w:val="en-GB"/>
              </w:rPr>
              <w:t>,</w:t>
            </w:r>
            <w:r w:rsidRPr="007F23AD">
              <w:rPr>
                <w:rFonts w:ascii="Calibri" w:hAnsi="Calibri" w:cs="Calibri"/>
                <w:color w:val="000000" w:themeColor="text1"/>
                <w:kern w:val="0"/>
                <w:sz w:val="22"/>
                <w:szCs w:val="22"/>
                <w:lang w:val="en-GB" w:eastAsia="en-US"/>
              </w:rPr>
              <w:t xml:space="preserve"> or partnership-based</w:t>
            </w:r>
          </w:p>
        </w:tc>
        <w:tc>
          <w:tcPr>
            <w:tcW w:w="0" w:type="auto"/>
            <w:tcBorders>
              <w:top w:val="single" w:sz="4" w:space="0" w:color="auto"/>
              <w:bottom w:val="single" w:sz="4" w:space="0" w:color="auto"/>
            </w:tcBorders>
            <w:vAlign w:val="center"/>
          </w:tcPr>
          <w:p w14:paraId="0E408F53" w14:textId="77777777"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Possibly publicly listed, with diversified equity structures</w:t>
            </w:r>
          </w:p>
        </w:tc>
      </w:tr>
      <w:tr w:rsidR="007F23AD" w:rsidRPr="007F23AD" w14:paraId="255FE9B1" w14:textId="77777777">
        <w:tc>
          <w:tcPr>
            <w:tcW w:w="1643" w:type="dxa"/>
            <w:tcBorders>
              <w:top w:val="single" w:sz="4" w:space="0" w:color="auto"/>
              <w:bottom w:val="single" w:sz="4" w:space="0" w:color="auto"/>
            </w:tcBorders>
            <w:vAlign w:val="center"/>
          </w:tcPr>
          <w:p w14:paraId="3CD26C99" w14:textId="77777777"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Position in the Supply Chain</w:t>
            </w:r>
          </w:p>
        </w:tc>
        <w:tc>
          <w:tcPr>
            <w:tcW w:w="3161" w:type="dxa"/>
            <w:tcBorders>
              <w:top w:val="single" w:sz="4" w:space="0" w:color="auto"/>
              <w:bottom w:val="single" w:sz="4" w:space="0" w:color="auto"/>
            </w:tcBorders>
            <w:vAlign w:val="center"/>
          </w:tcPr>
          <w:p w14:paraId="6F9CEE37" w14:textId="77777777"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Likely to be a smaller link in the supply chain</w:t>
            </w:r>
          </w:p>
        </w:tc>
        <w:tc>
          <w:tcPr>
            <w:tcW w:w="0" w:type="auto"/>
            <w:tcBorders>
              <w:top w:val="single" w:sz="4" w:space="0" w:color="auto"/>
              <w:bottom w:val="single" w:sz="4" w:space="0" w:color="auto"/>
            </w:tcBorders>
            <w:vAlign w:val="center"/>
          </w:tcPr>
          <w:p w14:paraId="726B9C81" w14:textId="77777777" w:rsidR="00CF19ED" w:rsidRPr="007F23AD" w:rsidRDefault="00CF19ED" w:rsidP="006B21BF">
            <w:pPr>
              <w:spacing w:line="360" w:lineRule="auto"/>
              <w:jc w:val="center"/>
              <w:rPr>
                <w:rFonts w:ascii="Calibri" w:hAnsi="Calibri" w:cs="Calibri"/>
                <w:color w:val="000000" w:themeColor="text1"/>
                <w:kern w:val="0"/>
                <w:sz w:val="22"/>
                <w:szCs w:val="22"/>
                <w:lang w:val="en-GB" w:eastAsia="en-US"/>
              </w:rPr>
            </w:pPr>
            <w:r w:rsidRPr="007F23AD">
              <w:rPr>
                <w:rFonts w:ascii="Calibri" w:hAnsi="Calibri" w:cs="Calibri"/>
                <w:color w:val="000000" w:themeColor="text1"/>
                <w:kern w:val="0"/>
                <w:sz w:val="22"/>
                <w:szCs w:val="22"/>
                <w:lang w:val="en-GB" w:eastAsia="en-US"/>
              </w:rPr>
              <w:t>Likely to be a major or key link in the supply chain</w:t>
            </w:r>
          </w:p>
        </w:tc>
      </w:tr>
      <w:tr w:rsidR="007F23AD" w:rsidRPr="007F23AD" w14:paraId="772553D1" w14:textId="77777777">
        <w:tc>
          <w:tcPr>
            <w:tcW w:w="1643" w:type="dxa"/>
            <w:tcBorders>
              <w:top w:val="single" w:sz="4" w:space="0" w:color="auto"/>
              <w:bottom w:val="single" w:sz="4" w:space="0" w:color="auto"/>
            </w:tcBorders>
            <w:vAlign w:val="center"/>
          </w:tcPr>
          <w:p w14:paraId="291F8E16"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Operational Flexibility</w:t>
            </w:r>
          </w:p>
        </w:tc>
        <w:tc>
          <w:tcPr>
            <w:tcW w:w="3161" w:type="dxa"/>
            <w:tcBorders>
              <w:top w:val="single" w:sz="4" w:space="0" w:color="auto"/>
              <w:bottom w:val="single" w:sz="4" w:space="0" w:color="auto"/>
            </w:tcBorders>
            <w:vAlign w:val="center"/>
          </w:tcPr>
          <w:p w14:paraId="3A9AA61A"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High, due to smaller size and less bureaucracy.</w:t>
            </w:r>
          </w:p>
        </w:tc>
        <w:tc>
          <w:tcPr>
            <w:tcW w:w="0" w:type="auto"/>
            <w:tcBorders>
              <w:top w:val="single" w:sz="4" w:space="0" w:color="auto"/>
              <w:bottom w:val="single" w:sz="4" w:space="0" w:color="auto"/>
            </w:tcBorders>
            <w:vAlign w:val="center"/>
          </w:tcPr>
          <w:p w14:paraId="59E3118E"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Lower, due to larger size and more complex decision-making processes.</w:t>
            </w:r>
          </w:p>
        </w:tc>
      </w:tr>
      <w:tr w:rsidR="007F23AD" w:rsidRPr="007F23AD" w14:paraId="5E4376E7" w14:textId="77777777">
        <w:tc>
          <w:tcPr>
            <w:tcW w:w="1643" w:type="dxa"/>
            <w:tcBorders>
              <w:top w:val="single" w:sz="4" w:space="0" w:color="auto"/>
              <w:bottom w:val="single" w:sz="4" w:space="0" w:color="auto"/>
            </w:tcBorders>
            <w:vAlign w:val="center"/>
          </w:tcPr>
          <w:p w14:paraId="6E0D73F5"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Risk Management</w:t>
            </w:r>
          </w:p>
        </w:tc>
        <w:tc>
          <w:tcPr>
            <w:tcW w:w="3161" w:type="dxa"/>
            <w:tcBorders>
              <w:top w:val="single" w:sz="4" w:space="0" w:color="auto"/>
              <w:bottom w:val="single" w:sz="4" w:space="0" w:color="auto"/>
            </w:tcBorders>
            <w:vAlign w:val="center"/>
          </w:tcPr>
          <w:p w14:paraId="152661BD"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May have less formal risk management strategies.</w:t>
            </w:r>
          </w:p>
        </w:tc>
        <w:tc>
          <w:tcPr>
            <w:tcW w:w="0" w:type="auto"/>
            <w:tcBorders>
              <w:top w:val="single" w:sz="4" w:space="0" w:color="auto"/>
              <w:bottom w:val="single" w:sz="4" w:space="0" w:color="auto"/>
            </w:tcBorders>
            <w:vAlign w:val="center"/>
          </w:tcPr>
          <w:p w14:paraId="7C803A24"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Likely to have formalized risk management strategies in place.</w:t>
            </w:r>
          </w:p>
        </w:tc>
      </w:tr>
      <w:tr w:rsidR="00CF19ED" w:rsidRPr="007F23AD" w14:paraId="6CDB140A" w14:textId="77777777">
        <w:tc>
          <w:tcPr>
            <w:tcW w:w="1643" w:type="dxa"/>
            <w:tcBorders>
              <w:top w:val="single" w:sz="4" w:space="0" w:color="auto"/>
              <w:bottom w:val="single" w:sz="12" w:space="0" w:color="auto"/>
            </w:tcBorders>
            <w:vAlign w:val="center"/>
          </w:tcPr>
          <w:p w14:paraId="5D3577A0"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lastRenderedPageBreak/>
              <w:t>Information resources</w:t>
            </w:r>
          </w:p>
        </w:tc>
        <w:tc>
          <w:tcPr>
            <w:tcW w:w="3161" w:type="dxa"/>
            <w:tcBorders>
              <w:top w:val="single" w:sz="4" w:space="0" w:color="auto"/>
              <w:bottom w:val="single" w:sz="12" w:space="0" w:color="auto"/>
            </w:tcBorders>
            <w:vAlign w:val="center"/>
          </w:tcPr>
          <w:p w14:paraId="673B0AB1"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Single, often from other company</w:t>
            </w:r>
          </w:p>
        </w:tc>
        <w:tc>
          <w:tcPr>
            <w:tcW w:w="0" w:type="auto"/>
            <w:tcBorders>
              <w:top w:val="single" w:sz="4" w:space="0" w:color="auto"/>
              <w:bottom w:val="single" w:sz="12" w:space="0" w:color="auto"/>
            </w:tcBorders>
            <w:vAlign w:val="center"/>
          </w:tcPr>
          <w:p w14:paraId="5F1612C6" w14:textId="77777777" w:rsidR="00CF19ED" w:rsidRPr="007F23AD" w:rsidRDefault="00CF19ED" w:rsidP="006B21BF">
            <w:pPr>
              <w:spacing w:line="360" w:lineRule="auto"/>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Multiple, from government or their own sources </w:t>
            </w:r>
          </w:p>
        </w:tc>
      </w:tr>
    </w:tbl>
    <w:p w14:paraId="2B9CA2DE" w14:textId="77777777" w:rsidR="00CF19ED" w:rsidRPr="007F23AD" w:rsidRDefault="00CF19ED" w:rsidP="00CF19ED">
      <w:pPr>
        <w:spacing w:line="480" w:lineRule="auto"/>
        <w:jc w:val="both"/>
        <w:rPr>
          <w:rFonts w:ascii="Calibri" w:hAnsi="Calibri" w:cs="Calibri"/>
          <w:color w:val="000000" w:themeColor="text1"/>
          <w:sz w:val="22"/>
          <w:szCs w:val="22"/>
        </w:rPr>
      </w:pPr>
    </w:p>
    <w:p w14:paraId="4583D9B7" w14:textId="18F52ADF" w:rsidR="003C116A" w:rsidRPr="007F23AD" w:rsidRDefault="00CF7BBF" w:rsidP="00682739">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Supply chain management systems were incorporated into the construction sector aiming to enhance the overall efficiency of the supply chain and foster better collaboration between the upstream and downstream parts of the chain </w:t>
      </w:r>
      <w:r w:rsidRPr="007F23AD">
        <w:rPr>
          <w:rFonts w:ascii="Calibri" w:hAnsi="Calibri" w:cs="Calibri"/>
          <w:color w:val="000000" w:themeColor="text1"/>
          <w:sz w:val="22"/>
          <w:szCs w:val="22"/>
          <w:lang w:val="en-GB"/>
        </w:rPr>
        <w:fldChar w:fldCharType="begin">
          <w:fldData xml:space="preserve">PEVuZE5vdGU+PENpdGU+PEF1dGhvcj5HYWRkZTwvQXV0aG9yPjxZZWFyPjIwMTA8L1llYXI+PFJl
Y051bT4wPC9SZWNOdW0+PElEVGV4dD5QYXJ0bmVyaW5nIGluIHRoZSBjb25zdHJ1Y3Rpb24gaW5k
dXN0cnnigJRQcm9ibGVtcyBhbmQgb3Bwb3J0dW5pdGllczwvSURUZXh0PjxEaXNwbGF5VGV4dD4o
S2hhbiBhbmQgQnVybmVzIDIwMDc7IEdhZGRlIGFuZCBEdWJvaXMgMjAxMCk8L0Rpc3BsYXlUZXh0
PjxyZWNvcmQ+PHJlYy1udW1iZXI+MjI8L3JlYy1udW1iZXI+PGZvcmVpZ24ta2V5cz48a2V5IGFw
cD0iRU4iIGRiLWlkPSJwemR3dnQwenhlcHp6cWUyemRtcDV6YWp2ZDB0djVzZHR0MnciIHRpbWVz
dGFtcD0iMTcwMTI1MzMzMiI+MjI8L2tleT48L2ZvcmVpZ24ta2V5cz48cmVmLXR5cGUgbmFtZT0i
Sm91cm5hbCBBcnRpY2xlIj4xNzwvcmVmLXR5cGU+PGNvbnRyaWJ1dG9ycz48YXV0aG9ycz48YXV0
aG9yPkdhZGRlLCBMYXJzLUVyaWs8L2F1dGhvcj48YXV0aG9yPkR1Ym9pcywgQW5uYTwvYXV0aG9y
PjwvYXV0aG9ycz48L2NvbnRyaWJ1dG9ycz48dGl0bGVzPjx0aXRsZT5QYXJ0bmVyaW5nIGluIHRo
ZSBjb25zdHJ1Y3Rpb24gaW5kdXN0cnnigJRQcm9ibGVtcyBhbmQgb3Bwb3J0dW5pdGllczwvdGl0
bGU+PHNlY29uZGFyeS10aXRsZT5Kb3VybmFsIG9mIFB1cmNoYXNpbmcgYW5kIFN1cHBseSBNYW5h
Z2VtZW50PC9zZWNvbmRhcnktdGl0bGU+PC90aXRsZXM+PHBlcmlvZGljYWw+PGZ1bGwtdGl0bGU+
Sm91cm5hbCBvZiBQdXJjaGFzaW5nIGFuZCBTdXBwbHkgTWFuYWdlbWVudDwvZnVsbC10aXRsZT48
L3BlcmlvZGljYWw+PHBhZ2VzPjI1NC0yNjM8L3BhZ2VzPjx2b2x1bWU+MTY8L3ZvbHVtZT48bnVt
YmVyPjQ8L251bWJlcj48c2VjdGlvbj4yNTQ8L3NlY3Rpb24+PGRhdGVzPjx5ZWFyPjIwMTA8L3ll
YXI+PC9kYXRlcz48aXNibj4xNDc4NDA5MjwvaXNibj48d29yay10eXBlPkFydGljbGU8L3dvcmst
dHlwZT48dXJscz48cmVsYXRlZC11cmxzPjx1cmw+aHR0cHM6Ly93d3cuc2NvcHVzLmNvbS9pbndh
cmQvcmVjb3JkLnVyaT9laWQ9Mi1zMi4wLTc4NTQ5MjQwNTMxJmFtcDtkb2k9MTAuMTAxNiUyZmou
cHVyc3VwLjIwMTAuMDkuMDAyJmFtcDtwYXJ0bmVySUQ9NDAmYW1wO21kNT1hYzRlNDE0NWM2YWY1
ZGYwMjlhODk2M2Y4MDJhYjFlNjwvdXJsPjwvcmVsYXRlZC11cmxzPjwvdXJscz48ZWxlY3Ryb25p
Yy1yZXNvdXJjZS1udW0+MTAuMTAxNi9qLnB1cnN1cC4yMDEwLjA5LjAwMjwvZWxlY3Ryb25pYy1y
ZXNvdXJjZS1udW0+PHJlbW90ZS1kYXRhYmFzZS1uYW1lPlNjb3B1czwvcmVtb3RlLWRhdGFiYXNl
LW5hbWU+PC9yZWNvcmQ+PC9DaXRlPjxDaXRlPjxBdXRob3I+S2hhbjwvQXV0aG9yPjxZZWFyPjIw
MDc8L1llYXI+PFJlY051bT4xNDYyPC9SZWNOdW0+PHJlY29yZD48cmVjLW51bWJlcj4xNDYyPC9y
ZWMtbnVtYmVyPjxmb3JlaWduLWtleXM+PGtleSBhcHA9IkVOIiBkYi1pZD0idnh3MGZmZXNuOXp6
dDBld3BkeDVyNWEzZnB3OTJhZXA5cmU5IiB0aW1lc3RhbXA9IjE3MDEyNTY5NTEiIGd1aWQ9Ijkz
NmQ0NmY5LWRjNDAtNDdkOS1hZDQ1LWQxODAzZjYyYzMxZSI+MTQ2Mjwva2V5PjwvZm9yZWlnbi1r
ZXlzPjxyZWYtdHlwZSBuYW1lPSJKb3VybmFsIEFydGljbGUiPjE3PC9yZWYtdHlwZT48Y29udHJp
YnV0b3JzPjxhdXRob3JzPjxhdXRob3I+S2hhbiwgT21lcmE8L2F1dGhvcj48YXV0aG9yPkJ1cm5l
cywgQmVybmFyZDwvYXV0aG9yPjwvYXV0aG9ycz48L2NvbnRyaWJ1dG9ycz48dGl0bGVzPjx0aXRs
ZT5SaXNrIGFuZCBzdXBwbHkgY2hhaW4gbWFuYWdlbWVudDogY3JlYXRpbmcgYSByZXNlYXJjaCBh
Z2VuZGE8L3RpdGxlPjxzZWNvbmRhcnktdGl0bGU+VGhlIEludGVybmF0aW9uYWwgSm91cm5hbCBv
ZiBMb2dpc3RpY3MgTWFuYWdlbWVudDwvc2Vjb25kYXJ5LXRpdGxlPjwvdGl0bGVzPjxwZXJpb2Rp
Y2FsPjxmdWxsLXRpdGxlPlRoZSBJbnRlcm5hdGlvbmFsIEpvdXJuYWwgb2YgTG9naXN0aWNzIE1h
bmFnZW1lbnQ8L2Z1bGwtdGl0bGU+PC9wZXJpb2RpY2FsPjxwYWdlcz4xOTctMjE2PC9wYWdlcz48
dm9sdW1lPjE4PC92b2x1bWU+PG51bWJlcj4yPC9udW1iZXI+PGRhdGVzPjx5ZWFyPjIwMDc8L3ll
YXI+PC9kYXRlcz48cHVibGlzaGVyPkVtZXJhbGQgR3JvdXAgUHVibGlzaGluZyBMaW1pdGVkPC9w
dWJsaXNoZXI+PGlzYm4+MDk1Ny00MDkzPC9pc2JuPjx1cmxzPjxyZWxhdGVkLXVybHM+PHVybD5o
dHRwczovL2RvaS5vcmcvMTAuMTEwOC8wOTU3NDA5MDcxMDgxNjkzMTwvdXJsPjwvcmVsYXRlZC11
cmxzPjwvdXJscz48ZWxlY3Ryb25pYy1yZXNvdXJjZS1udW0+MTAuMTEwOC8wOTU3NDA5MDcxMDgx
NjkzMTwvZWxlY3Ryb25pYy1yZXNvdXJjZS1udW0+PGFjY2Vzcy1kYXRlPjIwMjMvMTEvMjk8L2Fj
Y2Vzcy1kYXRlPjwvcmVjb3JkPjwvQ2l0ZT48L0VuZE5vdGU+
</w:fldData>
        </w:fldChar>
      </w:r>
      <w:r w:rsidR="004D41D0" w:rsidRPr="007F23AD">
        <w:rPr>
          <w:rFonts w:ascii="Calibri" w:hAnsi="Calibri" w:cs="Calibri"/>
          <w:color w:val="000000" w:themeColor="text1"/>
          <w:sz w:val="22"/>
          <w:szCs w:val="22"/>
          <w:lang w:val="en-GB"/>
        </w:rPr>
        <w:instrText xml:space="preserve"> ADDIN EN.CITE </w:instrText>
      </w:r>
      <w:r w:rsidR="004D41D0" w:rsidRPr="007F23AD">
        <w:rPr>
          <w:rFonts w:ascii="Calibri" w:hAnsi="Calibri" w:cs="Calibri"/>
          <w:color w:val="000000" w:themeColor="text1"/>
          <w:sz w:val="22"/>
          <w:szCs w:val="22"/>
          <w:lang w:val="en-GB"/>
        </w:rPr>
        <w:fldChar w:fldCharType="begin">
          <w:fldData xml:space="preserve">PEVuZE5vdGU+PENpdGU+PEF1dGhvcj5HYWRkZTwvQXV0aG9yPjxZZWFyPjIwMTA8L1llYXI+PFJl
Y051bT4wPC9SZWNOdW0+PElEVGV4dD5QYXJ0bmVyaW5nIGluIHRoZSBjb25zdHJ1Y3Rpb24gaW5k
dXN0cnnigJRQcm9ibGVtcyBhbmQgb3Bwb3J0dW5pdGllczwvSURUZXh0PjxEaXNwbGF5VGV4dD4o
S2hhbiBhbmQgQnVybmVzIDIwMDc7IEdhZGRlIGFuZCBEdWJvaXMgMjAxMCk8L0Rpc3BsYXlUZXh0
PjxyZWNvcmQ+PHJlYy1udW1iZXI+MjI8L3JlYy1udW1iZXI+PGZvcmVpZ24ta2V5cz48a2V5IGFw
cD0iRU4iIGRiLWlkPSJwemR3dnQwenhlcHp6cWUyemRtcDV6YWp2ZDB0djVzZHR0MnciIHRpbWVz
dGFtcD0iMTcwMTI1MzMzMiI+MjI8L2tleT48L2ZvcmVpZ24ta2V5cz48cmVmLXR5cGUgbmFtZT0i
Sm91cm5hbCBBcnRpY2xlIj4xNzwvcmVmLXR5cGU+PGNvbnRyaWJ1dG9ycz48YXV0aG9ycz48YXV0
aG9yPkdhZGRlLCBMYXJzLUVyaWs8L2F1dGhvcj48YXV0aG9yPkR1Ym9pcywgQW5uYTwvYXV0aG9y
PjwvYXV0aG9ycz48L2NvbnRyaWJ1dG9ycz48dGl0bGVzPjx0aXRsZT5QYXJ0bmVyaW5nIGluIHRo
ZSBjb25zdHJ1Y3Rpb24gaW5kdXN0cnnigJRQcm9ibGVtcyBhbmQgb3Bwb3J0dW5pdGllczwvdGl0
bGU+PHNlY29uZGFyeS10aXRsZT5Kb3VybmFsIG9mIFB1cmNoYXNpbmcgYW5kIFN1cHBseSBNYW5h
Z2VtZW50PC9zZWNvbmRhcnktdGl0bGU+PC90aXRsZXM+PHBlcmlvZGljYWw+PGZ1bGwtdGl0bGU+
Sm91cm5hbCBvZiBQdXJjaGFzaW5nIGFuZCBTdXBwbHkgTWFuYWdlbWVudDwvZnVsbC10aXRsZT48
L3BlcmlvZGljYWw+PHBhZ2VzPjI1NC0yNjM8L3BhZ2VzPjx2b2x1bWU+MTY8L3ZvbHVtZT48bnVt
YmVyPjQ8L251bWJlcj48c2VjdGlvbj4yNTQ8L3NlY3Rpb24+PGRhdGVzPjx5ZWFyPjIwMTA8L3ll
YXI+PC9kYXRlcz48aXNibj4xNDc4NDA5MjwvaXNibj48d29yay10eXBlPkFydGljbGU8L3dvcmst
dHlwZT48dXJscz48cmVsYXRlZC11cmxzPjx1cmw+aHR0cHM6Ly93d3cuc2NvcHVzLmNvbS9pbndh
cmQvcmVjb3JkLnVyaT9laWQ9Mi1zMi4wLTc4NTQ5MjQwNTMxJmFtcDtkb2k9MTAuMTAxNiUyZmou
cHVyc3VwLjIwMTAuMDkuMDAyJmFtcDtwYXJ0bmVySUQ9NDAmYW1wO21kNT1hYzRlNDE0NWM2YWY1
ZGYwMjlhODk2M2Y4MDJhYjFlNjwvdXJsPjwvcmVsYXRlZC11cmxzPjwvdXJscz48ZWxlY3Ryb25p
Yy1yZXNvdXJjZS1udW0+MTAuMTAxNi9qLnB1cnN1cC4yMDEwLjA5LjAwMjwvZWxlY3Ryb25pYy1y
ZXNvdXJjZS1udW0+PHJlbW90ZS1kYXRhYmFzZS1uYW1lPlNjb3B1czwvcmVtb3RlLWRhdGFiYXNl
LW5hbWU+PC9yZWNvcmQ+PC9DaXRlPjxDaXRlPjxBdXRob3I+S2hhbjwvQXV0aG9yPjxZZWFyPjIw
MDc8L1llYXI+PFJlY051bT4xNDYyPC9SZWNOdW0+PHJlY29yZD48cmVjLW51bWJlcj4xNDYyPC9y
ZWMtbnVtYmVyPjxmb3JlaWduLWtleXM+PGtleSBhcHA9IkVOIiBkYi1pZD0idnh3MGZmZXNuOXp6
dDBld3BkeDVyNWEzZnB3OTJhZXA5cmU5IiB0aW1lc3RhbXA9IjE3MDEyNTY5NTEiIGd1aWQ9Ijkz
NmQ0NmY5LWRjNDAtNDdkOS1hZDQ1LWQxODAzZjYyYzMxZSI+MTQ2Mjwva2V5PjwvZm9yZWlnbi1r
ZXlzPjxyZWYtdHlwZSBuYW1lPSJKb3VybmFsIEFydGljbGUiPjE3PC9yZWYtdHlwZT48Y29udHJp
YnV0b3JzPjxhdXRob3JzPjxhdXRob3I+S2hhbiwgT21lcmE8L2F1dGhvcj48YXV0aG9yPkJ1cm5l
cywgQmVybmFyZDwvYXV0aG9yPjwvYXV0aG9ycz48L2NvbnRyaWJ1dG9ycz48dGl0bGVzPjx0aXRs
ZT5SaXNrIGFuZCBzdXBwbHkgY2hhaW4gbWFuYWdlbWVudDogY3JlYXRpbmcgYSByZXNlYXJjaCBh
Z2VuZGE8L3RpdGxlPjxzZWNvbmRhcnktdGl0bGU+VGhlIEludGVybmF0aW9uYWwgSm91cm5hbCBv
ZiBMb2dpc3RpY3MgTWFuYWdlbWVudDwvc2Vjb25kYXJ5LXRpdGxlPjwvdGl0bGVzPjxwZXJpb2Rp
Y2FsPjxmdWxsLXRpdGxlPlRoZSBJbnRlcm5hdGlvbmFsIEpvdXJuYWwgb2YgTG9naXN0aWNzIE1h
bmFnZW1lbnQ8L2Z1bGwtdGl0bGU+PC9wZXJpb2RpY2FsPjxwYWdlcz4xOTctMjE2PC9wYWdlcz48
dm9sdW1lPjE4PC92b2x1bWU+PG51bWJlcj4yPC9udW1iZXI+PGRhdGVzPjx5ZWFyPjIwMDc8L3ll
YXI+PC9kYXRlcz48cHVibGlzaGVyPkVtZXJhbGQgR3JvdXAgUHVibGlzaGluZyBMaW1pdGVkPC9w
dWJsaXNoZXI+PGlzYm4+MDk1Ny00MDkzPC9pc2JuPjx1cmxzPjxyZWxhdGVkLXVybHM+PHVybD5o
dHRwczovL2RvaS5vcmcvMTAuMTEwOC8wOTU3NDA5MDcxMDgxNjkzMTwvdXJsPjwvcmVsYXRlZC11
cmxzPjwvdXJscz48ZWxlY3Ryb25pYy1yZXNvdXJjZS1udW0+MTAuMTEwOC8wOTU3NDA5MDcxMDgx
NjkzMTwvZWxlY3Ryb25pYy1yZXNvdXJjZS1udW0+PGFjY2Vzcy1kYXRlPjIwMjMvMTEvMjk8L2Fj
Y2Vzcy1kYXRlPjwvcmVjb3JkPjwvQ2l0ZT48L0VuZE5vdGU+
</w:fldData>
        </w:fldChar>
      </w:r>
      <w:r w:rsidR="004D41D0" w:rsidRPr="007F23AD">
        <w:rPr>
          <w:rFonts w:ascii="Calibri" w:hAnsi="Calibri" w:cs="Calibri"/>
          <w:color w:val="000000" w:themeColor="text1"/>
          <w:sz w:val="22"/>
          <w:szCs w:val="22"/>
          <w:lang w:val="en-GB"/>
        </w:rPr>
        <w:instrText xml:space="preserve"> ADDIN EN.CITE.DATA </w:instrText>
      </w:r>
      <w:r w:rsidR="004D41D0" w:rsidRPr="007F23AD">
        <w:rPr>
          <w:rFonts w:ascii="Calibri" w:hAnsi="Calibri" w:cs="Calibri"/>
          <w:color w:val="000000" w:themeColor="text1"/>
          <w:sz w:val="22"/>
          <w:szCs w:val="22"/>
          <w:lang w:val="en-GB"/>
        </w:rPr>
      </w:r>
      <w:r w:rsidR="004D41D0"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r>
      <w:r w:rsidRPr="007F23AD">
        <w:rPr>
          <w:rFonts w:ascii="Calibri" w:hAnsi="Calibri" w:cs="Calibri"/>
          <w:color w:val="000000" w:themeColor="text1"/>
          <w:sz w:val="22"/>
          <w:szCs w:val="22"/>
          <w:lang w:val="en-GB"/>
        </w:rPr>
        <w:fldChar w:fldCharType="separate"/>
      </w:r>
      <w:r w:rsidR="006849E9" w:rsidRPr="007F23AD">
        <w:rPr>
          <w:rFonts w:ascii="Calibri" w:hAnsi="Calibri" w:cs="Calibri"/>
          <w:noProof/>
          <w:color w:val="000000" w:themeColor="text1"/>
          <w:sz w:val="22"/>
          <w:szCs w:val="22"/>
          <w:lang w:val="en-GB"/>
        </w:rPr>
        <w:t>(Khan and Burnes 2007; Gadde and Dubois 2010)</w:t>
      </w:r>
      <w:r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t xml:space="preserve">. </w:t>
      </w:r>
      <w:r w:rsidR="00A359CD" w:rsidRPr="007F23AD">
        <w:rPr>
          <w:rFonts w:ascii="Calibri" w:hAnsi="Calibri" w:cs="Calibri"/>
          <w:color w:val="000000" w:themeColor="text1"/>
          <w:sz w:val="22"/>
          <w:szCs w:val="22"/>
          <w:lang w:val="en-GB"/>
        </w:rPr>
        <w:t>While there is growing recognition for the important role of</w:t>
      </w:r>
      <w:r w:rsidRPr="007F23AD">
        <w:rPr>
          <w:rFonts w:ascii="Calibri" w:hAnsi="Calibri" w:cs="Calibri"/>
          <w:color w:val="000000" w:themeColor="text1"/>
          <w:sz w:val="22"/>
          <w:szCs w:val="22"/>
          <w:lang w:val="en-GB"/>
        </w:rPr>
        <w:t xml:space="preserve"> supply chain management within the construction sector</w:t>
      </w:r>
      <w:r w:rsidR="00A359CD" w:rsidRPr="007F23AD">
        <w:rPr>
          <w:rFonts w:ascii="Calibri" w:hAnsi="Calibri" w:cs="Calibri"/>
          <w:color w:val="000000" w:themeColor="text1"/>
          <w:sz w:val="22"/>
          <w:szCs w:val="22"/>
          <w:lang w:val="en-GB"/>
        </w:rPr>
        <w:t>,</w:t>
      </w:r>
      <w:r w:rsidR="002F2BD4" w:rsidRPr="007F23AD">
        <w:rPr>
          <w:rFonts w:ascii="Calibri" w:hAnsi="Calibri" w:cs="Calibri"/>
          <w:color w:val="000000" w:themeColor="text1"/>
          <w:sz w:val="22"/>
          <w:szCs w:val="22"/>
          <w:lang w:val="en-GB"/>
        </w:rPr>
        <w:t xml:space="preserve"> </w:t>
      </w:r>
      <w:r w:rsidR="00474CB8" w:rsidRPr="007F23AD">
        <w:rPr>
          <w:rFonts w:ascii="Calibri" w:hAnsi="Calibri" w:cs="Calibri"/>
          <w:color w:val="000000" w:themeColor="text1"/>
          <w:sz w:val="22"/>
          <w:szCs w:val="22"/>
          <w:lang w:val="en-GB"/>
        </w:rPr>
        <w:t>certain aspects</w:t>
      </w:r>
      <w:r w:rsidRPr="007F23AD">
        <w:rPr>
          <w:rFonts w:ascii="Calibri" w:hAnsi="Calibri" w:cs="Calibri"/>
          <w:color w:val="000000" w:themeColor="text1"/>
          <w:sz w:val="22"/>
          <w:szCs w:val="22"/>
          <w:lang w:val="en-GB"/>
        </w:rPr>
        <w:t xml:space="preserve"> might not </w:t>
      </w:r>
      <w:r w:rsidR="004228A3" w:rsidRPr="007F23AD">
        <w:rPr>
          <w:rFonts w:ascii="Calibri" w:hAnsi="Calibri" w:cs="Calibri"/>
          <w:color w:val="000000" w:themeColor="text1"/>
          <w:sz w:val="22"/>
          <w:szCs w:val="22"/>
          <w:lang w:val="en-GB"/>
        </w:rPr>
        <w:t xml:space="preserve">fully align </w:t>
      </w:r>
      <w:r w:rsidRPr="007F23AD">
        <w:rPr>
          <w:rFonts w:ascii="Calibri" w:hAnsi="Calibri" w:cs="Calibri"/>
          <w:color w:val="000000" w:themeColor="text1"/>
          <w:sz w:val="22"/>
          <w:szCs w:val="22"/>
          <w:lang w:val="en-GB"/>
        </w:rPr>
        <w:t>with SMEs.</w:t>
      </w:r>
      <w:r w:rsidR="0E79B044" w:rsidRPr="007F23AD">
        <w:rPr>
          <w:rFonts w:ascii="Calibri" w:hAnsi="Calibri" w:cs="Calibri"/>
          <w:color w:val="000000" w:themeColor="text1"/>
          <w:sz w:val="22"/>
          <w:szCs w:val="22"/>
          <w:lang w:val="en-GB"/>
        </w:rPr>
        <w:t xml:space="preserve"> </w:t>
      </w:r>
      <w:r w:rsidR="00682739" w:rsidRPr="007F23AD">
        <w:rPr>
          <w:rFonts w:ascii="Calibri" w:hAnsi="Calibri" w:cs="Calibri"/>
          <w:color w:val="000000" w:themeColor="text1"/>
          <w:sz w:val="22"/>
          <w:szCs w:val="22"/>
          <w:lang w:val="en-GB"/>
        </w:rPr>
        <w:t>The cost of implementing a management system and the lack of labour resources are major reasons for the reluctance of construction SMEs to adopt a supply chain management system</w:t>
      </w:r>
      <w:r w:rsidR="00554FE4" w:rsidRPr="007F23AD">
        <w:rPr>
          <w:rFonts w:ascii="Calibri" w:hAnsi="Calibri" w:cs="Calibri"/>
          <w:color w:val="000000" w:themeColor="text1"/>
          <w:sz w:val="22"/>
          <w:szCs w:val="22"/>
          <w:lang w:val="en-GB"/>
        </w:rPr>
        <w:t xml:space="preserve"> </w:t>
      </w:r>
      <w:r w:rsidR="00554FE4" w:rsidRPr="007F23AD">
        <w:rPr>
          <w:rFonts w:ascii="Calibri" w:hAnsi="Calibri" w:cs="Calibri"/>
          <w:color w:val="000000" w:themeColor="text1"/>
          <w:sz w:val="22"/>
          <w:szCs w:val="22"/>
          <w:lang w:val="en-GB"/>
        </w:rPr>
        <w:fldChar w:fldCharType="begin"/>
      </w:r>
      <w:r w:rsidR="009825B4" w:rsidRPr="007F23AD">
        <w:rPr>
          <w:rFonts w:ascii="Calibri" w:hAnsi="Calibri" w:cs="Calibri"/>
          <w:color w:val="000000" w:themeColor="text1"/>
          <w:sz w:val="22"/>
          <w:szCs w:val="22"/>
          <w:lang w:val="en-GB"/>
        </w:rPr>
        <w:instrText xml:space="preserve"> ADDIN EN.CITE &lt;EndNote&gt;&lt;Cite&gt;&lt;Author&gt;Vaaland&lt;/Author&gt;&lt;Year&gt;2007&lt;/Year&gt;&lt;RecNum&gt;1728&lt;/RecNum&gt;&lt;DisplayText&gt;(Vaaland and Heide 2007)&lt;/DisplayText&gt;&lt;record&gt;&lt;rec-number&gt;1728&lt;/rec-number&gt;&lt;foreign-keys&gt;&lt;key app="EN" db-id="vxw0ffesn9zzt0ewpdx5r5a3fpw92aep9re9" timestamp="1722157171" guid="7df9bb63-8ebb-41c0-91ab-6c81dae85963"&gt;1728&lt;/key&gt;&lt;/foreign-keys&gt;&lt;ref-type name="Journal Article"&gt;17&lt;/ref-type&gt;&lt;contributors&gt;&lt;authors&gt;&lt;author&gt;Vaaland, Terje I&lt;/author&gt;&lt;author&gt;Heide, Morten&lt;/author&gt;&lt;/authors&gt;&lt;/contributors&gt;&lt;titles&gt;&lt;title&gt;Can the SME survive the supply chain challenges?&lt;/title&gt;&lt;secondary-title&gt;Supply chain management: an International Journal&lt;/secondary-title&gt;&lt;/titles&gt;&lt;periodical&gt;&lt;full-title&gt;Supply Chain Management: An International Journal&lt;/full-title&gt;&lt;/periodical&gt;&lt;pages&gt;20-31&lt;/pages&gt;&lt;volume&gt;12&lt;/volume&gt;&lt;number&gt;1&lt;/number&gt;&lt;dates&gt;&lt;year&gt;2007&lt;/year&gt;&lt;/dates&gt;&lt;isbn&gt;1359-8546&lt;/isbn&gt;&lt;urls&gt;&lt;/urls&gt;&lt;/record&gt;&lt;/Cite&gt;&lt;/EndNote&gt;</w:instrText>
      </w:r>
      <w:r w:rsidR="00554FE4" w:rsidRPr="007F23AD">
        <w:rPr>
          <w:rFonts w:ascii="Calibri" w:hAnsi="Calibri" w:cs="Calibri"/>
          <w:color w:val="000000" w:themeColor="text1"/>
          <w:sz w:val="22"/>
          <w:szCs w:val="22"/>
          <w:lang w:val="en-GB"/>
        </w:rPr>
        <w:fldChar w:fldCharType="separate"/>
      </w:r>
      <w:r w:rsidR="00554FE4" w:rsidRPr="007F23AD">
        <w:rPr>
          <w:rFonts w:ascii="Calibri" w:hAnsi="Calibri" w:cs="Calibri"/>
          <w:noProof/>
          <w:color w:val="000000" w:themeColor="text1"/>
          <w:sz w:val="22"/>
          <w:szCs w:val="22"/>
          <w:lang w:val="en-GB"/>
        </w:rPr>
        <w:t>(Vaaland and Heide 2007)</w:t>
      </w:r>
      <w:r w:rsidR="00554FE4" w:rsidRPr="007F23AD">
        <w:rPr>
          <w:rFonts w:ascii="Calibri" w:hAnsi="Calibri" w:cs="Calibri"/>
          <w:color w:val="000000" w:themeColor="text1"/>
          <w:sz w:val="22"/>
          <w:szCs w:val="22"/>
          <w:lang w:val="en-GB"/>
        </w:rPr>
        <w:fldChar w:fldCharType="end"/>
      </w:r>
      <w:r w:rsidR="00682739" w:rsidRPr="007F23AD">
        <w:rPr>
          <w:rFonts w:ascii="Calibri" w:hAnsi="Calibri" w:cs="Calibri"/>
          <w:color w:val="000000" w:themeColor="text1"/>
          <w:sz w:val="22"/>
          <w:szCs w:val="22"/>
          <w:lang w:val="en-GB"/>
        </w:rPr>
        <w:t>. Additionally, the lack of flexibility due to the generic design of supply chain management systems further prevents many construction SMEs from adopting such systems. Finally, barriers to the implementation of supply chain management in SMEs also include a lack of understanding of supply chain management theories</w:t>
      </w:r>
      <w:r w:rsidR="00065A69" w:rsidRPr="007F23AD">
        <w:rPr>
          <w:rFonts w:ascii="Calibri" w:hAnsi="Calibri" w:cs="Calibri" w:hint="eastAsia"/>
          <w:color w:val="000000" w:themeColor="text1"/>
          <w:sz w:val="22"/>
          <w:szCs w:val="22"/>
          <w:lang w:val="en-GB"/>
        </w:rPr>
        <w:t xml:space="preserve"> </w:t>
      </w:r>
      <w:r w:rsidR="00065A69" w:rsidRPr="007F23AD">
        <w:rPr>
          <w:rFonts w:ascii="Calibri" w:hAnsi="Calibri" w:cs="Calibri"/>
          <w:color w:val="000000" w:themeColor="text1"/>
          <w:sz w:val="22"/>
          <w:szCs w:val="22"/>
          <w:lang w:val="en-GB"/>
        </w:rPr>
        <w:fldChar w:fldCharType="begin"/>
      </w:r>
      <w:r w:rsidR="00B202D5" w:rsidRPr="007F23AD">
        <w:rPr>
          <w:rFonts w:ascii="Calibri" w:hAnsi="Calibri" w:cs="Calibri"/>
          <w:color w:val="000000" w:themeColor="text1"/>
          <w:sz w:val="22"/>
          <w:szCs w:val="22"/>
          <w:lang w:val="en-GB"/>
        </w:rPr>
        <w:instrText xml:space="preserve"> ADDIN EN.CITE &lt;EndNote&gt;&lt;Cite&gt;&lt;Author&gt;Thakkar&lt;/Author&gt;&lt;Year&gt;2008&lt;/Year&gt;&lt;RecNum&gt;1718&lt;/RecNum&gt;&lt;DisplayText&gt;(Thakkar et al. 2008)&lt;/DisplayText&gt;&lt;record&gt;&lt;rec-number&gt;1718&lt;/rec-number&gt;&lt;foreign-keys&gt;&lt;key app="EN" db-id="vxw0ffesn9zzt0ewpdx5r5a3fpw92aep9re9" timestamp="1721834694" guid="043a4137-431a-4084-a4f0-6debfec69c2c"&gt;1718&lt;/key&gt;&lt;/foreign-keys&gt;&lt;ref-type name="Journal Article"&gt;17&lt;/ref-type&gt;&lt;contributors&gt;&lt;authors&gt;&lt;author&gt;Thakkar, Jitesh&lt;/author&gt;&lt;author&gt;Kanda, Arun&lt;/author&gt;&lt;author&gt;Deshmukh, S. G.&lt;/author&gt;&lt;/authors&gt;&lt;/contributors&gt;&lt;titles&gt;&lt;title&gt;Supply chain management in SMEs: development of constructs and propositions&lt;/title&gt;&lt;secondary-title&gt;Asia Pacific Journal of Marketing and Logistics&lt;/secondary-title&gt;&lt;/titles&gt;&lt;periodical&gt;&lt;full-title&gt;Asia Pacific Journal of Marketing and Logistics&lt;/full-title&gt;&lt;/periodical&gt;&lt;pages&gt;97-131&lt;/pages&gt;&lt;volume&gt;20&lt;/volume&gt;&lt;number&gt;1&lt;/number&gt;&lt;dates&gt;&lt;year&gt;2008&lt;/year&gt;&lt;/dates&gt;&lt;publisher&gt;Emerald Group Publishing Limited&lt;/publisher&gt;&lt;isbn&gt;1355-5855&lt;/isbn&gt;&lt;urls&gt;&lt;related-urls&gt;&lt;url&gt;https://doi.org/10.1108/13555850810844896&lt;/url&gt;&lt;/related-urls&gt;&lt;/urls&gt;&lt;electronic-resource-num&gt;10.1108/13555850810844896&lt;/electronic-resource-num&gt;&lt;access-date&gt;2024/07/24&lt;/access-date&gt;&lt;/record&gt;&lt;/Cite&gt;&lt;/EndNote&gt;</w:instrText>
      </w:r>
      <w:r w:rsidR="00065A69" w:rsidRPr="007F23AD">
        <w:rPr>
          <w:rFonts w:ascii="Calibri" w:hAnsi="Calibri" w:cs="Calibri"/>
          <w:color w:val="000000" w:themeColor="text1"/>
          <w:sz w:val="22"/>
          <w:szCs w:val="22"/>
          <w:lang w:val="en-GB"/>
        </w:rPr>
        <w:fldChar w:fldCharType="separate"/>
      </w:r>
      <w:r w:rsidR="00065A69" w:rsidRPr="007F23AD">
        <w:rPr>
          <w:rFonts w:ascii="Calibri" w:hAnsi="Calibri" w:cs="Calibri"/>
          <w:noProof/>
          <w:color w:val="000000" w:themeColor="text1"/>
          <w:sz w:val="22"/>
          <w:szCs w:val="22"/>
          <w:lang w:val="en-GB"/>
        </w:rPr>
        <w:t>(Thakkar et al. 2008)</w:t>
      </w:r>
      <w:r w:rsidR="00065A69" w:rsidRPr="007F23AD">
        <w:rPr>
          <w:rFonts w:ascii="Calibri" w:hAnsi="Calibri" w:cs="Calibri"/>
          <w:color w:val="000000" w:themeColor="text1"/>
          <w:sz w:val="22"/>
          <w:szCs w:val="22"/>
          <w:lang w:val="en-GB"/>
        </w:rPr>
        <w:fldChar w:fldCharType="end"/>
      </w:r>
      <w:r w:rsidR="00682739" w:rsidRPr="007F23AD">
        <w:rPr>
          <w:rFonts w:ascii="Calibri" w:hAnsi="Calibri" w:cs="Calibri"/>
          <w:color w:val="000000" w:themeColor="text1"/>
          <w:sz w:val="22"/>
          <w:szCs w:val="22"/>
          <w:lang w:val="en-GB"/>
        </w:rPr>
        <w:t>.</w:t>
      </w:r>
      <w:r w:rsidR="00682739" w:rsidRPr="007F23AD">
        <w:rPr>
          <w:rFonts w:ascii="Calibri" w:hAnsi="Calibri" w:cs="Calibri" w:hint="eastAsia"/>
          <w:color w:val="000000" w:themeColor="text1"/>
          <w:sz w:val="22"/>
          <w:szCs w:val="22"/>
          <w:lang w:val="en-GB"/>
        </w:rPr>
        <w:t xml:space="preserve"> </w:t>
      </w:r>
    </w:p>
    <w:p w14:paraId="456E8F3F" w14:textId="77777777" w:rsidR="003C116A" w:rsidRPr="007F23AD" w:rsidRDefault="003C116A" w:rsidP="00682739">
      <w:pPr>
        <w:spacing w:line="480" w:lineRule="auto"/>
        <w:jc w:val="both"/>
        <w:rPr>
          <w:rFonts w:ascii="Calibri" w:hAnsi="Calibri" w:cs="Calibri"/>
          <w:color w:val="000000" w:themeColor="text1"/>
          <w:sz w:val="22"/>
          <w:szCs w:val="22"/>
          <w:lang w:val="en-GB"/>
        </w:rPr>
      </w:pPr>
    </w:p>
    <w:p w14:paraId="2845B5B0" w14:textId="4CC3C57A" w:rsidR="00CF7BBF" w:rsidRPr="007F23AD" w:rsidRDefault="003C116A" w:rsidP="00682739">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T</w:t>
      </w:r>
      <w:r w:rsidR="003176AF" w:rsidRPr="007F23AD">
        <w:rPr>
          <w:rFonts w:ascii="Calibri" w:hAnsi="Calibri" w:cs="Calibri"/>
          <w:color w:val="000000" w:themeColor="text1"/>
          <w:sz w:val="22"/>
          <w:szCs w:val="22"/>
          <w:lang w:val="en-GB"/>
        </w:rPr>
        <w:t>his paper explores risks f</w:t>
      </w:r>
      <w:r w:rsidR="00FB634C" w:rsidRPr="007F23AD">
        <w:rPr>
          <w:rFonts w:ascii="Calibri" w:hAnsi="Calibri" w:cs="Calibri"/>
          <w:color w:val="000000" w:themeColor="text1"/>
          <w:sz w:val="22"/>
          <w:szCs w:val="22"/>
          <w:lang w:val="en-GB"/>
        </w:rPr>
        <w:t>or construction SMEs from multiple perspectives: m</w:t>
      </w:r>
      <w:r w:rsidR="00CF7BBF" w:rsidRPr="007F23AD">
        <w:rPr>
          <w:rFonts w:ascii="Calibri" w:hAnsi="Calibri" w:cs="Calibri"/>
          <w:color w:val="000000" w:themeColor="text1"/>
          <w:sz w:val="22"/>
          <w:szCs w:val="22"/>
          <w:lang w:val="en-GB"/>
        </w:rPr>
        <w:t>anagement</w:t>
      </w:r>
      <w:r w:rsidR="00264965" w:rsidRPr="007F23AD">
        <w:rPr>
          <w:rFonts w:ascii="Calibri" w:hAnsi="Calibri" w:cs="Calibri"/>
          <w:color w:val="000000" w:themeColor="text1"/>
          <w:sz w:val="22"/>
          <w:szCs w:val="22"/>
          <w:lang w:val="en-GB"/>
        </w:rPr>
        <w:t xml:space="preserve"> and strategy</w:t>
      </w:r>
      <w:r w:rsidR="00CF7BBF" w:rsidRPr="007F23AD">
        <w:rPr>
          <w:rFonts w:ascii="Calibri" w:hAnsi="Calibri" w:cs="Calibri"/>
          <w:color w:val="000000" w:themeColor="text1"/>
          <w:sz w:val="22"/>
          <w:szCs w:val="22"/>
          <w:lang w:val="en-GB"/>
        </w:rPr>
        <w:t>, operatio</w:t>
      </w:r>
      <w:r w:rsidR="00264965" w:rsidRPr="007F23AD">
        <w:rPr>
          <w:rFonts w:ascii="Calibri" w:hAnsi="Calibri" w:cs="Calibri"/>
          <w:color w:val="000000" w:themeColor="text1"/>
          <w:sz w:val="22"/>
          <w:szCs w:val="22"/>
          <w:lang w:val="en-GB"/>
        </w:rPr>
        <w:t>n and process</w:t>
      </w:r>
      <w:r w:rsidR="00CF7BBF" w:rsidRPr="007F23AD">
        <w:rPr>
          <w:rFonts w:ascii="Calibri" w:hAnsi="Calibri" w:cs="Calibri"/>
          <w:color w:val="000000" w:themeColor="text1"/>
          <w:sz w:val="22"/>
          <w:szCs w:val="22"/>
          <w:lang w:val="en-GB"/>
        </w:rPr>
        <w:t>, and sustainability</w:t>
      </w:r>
      <w:r w:rsidR="00521BC9" w:rsidRPr="007F23AD">
        <w:rPr>
          <w:rFonts w:ascii="Calibri" w:hAnsi="Calibri" w:cs="Calibri"/>
          <w:color w:val="000000" w:themeColor="text1"/>
          <w:sz w:val="22"/>
          <w:szCs w:val="22"/>
          <w:lang w:val="en-GB"/>
        </w:rPr>
        <w:t>.</w:t>
      </w:r>
      <w:r w:rsidR="00397DAF" w:rsidRPr="007F23AD">
        <w:rPr>
          <w:color w:val="000000" w:themeColor="text1"/>
        </w:rPr>
        <w:t xml:space="preserve"> </w:t>
      </w:r>
      <w:r w:rsidR="00397DAF" w:rsidRPr="007F23AD">
        <w:rPr>
          <w:rFonts w:ascii="Calibri" w:hAnsi="Calibri" w:cs="Calibri"/>
          <w:color w:val="000000" w:themeColor="text1"/>
          <w:sz w:val="22"/>
          <w:szCs w:val="22"/>
          <w:lang w:val="en-GB"/>
        </w:rPr>
        <w:t>These perspectives were selected due to their significant impact on the construction industry</w:t>
      </w:r>
      <w:r w:rsidR="00417BC7" w:rsidRPr="007F23AD">
        <w:rPr>
          <w:rFonts w:ascii="Calibri" w:hAnsi="Calibri" w:cs="Calibri"/>
          <w:color w:val="000000" w:themeColor="text1"/>
          <w:sz w:val="22"/>
          <w:szCs w:val="22"/>
          <w:lang w:val="en-GB"/>
        </w:rPr>
        <w:t xml:space="preserve"> literature</w:t>
      </w:r>
      <w:r w:rsidR="0037623E" w:rsidRPr="007F23AD">
        <w:rPr>
          <w:rFonts w:ascii="Calibri" w:hAnsi="Calibri" w:cs="Calibri"/>
          <w:color w:val="000000" w:themeColor="text1"/>
          <w:sz w:val="22"/>
          <w:szCs w:val="22"/>
          <w:lang w:val="en-GB"/>
        </w:rPr>
        <w:t xml:space="preserve"> </w:t>
      </w:r>
      <w:r w:rsidR="007A4B8A" w:rsidRPr="007F23AD">
        <w:rPr>
          <w:rFonts w:ascii="Calibri" w:hAnsi="Calibri" w:cs="Calibri"/>
          <w:color w:val="000000" w:themeColor="text1"/>
          <w:sz w:val="22"/>
          <w:szCs w:val="22"/>
          <w:lang w:val="en-GB"/>
        </w:rPr>
        <w:fldChar w:fldCharType="begin"/>
      </w:r>
      <w:r w:rsidR="001923A4" w:rsidRPr="007F23AD">
        <w:rPr>
          <w:rFonts w:ascii="Calibri" w:hAnsi="Calibri" w:cs="Calibri"/>
          <w:color w:val="000000" w:themeColor="text1"/>
          <w:sz w:val="22"/>
          <w:szCs w:val="22"/>
          <w:lang w:val="en-GB"/>
        </w:rPr>
        <w:instrText xml:space="preserve"> ADDIN EN.CITE &lt;EndNote&gt;&lt;Cite&gt;&lt;Author&gt;Klewitz&lt;/Author&gt;&lt;Year&gt;2014&lt;/Year&gt;&lt;RecNum&gt;1699&lt;/RecNum&gt;&lt;DisplayText&gt;(Klewitz and Hansen 2014)&lt;/DisplayText&gt;&lt;record&gt;&lt;rec-number&gt;1699&lt;/rec-number&gt;&lt;foreign-keys&gt;&lt;key app="EN" db-id="vxw0ffesn9zzt0ewpdx5r5a3fpw92aep9re9" timestamp="1721398079" guid="394c348a-78f1-4d0c-b4a2-74b221807e95"&gt;1699&lt;/key&gt;&lt;/foreign-keys&gt;&lt;ref-type name="Journal Article"&gt;17&lt;/ref-type&gt;&lt;contributors&gt;&lt;authors&gt;&lt;author&gt;Klewitz, Johanna&lt;/author&gt;&lt;author&gt;Hansen, Erik G.&lt;/author&gt;&lt;/authors&gt;&lt;/contributors&gt;&lt;titles&gt;&lt;title&gt;Sustainability-oriented innovation of SMEs: a systematic review&lt;/title&gt;&lt;secondary-title&gt;Journal of Cleaner Production&lt;/secondary-title&gt;&lt;/titles&gt;&lt;periodical&gt;&lt;full-title&gt;Journal of Cleaner Production&lt;/full-title&gt;&lt;/periodical&gt;&lt;pages&gt;57-75&lt;/pages&gt;&lt;volume&gt;65&lt;/volume&gt;&lt;keywords&gt;&lt;keyword&gt;Sustainability-oriented innovation&lt;/keyword&gt;&lt;keyword&gt;Eco-innovation&lt;/keyword&gt;&lt;keyword&gt;SMEs&lt;/keyword&gt;&lt;keyword&gt;Systematic review&lt;/keyword&gt;&lt;keyword&gt;Sustainability strategy&lt;/keyword&gt;&lt;keyword&gt;Sustainable entrepreneurship&lt;/keyword&gt;&lt;/keywords&gt;&lt;dates&gt;&lt;year&gt;2014&lt;/year&gt;&lt;pub-dates&gt;&lt;date&gt;2014/02/15/&lt;/date&gt;&lt;/pub-dates&gt;&lt;/dates&gt;&lt;isbn&gt;0959-6526&lt;/isbn&gt;&lt;urls&gt;&lt;related-urls&gt;&lt;url&gt;https://www.sciencedirect.com/science/article/pii/S0959652613004782&lt;/url&gt;&lt;/related-urls&gt;&lt;/urls&gt;&lt;electronic-resource-num&gt;https://doi.org/10.1016/j.jclepro.2013.07.017&lt;/electronic-resource-num&gt;&lt;/record&gt;&lt;/Cite&gt;&lt;/EndNote&gt;</w:instrText>
      </w:r>
      <w:r w:rsidR="007A4B8A" w:rsidRPr="007F23AD">
        <w:rPr>
          <w:rFonts w:ascii="Calibri" w:hAnsi="Calibri" w:cs="Calibri"/>
          <w:color w:val="000000" w:themeColor="text1"/>
          <w:sz w:val="22"/>
          <w:szCs w:val="22"/>
          <w:lang w:val="en-GB"/>
        </w:rPr>
        <w:fldChar w:fldCharType="separate"/>
      </w:r>
      <w:r w:rsidR="007A4B8A" w:rsidRPr="007F23AD">
        <w:rPr>
          <w:rFonts w:ascii="Calibri" w:hAnsi="Calibri" w:cs="Calibri"/>
          <w:noProof/>
          <w:color w:val="000000" w:themeColor="text1"/>
          <w:sz w:val="22"/>
          <w:szCs w:val="22"/>
          <w:lang w:val="en-GB"/>
        </w:rPr>
        <w:t>(Klewitz and Hansen 2014)</w:t>
      </w:r>
      <w:r w:rsidR="007A4B8A" w:rsidRPr="007F23AD">
        <w:rPr>
          <w:rFonts w:ascii="Calibri" w:hAnsi="Calibri" w:cs="Calibri"/>
          <w:color w:val="000000" w:themeColor="text1"/>
          <w:sz w:val="22"/>
          <w:szCs w:val="22"/>
          <w:lang w:val="en-GB"/>
        </w:rPr>
        <w:fldChar w:fldCharType="end"/>
      </w:r>
      <w:r w:rsidR="00397DAF" w:rsidRPr="007F23AD">
        <w:rPr>
          <w:rFonts w:ascii="Calibri" w:hAnsi="Calibri" w:cs="Calibri"/>
          <w:color w:val="000000" w:themeColor="text1"/>
          <w:sz w:val="22"/>
          <w:szCs w:val="22"/>
          <w:lang w:val="en-GB"/>
        </w:rPr>
        <w:t xml:space="preserve">. Specifically, management </w:t>
      </w:r>
      <w:r w:rsidR="009C496D" w:rsidRPr="007F23AD">
        <w:rPr>
          <w:rFonts w:ascii="Calibri" w:hAnsi="Calibri" w:cs="Calibri"/>
          <w:color w:val="000000" w:themeColor="text1"/>
          <w:sz w:val="22"/>
          <w:szCs w:val="22"/>
          <w:lang w:val="en-GB"/>
        </w:rPr>
        <w:t>and</w:t>
      </w:r>
      <w:r w:rsidR="00397DAF" w:rsidRPr="007F23AD">
        <w:rPr>
          <w:rFonts w:ascii="Calibri" w:hAnsi="Calibri" w:cs="Calibri"/>
          <w:color w:val="000000" w:themeColor="text1"/>
          <w:sz w:val="22"/>
          <w:szCs w:val="22"/>
        </w:rPr>
        <w:t xml:space="preserve"> </w:t>
      </w:r>
      <w:r w:rsidR="00397DAF" w:rsidRPr="007F23AD">
        <w:rPr>
          <w:rFonts w:ascii="Calibri" w:hAnsi="Calibri" w:cs="Calibri"/>
          <w:color w:val="000000" w:themeColor="text1"/>
          <w:sz w:val="22"/>
          <w:szCs w:val="22"/>
          <w:lang w:val="en-GB"/>
        </w:rPr>
        <w:t>strategy involve resource allocation within the organi</w:t>
      </w:r>
      <w:r w:rsidR="009C496D" w:rsidRPr="007F23AD">
        <w:rPr>
          <w:rFonts w:ascii="Calibri" w:hAnsi="Calibri" w:cs="Calibri"/>
          <w:color w:val="000000" w:themeColor="text1"/>
          <w:sz w:val="22"/>
          <w:szCs w:val="22"/>
          <w:lang w:val="en-GB"/>
        </w:rPr>
        <w:t>s</w:t>
      </w:r>
      <w:r w:rsidR="00397DAF" w:rsidRPr="007F23AD">
        <w:rPr>
          <w:rFonts w:ascii="Calibri" w:hAnsi="Calibri" w:cs="Calibri"/>
          <w:color w:val="000000" w:themeColor="text1"/>
          <w:sz w:val="22"/>
          <w:szCs w:val="22"/>
          <w:lang w:val="en-GB"/>
        </w:rPr>
        <w:t>ation, operations and processes</w:t>
      </w:r>
      <w:r w:rsidR="009C496D" w:rsidRPr="007F23AD">
        <w:rPr>
          <w:rFonts w:ascii="Calibri" w:hAnsi="Calibri" w:cs="Calibri"/>
          <w:color w:val="000000" w:themeColor="text1"/>
          <w:sz w:val="22"/>
          <w:szCs w:val="22"/>
          <w:lang w:val="en-GB"/>
        </w:rPr>
        <w:t>,</w:t>
      </w:r>
      <w:r w:rsidR="00397DAF" w:rsidRPr="007F23AD">
        <w:rPr>
          <w:rFonts w:ascii="Calibri" w:hAnsi="Calibri" w:cs="Calibri"/>
          <w:color w:val="000000" w:themeColor="text1"/>
          <w:sz w:val="22"/>
          <w:szCs w:val="22"/>
          <w:lang w:val="en-GB"/>
        </w:rPr>
        <w:t xml:space="preserve"> ensure efficient daily operations, and sustainability addresses current market and demands for </w:t>
      </w:r>
      <w:r w:rsidR="008022D1" w:rsidRPr="007F23AD">
        <w:rPr>
          <w:rFonts w:ascii="Calibri" w:hAnsi="Calibri" w:cs="Calibri"/>
          <w:color w:val="000000" w:themeColor="text1"/>
          <w:sz w:val="22"/>
          <w:szCs w:val="22"/>
          <w:lang w:val="en-GB"/>
        </w:rPr>
        <w:t>advanced technology</w:t>
      </w:r>
      <w:r w:rsidR="00397DAF" w:rsidRPr="007F23AD">
        <w:rPr>
          <w:rFonts w:ascii="Calibri" w:hAnsi="Calibri" w:cs="Calibri"/>
          <w:color w:val="000000" w:themeColor="text1"/>
          <w:sz w:val="22"/>
          <w:szCs w:val="22"/>
          <w:lang w:val="en-GB"/>
        </w:rPr>
        <w:t xml:space="preserve"> and environmental care.</w:t>
      </w:r>
      <w:r w:rsidR="00CF7BBF" w:rsidRPr="007F23AD">
        <w:rPr>
          <w:rFonts w:ascii="Calibri" w:hAnsi="Calibri" w:cs="Calibri"/>
          <w:color w:val="000000" w:themeColor="text1"/>
          <w:sz w:val="22"/>
          <w:szCs w:val="22"/>
          <w:lang w:val="en-GB"/>
        </w:rPr>
        <w:t xml:space="preserve"> </w:t>
      </w:r>
      <w:r w:rsidR="00521BC9" w:rsidRPr="007F23AD">
        <w:rPr>
          <w:rFonts w:ascii="Calibri" w:hAnsi="Calibri" w:cs="Calibri"/>
          <w:color w:val="000000" w:themeColor="text1"/>
          <w:sz w:val="22"/>
          <w:szCs w:val="22"/>
          <w:lang w:val="en-GB"/>
        </w:rPr>
        <w:t>We acknowledge that many of these perspectives overlap and interact, however this broad delimitation is useful in helping to structure our exploration</w:t>
      </w:r>
      <w:r w:rsidR="009E5269" w:rsidRPr="007F23AD">
        <w:rPr>
          <w:rFonts w:ascii="Calibri" w:hAnsi="Calibri" w:cs="Calibri"/>
          <w:color w:val="000000" w:themeColor="text1"/>
          <w:sz w:val="22"/>
          <w:szCs w:val="22"/>
          <w:lang w:val="en-GB"/>
        </w:rPr>
        <w:t xml:space="preserve"> of construction SMEs.</w:t>
      </w:r>
    </w:p>
    <w:p w14:paraId="7DCDF24E" w14:textId="77777777" w:rsidR="008769EF" w:rsidRPr="007F23AD" w:rsidRDefault="008769EF" w:rsidP="00FB634C">
      <w:pPr>
        <w:spacing w:line="480" w:lineRule="auto"/>
        <w:jc w:val="both"/>
        <w:rPr>
          <w:rFonts w:ascii="Calibri" w:hAnsi="Calibri" w:cs="Calibri"/>
          <w:color w:val="000000" w:themeColor="text1"/>
          <w:sz w:val="22"/>
          <w:szCs w:val="22"/>
          <w:lang w:val="en-GB"/>
        </w:rPr>
      </w:pPr>
    </w:p>
    <w:p w14:paraId="3960CECC" w14:textId="5AE58EBA" w:rsidR="005943F9" w:rsidRPr="007F23AD" w:rsidRDefault="00F66190" w:rsidP="00F66190">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From a management and strategy perspective, construction SMEs are more vulnerable to risk due to their limited resources and lack of strategic management </w:t>
      </w:r>
      <w:r w:rsidRPr="007F23AD">
        <w:rPr>
          <w:rFonts w:ascii="Calibri" w:hAnsi="Calibri" w:cs="Calibri"/>
          <w:color w:val="000000" w:themeColor="text1"/>
          <w:sz w:val="22"/>
          <w:szCs w:val="22"/>
          <w:lang w:val="en-GB"/>
        </w:rPr>
        <w:fldChar w:fldCharType="begin"/>
      </w:r>
      <w:r w:rsidR="00922C2B" w:rsidRPr="007F23AD">
        <w:rPr>
          <w:rFonts w:ascii="Calibri" w:hAnsi="Calibri" w:cs="Calibri"/>
          <w:color w:val="000000" w:themeColor="text1"/>
          <w:sz w:val="22"/>
          <w:szCs w:val="22"/>
          <w:lang w:val="en-GB"/>
        </w:rPr>
        <w:instrText xml:space="preserve"> ADDIN EN.CITE &lt;EndNote&gt;&lt;Cite&gt;&lt;Author&gt;Hasan&lt;/Author&gt;&lt;Year&gt;2021&lt;/Year&gt;&lt;RecNum&gt;696&lt;/RecNum&gt;&lt;IDText&gt;An Assessment of Readiness and Willingness to Adopt Digital Marketing Transformation Among SMEs&amp;apos; Entrepreneurs in Sabah: A Conceptual Model&lt;/IDText&gt;&lt;DisplayText&gt;(Hasan et al. 2021)&lt;/DisplayText&gt;&lt;record&gt;&lt;rec-number&gt;696&lt;/rec-number&gt;&lt;foreign-keys&gt;&lt;key app="EN" db-id="vxw0ffesn9zzt0ewpdx5r5a3fpw92aep9re9" timestamp="1683538060" guid="bdc1513c-4024-48cc-810c-276cfef5402f"&gt;696&lt;/key&gt;&lt;/foreign-keys&gt;&lt;ref-type name="Journal Article"&gt;17&lt;/ref-type&gt;&lt;contributors&gt;&lt;authors&gt;&lt;author&gt;Hasan, Haslinda&lt;/author&gt;&lt;author&gt;Topimin, Salmah&lt;/author&gt;&lt;author&gt;Ahmad, siti nor bayaah&lt;/author&gt;&lt;author&gt;Othman, Irma&lt;/author&gt;&lt;/authors&gt;&lt;/contributors&gt;&lt;titles&gt;&lt;title&gt;An Assessment of Readiness and Willingness to Adopt Digital Marketing Transformation Among SMEs&amp;apos; Entrepreneurs in Sabah: A Conceptual Model&lt;/title&gt;&lt;/titles&gt;&lt;pages&gt;101-110&lt;/pages&gt;&lt;volume&gt;6&lt;/volume&gt;&lt;dates&gt;&lt;year&gt;2021&lt;/year&gt;&lt;pub-dates&gt;&lt;date&gt;11/30&lt;/date&gt;&lt;/pub-dates&gt;&lt;/dates&gt;&lt;urls&gt;&lt;/urls&gt;&lt;/record&gt;&lt;/Cite&gt;&lt;/EndNote&gt;</w:instrText>
      </w:r>
      <w:r w:rsidRPr="007F23AD">
        <w:rPr>
          <w:rFonts w:ascii="Calibri" w:hAnsi="Calibri" w:cs="Calibri"/>
          <w:color w:val="000000" w:themeColor="text1"/>
          <w:sz w:val="22"/>
          <w:szCs w:val="22"/>
          <w:lang w:val="en-GB"/>
        </w:rPr>
        <w:fldChar w:fldCharType="separate"/>
      </w:r>
      <w:r w:rsidRPr="007F23AD">
        <w:rPr>
          <w:rFonts w:ascii="Calibri" w:hAnsi="Calibri" w:cs="Calibri"/>
          <w:noProof/>
          <w:color w:val="000000" w:themeColor="text1"/>
          <w:sz w:val="22"/>
          <w:szCs w:val="22"/>
          <w:lang w:val="en-GB"/>
        </w:rPr>
        <w:t>(Hasan et al. 2021)</w:t>
      </w:r>
      <w:r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t xml:space="preserve">.  </w:t>
      </w:r>
      <w:r w:rsidR="00B7178F" w:rsidRPr="007F23AD">
        <w:rPr>
          <w:rFonts w:ascii="Calibri" w:hAnsi="Calibri" w:cs="Calibri"/>
          <w:color w:val="000000" w:themeColor="text1"/>
          <w:sz w:val="22"/>
          <w:szCs w:val="22"/>
          <w:lang w:val="en-GB"/>
        </w:rPr>
        <w:lastRenderedPageBreak/>
        <w:t>M</w:t>
      </w:r>
      <w:r w:rsidRPr="007F23AD">
        <w:rPr>
          <w:rFonts w:ascii="Calibri" w:hAnsi="Calibri" w:cs="Calibri"/>
          <w:color w:val="000000" w:themeColor="text1"/>
          <w:sz w:val="22"/>
          <w:szCs w:val="22"/>
          <w:lang w:val="en-GB"/>
        </w:rPr>
        <w:t xml:space="preserve">anagement </w:t>
      </w:r>
      <w:r w:rsidR="00B7178F" w:rsidRPr="007F23AD">
        <w:rPr>
          <w:rFonts w:ascii="Calibri" w:hAnsi="Calibri" w:cs="Calibri"/>
          <w:color w:val="000000" w:themeColor="text1"/>
          <w:sz w:val="22"/>
          <w:szCs w:val="22"/>
          <w:lang w:val="en-GB"/>
        </w:rPr>
        <w:t>framework</w:t>
      </w:r>
      <w:r w:rsidR="00744D09" w:rsidRPr="007F23AD">
        <w:rPr>
          <w:rFonts w:ascii="Calibri" w:hAnsi="Calibri" w:cs="Calibri"/>
          <w:color w:val="000000" w:themeColor="text1"/>
          <w:sz w:val="22"/>
          <w:szCs w:val="22"/>
          <w:lang w:val="en-GB"/>
        </w:rPr>
        <w:t>s used by l</w:t>
      </w:r>
      <w:r w:rsidR="00B7178F" w:rsidRPr="007F23AD">
        <w:rPr>
          <w:rFonts w:ascii="Calibri" w:hAnsi="Calibri" w:cs="Calibri"/>
          <w:color w:val="000000" w:themeColor="text1"/>
          <w:sz w:val="22"/>
          <w:szCs w:val="22"/>
          <w:lang w:val="en-GB"/>
        </w:rPr>
        <w:t xml:space="preserve">arge companies </w:t>
      </w:r>
      <w:r w:rsidRPr="007F23AD">
        <w:rPr>
          <w:rFonts w:ascii="Calibri" w:hAnsi="Calibri" w:cs="Calibri"/>
          <w:color w:val="000000" w:themeColor="text1"/>
          <w:sz w:val="22"/>
          <w:szCs w:val="22"/>
          <w:lang w:val="en-GB"/>
        </w:rPr>
        <w:t xml:space="preserve">are frequently not suited for SMEs, given their constrained </w:t>
      </w:r>
      <w:r w:rsidR="00284592" w:rsidRPr="007F23AD">
        <w:rPr>
          <w:rFonts w:ascii="Calibri" w:hAnsi="Calibri" w:cs="Calibri"/>
          <w:color w:val="000000" w:themeColor="text1"/>
          <w:sz w:val="22"/>
          <w:szCs w:val="22"/>
          <w:lang w:val="en-GB"/>
        </w:rPr>
        <w:t>management</w:t>
      </w:r>
      <w:r w:rsidRPr="007F23AD">
        <w:rPr>
          <w:rFonts w:ascii="Calibri" w:hAnsi="Calibri" w:cs="Calibri"/>
          <w:color w:val="000000" w:themeColor="text1"/>
          <w:sz w:val="22"/>
          <w:szCs w:val="22"/>
          <w:lang w:val="en-GB"/>
        </w:rPr>
        <w:t xml:space="preserve"> </w:t>
      </w:r>
      <w:r w:rsidR="00284592" w:rsidRPr="007F23AD">
        <w:rPr>
          <w:rFonts w:ascii="Calibri" w:hAnsi="Calibri" w:cs="Calibri"/>
          <w:color w:val="000000" w:themeColor="text1"/>
          <w:sz w:val="22"/>
          <w:szCs w:val="22"/>
          <w:lang w:val="en-GB"/>
        </w:rPr>
        <w:t xml:space="preserve">skills </w:t>
      </w:r>
      <w:r w:rsidRPr="007F23AD">
        <w:rPr>
          <w:rFonts w:ascii="Calibri" w:hAnsi="Calibri" w:cs="Calibri"/>
          <w:color w:val="000000" w:themeColor="text1"/>
          <w:sz w:val="22"/>
          <w:szCs w:val="22"/>
          <w:lang w:val="en-GB"/>
        </w:rPr>
        <w:fldChar w:fldCharType="begin"/>
      </w:r>
      <w:r w:rsidR="00922C2B" w:rsidRPr="007F23AD">
        <w:rPr>
          <w:rFonts w:ascii="Calibri" w:hAnsi="Calibri" w:cs="Calibri"/>
          <w:color w:val="000000" w:themeColor="text1"/>
          <w:sz w:val="22"/>
          <w:szCs w:val="22"/>
          <w:lang w:val="en-GB"/>
        </w:rPr>
        <w:instrText xml:space="preserve"> ADDIN EN.CITE &lt;EndNote&gt;&lt;Cite&gt;&lt;Author&gt;Pereira&lt;/Author&gt;&lt;Year&gt;2015&lt;/Year&gt;&lt;RecNum&gt;690&lt;/RecNum&gt;&lt;IDText&gt;A Risk Diagnosing Methodology Web-Based Platform for Micro, Small and Medium Businesses: Remarks and Enhancements&lt;/IDText&gt;&lt;DisplayText&gt;(Pereira et al. 2015)&lt;/DisplayText&gt;&lt;record&gt;&lt;rec-number&gt;690&lt;/rec-number&gt;&lt;foreign-keys&gt;&lt;key app="EN" db-id="vxw0ffesn9zzt0ewpdx5r5a3fpw92aep9re9" timestamp="1683538058" guid="87019ef6-f2bd-4561-a05d-cad5fae28201"&gt;690&lt;/key&gt;&lt;/foreign-keys&gt;&lt;ref-type name="Book"&gt;6&lt;/ref-type&gt;&lt;contributors&gt;&lt;authors&gt;&lt;author&gt;Pereira, Luis&lt;/author&gt;&lt;author&gt;Tenera, Alexandra&lt;/author&gt;&lt;author&gt;Bispo, João&lt;/author&gt;&lt;author&gt;Wemans, João&lt;/author&gt;&lt;/authors&gt;&lt;/contributors&gt;&lt;titles&gt;&lt;title&gt;A Risk Diagnosing Methodology Web-Based Platform for Micro, Small and Medium Businesses: Remarks and Enhancements&lt;/title&gt;&lt;alt-title&gt;Communications in Computer and Information Science&lt;/alt-title&gt;&lt;/titles&gt;&lt;pages&gt;340-356&lt;/pages&gt;&lt;volume&gt;454&lt;/volume&gt;&lt;dates&gt;&lt;year&gt;2015&lt;/year&gt;&lt;/dates&gt;&lt;isbn&gt;3662465493, 9783662465493&lt;/isbn&gt;&lt;urls&gt;&lt;/urls&gt;&lt;electronic-resource-num&gt;10.1007/978-3-662-46549-3_22&lt;/electronic-resource-num&gt;&lt;/record&gt;&lt;/Cite&gt;&lt;/EndNote&gt;</w:instrText>
      </w:r>
      <w:r w:rsidRPr="007F23AD">
        <w:rPr>
          <w:rFonts w:ascii="Calibri" w:hAnsi="Calibri" w:cs="Calibri"/>
          <w:color w:val="000000" w:themeColor="text1"/>
          <w:sz w:val="22"/>
          <w:szCs w:val="22"/>
          <w:lang w:val="en-GB"/>
        </w:rPr>
        <w:fldChar w:fldCharType="separate"/>
      </w:r>
      <w:r w:rsidRPr="007F23AD">
        <w:rPr>
          <w:rFonts w:ascii="Calibri" w:hAnsi="Calibri" w:cs="Calibri"/>
          <w:noProof/>
          <w:color w:val="000000" w:themeColor="text1"/>
          <w:sz w:val="22"/>
          <w:szCs w:val="22"/>
          <w:lang w:val="en-GB"/>
        </w:rPr>
        <w:t>(Pereira et al. 2015)</w:t>
      </w:r>
      <w:r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t xml:space="preserve">. Workers at SMEs often take on multiple roles, which may limit their ability to conduct thorough risk management analyses </w:t>
      </w:r>
      <w:r w:rsidR="002F4AA1" w:rsidRPr="007F23AD">
        <w:rPr>
          <w:rFonts w:ascii="Calibri" w:hAnsi="Calibri" w:cs="Calibri"/>
          <w:color w:val="000000" w:themeColor="text1"/>
          <w:sz w:val="22"/>
          <w:szCs w:val="22"/>
          <w:lang w:val="en-GB"/>
        </w:rPr>
        <w:fldChar w:fldCharType="begin"/>
      </w:r>
      <w:r w:rsidR="00922C2B" w:rsidRPr="007F23AD">
        <w:rPr>
          <w:rFonts w:ascii="Calibri" w:hAnsi="Calibri" w:cs="Calibri"/>
          <w:color w:val="000000" w:themeColor="text1"/>
          <w:sz w:val="22"/>
          <w:szCs w:val="22"/>
          <w:lang w:val="en-GB"/>
        </w:rPr>
        <w:instrText xml:space="preserve"> ADDIN EN.CITE &lt;EndNote&gt;&lt;Cite&gt;&lt;Author&gt;van de Vrande&lt;/Author&gt;&lt;Year&gt;2009&lt;/Year&gt;&lt;RecNum&gt;900&lt;/RecNum&gt;&lt;IDText&gt;Open innovation in SMEs: Trends, motives and management challenges&lt;/IDText&gt;&lt;DisplayText&gt;(van de Vrande et al. 2009)&lt;/DisplayText&gt;&lt;record&gt;&lt;rec-number&gt;900&lt;/rec-number&gt;&lt;foreign-keys&gt;&lt;key app="EN" db-id="vxw0ffesn9zzt0ewpdx5r5a3fpw92aep9re9" timestamp="1684834096" guid="b9d4720a-3241-4bf5-a8ec-9b54efee4497"&gt;900&lt;/key&gt;&lt;/foreign-keys&gt;&lt;ref-type name="Journal Article"&gt;17&lt;/ref-type&gt;&lt;contributors&gt;&lt;authors&gt;&lt;author&gt;van de Vrande, Vareska&lt;/author&gt;&lt;author&gt;de Jong, Jeroen P. J.&lt;/author&gt;&lt;author&gt;Vanhaverbeke, Wim&lt;/author&gt;&lt;author&gt;de Rochemont, Maurice&lt;/author&gt;&lt;/authors&gt;&lt;/contributors&gt;&lt;titles&gt;&lt;title&gt;Open innovation in SMEs: Trends, motives and management challenges&lt;/title&gt;&lt;secondary-title&gt;Technovation&lt;/secondary-title&gt;&lt;/titles&gt;&lt;periodical&gt;&lt;full-title&gt;Technovation&lt;/full-title&gt;&lt;/periodical&gt;&lt;pages&gt;423-437&lt;/pages&gt;&lt;volume&gt;29&lt;/volume&gt;&lt;number&gt;6&lt;/number&gt;&lt;keywords&gt;&lt;keyword&gt;Open innovation&lt;/keyword&gt;&lt;keyword&gt;SMEs&lt;/keyword&gt;&lt;keyword&gt;Technology markets&lt;/keyword&gt;&lt;keyword&gt;Incidence&lt;/keyword&gt;&lt;keyword&gt;Perceived trend&lt;/keyword&gt;&lt;keyword&gt;Motives&lt;/keyword&gt;&lt;keyword&gt;Managerial challenges&lt;/keyword&gt;&lt;/keywords&gt;&lt;dates&gt;&lt;year&gt;2009&lt;/year&gt;&lt;pub-dates&gt;&lt;date&gt;2009/06/01/&lt;/date&gt;&lt;/pub-dates&gt;&lt;/dates&gt;&lt;isbn&gt;0166-4972&lt;/isbn&gt;&lt;urls&gt;&lt;related-urls&gt;&lt;url&gt;https://www.sciencedirect.com/science/article/pii/S0166497208001314&lt;/url&gt;&lt;/related-urls&gt;&lt;/urls&gt;&lt;electronic-resource-num&gt;https://doi.org/10.1016/j.technovation.2008.10.001&lt;/electronic-resource-num&gt;&lt;/record&gt;&lt;/Cite&gt;&lt;/EndNote&gt;</w:instrText>
      </w:r>
      <w:r w:rsidR="002F4AA1" w:rsidRPr="007F23AD">
        <w:rPr>
          <w:rFonts w:ascii="Calibri" w:hAnsi="Calibri" w:cs="Calibri"/>
          <w:color w:val="000000" w:themeColor="text1"/>
          <w:sz w:val="22"/>
          <w:szCs w:val="22"/>
          <w:lang w:val="en-GB"/>
        </w:rPr>
        <w:fldChar w:fldCharType="separate"/>
      </w:r>
      <w:r w:rsidR="002F4AA1" w:rsidRPr="007F23AD">
        <w:rPr>
          <w:rFonts w:ascii="Calibri" w:hAnsi="Calibri" w:cs="Calibri"/>
          <w:noProof/>
          <w:color w:val="000000" w:themeColor="text1"/>
          <w:sz w:val="22"/>
          <w:szCs w:val="22"/>
          <w:lang w:val="en-GB"/>
        </w:rPr>
        <w:t>(van de Vrande et al. 2009)</w:t>
      </w:r>
      <w:r w:rsidR="002F4AA1" w:rsidRPr="007F23AD">
        <w:rPr>
          <w:rFonts w:ascii="Calibri" w:hAnsi="Calibri" w:cs="Calibri"/>
          <w:color w:val="000000" w:themeColor="text1"/>
          <w:sz w:val="22"/>
          <w:szCs w:val="22"/>
          <w:lang w:val="en-GB"/>
        </w:rPr>
        <w:fldChar w:fldCharType="end"/>
      </w:r>
      <w:r w:rsidR="002F4AA1" w:rsidRPr="007F23AD">
        <w:rPr>
          <w:rFonts w:ascii="Calibri" w:hAnsi="Calibri" w:cs="Calibri"/>
          <w:color w:val="000000" w:themeColor="text1"/>
          <w:sz w:val="22"/>
          <w:szCs w:val="22"/>
          <w:lang w:val="en-GB"/>
        </w:rPr>
        <w:t>; i</w:t>
      </w:r>
      <w:r w:rsidRPr="007F23AD">
        <w:rPr>
          <w:rFonts w:ascii="Calibri" w:hAnsi="Calibri" w:cs="Calibri"/>
          <w:color w:val="000000" w:themeColor="text1"/>
          <w:sz w:val="22"/>
          <w:szCs w:val="22"/>
          <w:lang w:val="en-GB"/>
        </w:rPr>
        <w:t xml:space="preserve">n many SMEs, a single individual often manages and owns the company </w:t>
      </w:r>
      <w:r w:rsidRPr="007F23AD">
        <w:rPr>
          <w:rFonts w:ascii="Calibri" w:hAnsi="Calibri" w:cs="Calibri"/>
          <w:color w:val="000000" w:themeColor="text1"/>
          <w:sz w:val="22"/>
          <w:szCs w:val="22"/>
          <w:lang w:val="en-GB"/>
        </w:rPr>
        <w:fldChar w:fldCharType="begin"/>
      </w:r>
      <w:r w:rsidR="00D55F18" w:rsidRPr="007F23AD">
        <w:rPr>
          <w:rFonts w:ascii="Calibri" w:hAnsi="Calibri" w:cs="Calibri"/>
          <w:color w:val="000000" w:themeColor="text1"/>
          <w:sz w:val="22"/>
          <w:szCs w:val="22"/>
          <w:lang w:val="en-GB"/>
        </w:rPr>
        <w:instrText xml:space="preserve"> ADDIN EN.CITE &lt;EndNote&gt;&lt;Cite&gt;&lt;Author&gt;Britzelmaier&lt;/Author&gt;&lt;Year&gt;2015&lt;/Year&gt;&lt;RecNum&gt;0&lt;/RecNum&gt;&lt;IDText&gt;Risk management in German small and medium–sized enterprises&lt;/IDText&gt;&lt;DisplayText&gt;(Britzelmaier et al. 2015)&lt;/DisplayText&gt;&lt;record&gt;&lt;rec-number&gt;25&lt;/rec-number&gt;&lt;foreign-keys&gt;&lt;key app="EN" db-id="pzdwvt0zxepzzqe2zdmp5zajvd0tv5sdtt2w" timestamp="1701253332"&gt;25&lt;/key&gt;&lt;/foreign-keys&gt;&lt;ref-type name="Journal Article"&gt;17&lt;/ref-type&gt;&lt;contributors&gt;&lt;authors&gt;&lt;author&gt;Britzelmaier, B.&lt;/author&gt;&lt;author&gt;Ha€berle, M.&lt;/author&gt;&lt;author&gt; &amp;amp; Landwehr, M.&lt;/author&gt;&lt;/authors&gt;&lt;/contributors&gt;&lt;titles&gt;&lt;title&gt;Risk management in German small and medium–sized enterprises&lt;/title&gt;&lt;secondary-title&gt;International Journal of Entrepreneurship and Small Business&lt;/secondary-title&gt;&lt;/titles&gt;&lt;periodical&gt;&lt;full-title&gt;International Journal of Entrepreneurship and Small Business&lt;/full-title&gt;&lt;/periodical&gt;&lt;pages&gt;548-571&lt;/pages&gt;&lt;volume&gt;24&lt;/volume&gt;&lt;number&gt;4&lt;/number&gt;&lt;keywords&gt;&lt;keyword&gt;Germany,risk management,small and medium–sized enterprises,SMEs,risk identification,risk assessment,risk control,corporate governance,accounting standards&lt;/keyword&gt;&lt;/keywords&gt;&lt;dates&gt;&lt;year&gt;2015&lt;/year&gt;&lt;/dates&gt;&lt;urls&gt;&lt;related-urls&gt;&lt;url&gt;https://www.inderscienceonline.com/doi/abs/10.1504/IJESB.2015.068642&lt;/url&gt;&lt;/related-urls&gt;&lt;/urls&gt;&lt;electronic-resource-num&gt;10.1504/ijesb.2015.068642&lt;/electronic-resource-num&gt;&lt;/record&gt;&lt;/Cite&gt;&lt;/EndNote&gt;</w:instrText>
      </w:r>
      <w:r w:rsidRPr="007F23AD">
        <w:rPr>
          <w:rFonts w:ascii="Calibri" w:hAnsi="Calibri" w:cs="Calibri"/>
          <w:color w:val="000000" w:themeColor="text1"/>
          <w:sz w:val="22"/>
          <w:szCs w:val="22"/>
          <w:lang w:val="en-GB"/>
        </w:rPr>
        <w:fldChar w:fldCharType="separate"/>
      </w:r>
      <w:r w:rsidRPr="007F23AD">
        <w:rPr>
          <w:rFonts w:ascii="Calibri" w:hAnsi="Calibri" w:cs="Calibri"/>
          <w:noProof/>
          <w:color w:val="000000" w:themeColor="text1"/>
          <w:sz w:val="22"/>
          <w:szCs w:val="22"/>
          <w:lang w:val="en-GB"/>
        </w:rPr>
        <w:t>(Britzelmaier et al. 2015)</w:t>
      </w:r>
      <w:r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t xml:space="preserve">. This might lead to weak risk management or even strategic risks. Empirical evidence shows that 50% of SMEs fail before their fifth year of existence </w:t>
      </w:r>
      <w:r w:rsidRPr="007F23AD">
        <w:rPr>
          <w:rFonts w:ascii="Calibri" w:hAnsi="Calibri" w:cs="Calibri"/>
          <w:color w:val="000000" w:themeColor="text1"/>
          <w:sz w:val="22"/>
          <w:szCs w:val="22"/>
          <w:lang w:val="en-GB"/>
        </w:rPr>
        <w:fldChar w:fldCharType="begin"/>
      </w:r>
      <w:r w:rsidR="00D55F18" w:rsidRPr="007F23AD">
        <w:rPr>
          <w:rFonts w:ascii="Calibri" w:hAnsi="Calibri" w:cs="Calibri"/>
          <w:color w:val="000000" w:themeColor="text1"/>
          <w:sz w:val="22"/>
          <w:szCs w:val="22"/>
          <w:lang w:val="en-GB"/>
        </w:rPr>
        <w:instrText xml:space="preserve"> ADDIN EN.CITE &lt;EndNote&gt;&lt;Cite&gt;&lt;Author&gt;Crovini&lt;/Author&gt;&lt;Year&gt;2021&lt;/Year&gt;&lt;RecNum&gt;0&lt;/RecNum&gt;&lt;IDText&gt;How to reconsider risk management in SMEs? An Advanced, Reasoned and Organised Literature Review&lt;/IDText&gt;&lt;DisplayText&gt;(Crovini et al. 2021)&lt;/DisplayText&gt;&lt;record&gt;&lt;rec-number&gt;26&lt;/rec-number&gt;&lt;foreign-keys&gt;&lt;key app="EN" db-id="pzdwvt0zxepzzqe2zdmp5zajvd0tv5sdtt2w" timestamp="1701253332"&gt;26&lt;/key&gt;&lt;/foreign-keys&gt;&lt;ref-type name="Journal Article"&gt;17&lt;/ref-type&gt;&lt;contributors&gt;&lt;authors&gt;&lt;author&gt;Crovini, Chiara&lt;/author&gt;&lt;author&gt;Ossola, Giovanni&lt;/author&gt;&lt;author&gt;Britzelmaier, Bernd&lt;/author&gt;&lt;/authors&gt;&lt;/contributors&gt;&lt;titles&gt;&lt;title&gt;How to reconsider risk management in SMEs? An Advanced, Reasoned and Organised Literature Review&lt;/title&gt;&lt;secondary-title&gt;European Management Journal&lt;/secondary-title&gt;&lt;/titles&gt;&lt;periodical&gt;&lt;full-title&gt;European Management Journal&lt;/full-title&gt;&lt;/periodical&gt;&lt;pages&gt;118-134&lt;/pages&gt;&lt;volume&gt;39&lt;/volume&gt;&lt;number&gt;1&lt;/number&gt;&lt;keywords&gt;&lt;keyword&gt;Risk management&lt;/keyword&gt;&lt;keyword&gt;SMEs&lt;/keyword&gt;&lt;keyword&gt;ARO&lt;/keyword&gt;&lt;keyword&gt;Literature review&lt;/keyword&gt;&lt;keyword&gt;Decision making&lt;/keyword&gt;&lt;keyword&gt;Risk approach&lt;/keyword&gt;&lt;/keywords&gt;&lt;dates&gt;&lt;year&gt;2021&lt;/year&gt;&lt;pub-dates&gt;&lt;date&gt;2021/02/01/&lt;/date&gt;&lt;/pub-dates&gt;&lt;/dates&gt;&lt;isbn&gt;0263-2373&lt;/isbn&gt;&lt;urls&gt;&lt;related-urls&gt;&lt;url&gt;https://www.sciencedirect.com/science/article/pii/S0263237320301742&lt;/url&gt;&lt;/related-urls&gt;&lt;/urls&gt;&lt;electronic-resource-num&gt;https://doi.org/10.1016/j.emj.2020.11.002&lt;/electronic-resource-num&gt;&lt;/record&gt;&lt;/Cite&gt;&lt;/EndNote&gt;</w:instrText>
      </w:r>
      <w:r w:rsidRPr="007F23AD">
        <w:rPr>
          <w:rFonts w:ascii="Calibri" w:hAnsi="Calibri" w:cs="Calibri"/>
          <w:color w:val="000000" w:themeColor="text1"/>
          <w:sz w:val="22"/>
          <w:szCs w:val="22"/>
          <w:lang w:val="en-GB"/>
        </w:rPr>
        <w:fldChar w:fldCharType="separate"/>
      </w:r>
      <w:r w:rsidRPr="007F23AD">
        <w:rPr>
          <w:rFonts w:ascii="Calibri" w:hAnsi="Calibri" w:cs="Calibri"/>
          <w:noProof/>
          <w:color w:val="000000" w:themeColor="text1"/>
          <w:sz w:val="22"/>
          <w:szCs w:val="22"/>
          <w:lang w:val="en-GB"/>
        </w:rPr>
        <w:t>(Crovini et al. 2021)</w:t>
      </w:r>
      <w:r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t>. These studies underscore the necessity for management systems that holistically manage supply chain risks within construction SMEs.</w:t>
      </w:r>
    </w:p>
    <w:p w14:paraId="07C0A7BD" w14:textId="3E9A1D25" w:rsidR="005943F9" w:rsidRPr="007F23AD" w:rsidRDefault="005943F9" w:rsidP="00F66190">
      <w:pPr>
        <w:spacing w:line="480" w:lineRule="auto"/>
        <w:jc w:val="both"/>
        <w:rPr>
          <w:rFonts w:ascii="Calibri" w:hAnsi="Calibri" w:cs="Calibri"/>
          <w:color w:val="000000" w:themeColor="text1"/>
          <w:sz w:val="22"/>
          <w:szCs w:val="22"/>
          <w:lang w:val="en-GB"/>
        </w:rPr>
      </w:pPr>
    </w:p>
    <w:p w14:paraId="55A314DE" w14:textId="1F6E13B7" w:rsidR="005943F9" w:rsidRPr="007F23AD" w:rsidRDefault="005943F9" w:rsidP="00F66190">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SMEs in the construction industry, often crucial subcontractors in the building process, face unique operational challenges </w:t>
      </w:r>
      <w:r w:rsidRPr="007F23AD">
        <w:rPr>
          <w:rFonts w:ascii="Calibri" w:hAnsi="Calibri" w:cs="Calibri"/>
          <w:color w:val="000000" w:themeColor="text1"/>
          <w:sz w:val="22"/>
          <w:szCs w:val="22"/>
          <w:lang w:val="en-GB"/>
        </w:rPr>
        <w:fldChar w:fldCharType="begin"/>
      </w:r>
      <w:r w:rsidR="00922C2B" w:rsidRPr="007F23AD">
        <w:rPr>
          <w:rFonts w:ascii="Calibri" w:hAnsi="Calibri" w:cs="Calibri"/>
          <w:color w:val="000000" w:themeColor="text1"/>
          <w:sz w:val="22"/>
          <w:szCs w:val="22"/>
          <w:lang w:val="en-GB"/>
        </w:rPr>
        <w:instrText xml:space="preserve"> ADDIN EN.CITE &lt;EndNote&gt;&lt;Cite&gt;&lt;Author&gt;Björnfot&lt;/Author&gt;&lt;Year&gt;2012&lt;/Year&gt;&lt;RecNum&gt;720&lt;/RecNum&gt;&lt;IDText&gt;Extent and effect of horizontal supply chain collaboration among construction SME&lt;/IDText&gt;&lt;DisplayText&gt;(Björnfot and Torjussen 2012)&lt;/DisplayText&gt;&lt;record&gt;&lt;rec-number&gt;720&lt;/rec-number&gt;&lt;foreign-keys&gt;&lt;key app="EN" db-id="vxw0ffesn9zzt0ewpdx5r5a3fpw92aep9re9" timestamp="1683538099" guid="7f78cada-7682-46ac-9d13-cad73c036a82"&gt;720&lt;/key&gt;&lt;/foreign-keys&gt;&lt;ref-type name="Journal Article"&gt;17&lt;/ref-type&gt;&lt;contributors&gt;&lt;authors&gt;&lt;author&gt;Björnfot, Anders&lt;/author&gt;&lt;author&gt;Torjussen, Liv&lt;/author&gt;&lt;/authors&gt;&lt;/contributors&gt;&lt;titles&gt;&lt;title&gt;Extent and effect of horizontal supply chain collaboration among construction SME&lt;/title&gt;&lt;secondary-title&gt;Journal of Engineering, Project, and Production Management&lt;/secondary-title&gt;&lt;/titles&gt;&lt;periodical&gt;&lt;full-title&gt;Journal of Engineering, Project, and Production Management&lt;/full-title&gt;&lt;/periodical&gt;&lt;pages&gt;47-55&lt;/pages&gt;&lt;volume&gt;2&lt;/volume&gt;&lt;number&gt;1&lt;/number&gt;&lt;dates&gt;&lt;year&gt;2012&lt;/year&gt;&lt;/dates&gt;&lt;urls&gt;&lt;/urls&gt;&lt;/record&gt;&lt;/Cite&gt;&lt;/EndNote&gt;</w:instrText>
      </w:r>
      <w:r w:rsidRPr="007F23AD">
        <w:rPr>
          <w:rFonts w:ascii="Calibri" w:hAnsi="Calibri" w:cs="Calibri"/>
          <w:color w:val="000000" w:themeColor="text1"/>
          <w:sz w:val="22"/>
          <w:szCs w:val="22"/>
          <w:lang w:val="en-GB"/>
        </w:rPr>
        <w:fldChar w:fldCharType="separate"/>
      </w:r>
      <w:r w:rsidRPr="007F23AD">
        <w:rPr>
          <w:rFonts w:ascii="Calibri" w:hAnsi="Calibri" w:cs="Calibri"/>
          <w:noProof/>
          <w:color w:val="000000" w:themeColor="text1"/>
          <w:sz w:val="22"/>
          <w:szCs w:val="22"/>
          <w:lang w:val="en-GB"/>
        </w:rPr>
        <w:t>(Björnfot and Torjussen 2012)</w:t>
      </w:r>
      <w:r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t xml:space="preserve">. Financial constraints, largely due to reliance on limited funding sources such as banks or personal networks, frequently restrict their operational flexibility </w:t>
      </w:r>
      <w:r w:rsidRPr="007F23AD">
        <w:rPr>
          <w:rFonts w:ascii="Calibri" w:hAnsi="Calibri" w:cs="Calibri"/>
          <w:color w:val="000000" w:themeColor="text1"/>
          <w:sz w:val="22"/>
          <w:szCs w:val="22"/>
          <w:lang w:val="en-GB"/>
        </w:rPr>
        <w:fldChar w:fldCharType="begin"/>
      </w:r>
      <w:r w:rsidRPr="007F23AD">
        <w:rPr>
          <w:rFonts w:ascii="Calibri" w:hAnsi="Calibri" w:cs="Calibri"/>
          <w:color w:val="000000" w:themeColor="text1"/>
          <w:sz w:val="22"/>
          <w:szCs w:val="22"/>
          <w:lang w:val="en-GB"/>
        </w:rPr>
        <w:instrText xml:space="preserve"> ADDIN EN.CITE &lt;EndNote&gt;&lt;Cite&gt;&lt;Author&gt;Kamal&lt;/Author&gt;&lt;Year&gt;2014&lt;/Year&gt;&lt;RecNum&gt;0&lt;/RecNum&gt;&lt;IDText&gt;Key Characteristics of Rural Construction SMEs&lt;/IDText&gt;&lt;DisplayText&gt;(Kamal and Flanagan 2014)&lt;/DisplayText&gt;&lt;record&gt;&lt;rec-number&gt;27&lt;/rec-number&gt;&lt;foreign-keys&gt;&lt;key app="EN" db-id="pzdwvt0zxepzzqe2zdmp5zajvd0tv5sdtt2w" timestamp="1701253332"&gt;27&lt;/key&gt;&lt;/foreign-keys&gt;&lt;ref-type name="Journal Article"&gt;17&lt;/ref-type&gt;&lt;contributors&gt;&lt;authors&gt;&lt;author&gt;Kamal, Ernawati Mustafa&lt;/author&gt;&lt;author&gt;Flanagan, Roger&lt;/author&gt;&lt;/authors&gt;&lt;/contributors&gt;&lt;titles&gt;&lt;title&gt;Key Characteristics of Rural Construction SMEs&lt;/title&gt;&lt;secondary-title&gt;Journal of Construction in Developing Countries&lt;/secondary-title&gt;&lt;/titles&gt;&lt;periodical&gt;&lt;full-title&gt;Journal of Construction in Developing Countries&lt;/full-title&gt;&lt;/periodical&gt;&lt;volume&gt;19&lt;/volume&gt;&lt;number&gt;2&lt;/number&gt;&lt;dates&gt;&lt;year&gt;2014&lt;/year&gt;&lt;/dates&gt;&lt;isbn&gt;1823-6499&lt;/isbn&gt;&lt;urls&gt;&lt;/urls&gt;&lt;/record&gt;&lt;/Cite&gt;&lt;/EndNote&gt;</w:instrText>
      </w:r>
      <w:r w:rsidRPr="007F23AD">
        <w:rPr>
          <w:rFonts w:ascii="Calibri" w:hAnsi="Calibri" w:cs="Calibri"/>
          <w:color w:val="000000" w:themeColor="text1"/>
          <w:sz w:val="22"/>
          <w:szCs w:val="22"/>
          <w:lang w:val="en-GB"/>
        </w:rPr>
        <w:fldChar w:fldCharType="separate"/>
      </w:r>
      <w:r w:rsidRPr="007F23AD">
        <w:rPr>
          <w:rFonts w:ascii="Calibri" w:hAnsi="Calibri" w:cs="Calibri"/>
          <w:noProof/>
          <w:color w:val="000000" w:themeColor="text1"/>
          <w:sz w:val="22"/>
          <w:szCs w:val="22"/>
          <w:lang w:val="en-GB"/>
        </w:rPr>
        <w:t>(Kamal and Flanagan 2014)</w:t>
      </w:r>
      <w:r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t>.</w:t>
      </w:r>
      <w:r w:rsidR="00D42FF8" w:rsidRPr="007F23AD">
        <w:rPr>
          <w:rFonts w:ascii="Calibri" w:hAnsi="Calibri" w:cs="Calibri"/>
          <w:color w:val="000000" w:themeColor="text1"/>
          <w:sz w:val="22"/>
          <w:szCs w:val="22"/>
          <w:lang w:val="en-GB"/>
        </w:rPr>
        <w:t xml:space="preserve"> </w:t>
      </w:r>
      <w:r w:rsidR="002600DE" w:rsidRPr="007F23AD">
        <w:rPr>
          <w:rFonts w:ascii="Calibri" w:hAnsi="Calibri" w:cs="Calibri"/>
          <w:color w:val="000000" w:themeColor="text1"/>
          <w:sz w:val="22"/>
          <w:szCs w:val="22"/>
          <w:lang w:val="en-GB"/>
        </w:rPr>
        <w:t>Fundamentally, SMEs can seldom leverage the financial opportunities that are available to larger companies.</w:t>
      </w:r>
      <w:r w:rsidR="00D42FF8" w:rsidRPr="007F23AD">
        <w:rPr>
          <w:rFonts w:ascii="Calibri" w:hAnsi="Calibri" w:cs="Calibri"/>
          <w:color w:val="000000" w:themeColor="text1"/>
          <w:sz w:val="22"/>
          <w:szCs w:val="22"/>
          <w:lang w:val="en-GB"/>
        </w:rPr>
        <w:t xml:space="preserve"> </w:t>
      </w:r>
      <w:r w:rsidRPr="007F23AD">
        <w:rPr>
          <w:rFonts w:ascii="Calibri" w:hAnsi="Calibri" w:cs="Calibri"/>
          <w:color w:val="000000" w:themeColor="text1"/>
          <w:sz w:val="22"/>
          <w:szCs w:val="22"/>
          <w:lang w:val="en-GB"/>
        </w:rPr>
        <w:t xml:space="preserve">This financial bottleneck can impede the adoption of new technologies and slow the response to technological advancements in the sector. </w:t>
      </w:r>
      <w:r w:rsidR="00A255E5" w:rsidRPr="007F23AD">
        <w:rPr>
          <w:rFonts w:ascii="Calibri" w:hAnsi="Calibri" w:cs="Calibri"/>
          <w:color w:val="000000" w:themeColor="text1"/>
          <w:sz w:val="22"/>
          <w:szCs w:val="22"/>
          <w:lang w:val="en-GB"/>
        </w:rPr>
        <w:t>Beyond technology, funding constraints significantly impact da</w:t>
      </w:r>
      <w:r w:rsidR="00786377" w:rsidRPr="007F23AD">
        <w:rPr>
          <w:rFonts w:ascii="Calibri" w:hAnsi="Calibri" w:cs="Calibri"/>
          <w:color w:val="000000" w:themeColor="text1"/>
          <w:sz w:val="22"/>
          <w:szCs w:val="22"/>
          <w:lang w:val="en-GB"/>
        </w:rPr>
        <w:t>y</w:t>
      </w:r>
      <w:r w:rsidR="00A255E5" w:rsidRPr="007F23AD">
        <w:rPr>
          <w:rFonts w:ascii="Calibri" w:hAnsi="Calibri" w:cs="Calibri"/>
          <w:color w:val="000000" w:themeColor="text1"/>
          <w:sz w:val="22"/>
          <w:szCs w:val="22"/>
          <w:lang w:val="en-GB"/>
        </w:rPr>
        <w:t xml:space="preserve">-to-day operations, project bidding, and long-term strategic planning </w:t>
      </w:r>
      <w:r w:rsidR="00A255E5" w:rsidRPr="007F23AD">
        <w:rPr>
          <w:rFonts w:ascii="Calibri" w:hAnsi="Calibri" w:cs="Calibri"/>
          <w:color w:val="000000" w:themeColor="text1"/>
          <w:sz w:val="22"/>
          <w:szCs w:val="22"/>
          <w:lang w:val="en-GB"/>
        </w:rPr>
        <w:fldChar w:fldCharType="begin"/>
      </w:r>
      <w:r w:rsidR="00EB4280" w:rsidRPr="007F23AD">
        <w:rPr>
          <w:rFonts w:ascii="Calibri" w:hAnsi="Calibri" w:cs="Calibri"/>
          <w:color w:val="000000" w:themeColor="text1"/>
          <w:sz w:val="22"/>
          <w:szCs w:val="22"/>
          <w:lang w:val="en-GB"/>
        </w:rPr>
        <w:instrText xml:space="preserve"> ADDIN EN.CITE &lt;EndNote&gt;&lt;Cite&gt;&lt;Author&gt;Cooke&lt;/Author&gt;&lt;Year&gt;2013&lt;/Year&gt;&lt;RecNum&gt;1507&lt;/RecNum&gt;&lt;DisplayText&gt;(Cooke and Williams 2013)&lt;/DisplayText&gt;&lt;record&gt;&lt;rec-number&gt;1507&lt;/rec-number&gt;&lt;foreign-keys&gt;&lt;key app="EN" db-id="vxw0ffesn9zzt0ewpdx5r5a3fpw92aep9re9" timestamp="1718470320" guid="f57b725a-904c-4452-83c1-5cb8bc848e83"&gt;1507&lt;/key&gt;&lt;/foreign-keys&gt;&lt;ref-type name="Book"&gt;6&lt;/ref-type&gt;&lt;contributors&gt;&lt;authors&gt;&lt;author&gt;Cooke, Brian&lt;/author&gt;&lt;author&gt;Williams, Peter&lt;/author&gt;&lt;/authors&gt;&lt;/contributors&gt;&lt;titles&gt;&lt;title&gt;Construction planning, programming and control&lt;/title&gt;&lt;/titles&gt;&lt;dates&gt;&lt;year&gt;2013&lt;/year&gt;&lt;/dates&gt;&lt;publisher&gt;John Wiley &amp;amp; Sons&lt;/publisher&gt;&lt;isbn&gt;1118658671&lt;/isbn&gt;&lt;urls&gt;&lt;/urls&gt;&lt;/record&gt;&lt;/Cite&gt;&lt;/EndNote&gt;</w:instrText>
      </w:r>
      <w:r w:rsidR="00A255E5" w:rsidRPr="007F23AD">
        <w:rPr>
          <w:rFonts w:ascii="Calibri" w:hAnsi="Calibri" w:cs="Calibri"/>
          <w:color w:val="000000" w:themeColor="text1"/>
          <w:sz w:val="22"/>
          <w:szCs w:val="22"/>
          <w:lang w:val="en-GB"/>
        </w:rPr>
        <w:fldChar w:fldCharType="separate"/>
      </w:r>
      <w:r w:rsidR="00A255E5" w:rsidRPr="007F23AD">
        <w:rPr>
          <w:rFonts w:ascii="Calibri" w:hAnsi="Calibri" w:cs="Calibri"/>
          <w:noProof/>
          <w:color w:val="000000" w:themeColor="text1"/>
          <w:sz w:val="22"/>
          <w:szCs w:val="22"/>
          <w:lang w:val="en-GB"/>
        </w:rPr>
        <w:t>(Cooke and Williams 2013)</w:t>
      </w:r>
      <w:r w:rsidR="00A255E5" w:rsidRPr="007F23AD">
        <w:rPr>
          <w:rFonts w:ascii="Calibri" w:hAnsi="Calibri" w:cs="Calibri"/>
          <w:color w:val="000000" w:themeColor="text1"/>
          <w:sz w:val="22"/>
          <w:szCs w:val="22"/>
          <w:lang w:val="en-GB"/>
        </w:rPr>
        <w:fldChar w:fldCharType="end"/>
      </w:r>
      <w:r w:rsidR="00A255E5" w:rsidRPr="007F23AD">
        <w:rPr>
          <w:rFonts w:ascii="Calibri" w:hAnsi="Calibri" w:cs="Calibri"/>
          <w:color w:val="000000" w:themeColor="text1"/>
          <w:sz w:val="22"/>
          <w:szCs w:val="22"/>
          <w:lang w:val="en-GB"/>
        </w:rPr>
        <w:t>. Impacts on day-to-day operations include overstretched leasing of project equipment and personnel hiring. In project bidding, financial constraints can lead to cash flow pressures and competitive pricing challenges, which may hinder project wins and subsequently affect long-term strategic planning.</w:t>
      </w:r>
      <w:r w:rsidR="00D42FF8" w:rsidRPr="007F23AD">
        <w:rPr>
          <w:rFonts w:ascii="Calibri" w:hAnsi="Calibri" w:cs="Calibri"/>
          <w:color w:val="000000" w:themeColor="text1"/>
          <w:sz w:val="22"/>
          <w:szCs w:val="22"/>
          <w:lang w:val="en-GB"/>
        </w:rPr>
        <w:t xml:space="preserve"> </w:t>
      </w:r>
      <w:r w:rsidR="000648C9" w:rsidRPr="007F23AD">
        <w:rPr>
          <w:rFonts w:ascii="Calibri" w:hAnsi="Calibri" w:cs="Calibri"/>
          <w:color w:val="000000" w:themeColor="text1"/>
          <w:sz w:val="22"/>
          <w:szCs w:val="22"/>
          <w:lang w:val="en-GB"/>
        </w:rPr>
        <w:t>Whilst there are challenges that may not be felt by larger organisations, other SMEs are less well equipped to absorb such difficulties.</w:t>
      </w:r>
      <w:r w:rsidR="00D42FF8" w:rsidRPr="007F23AD">
        <w:rPr>
          <w:rFonts w:ascii="Calibri" w:hAnsi="Calibri" w:cs="Calibri"/>
          <w:color w:val="000000" w:themeColor="text1"/>
          <w:sz w:val="22"/>
          <w:szCs w:val="22"/>
          <w:lang w:val="en-GB"/>
        </w:rPr>
        <w:t xml:space="preserve"> </w:t>
      </w:r>
      <w:r w:rsidR="00A255E5" w:rsidRPr="007F23AD">
        <w:rPr>
          <w:rFonts w:ascii="Calibri" w:hAnsi="Calibri" w:cs="Calibri" w:hint="eastAsia"/>
          <w:color w:val="000000" w:themeColor="text1"/>
          <w:sz w:val="22"/>
          <w:szCs w:val="22"/>
          <w:lang w:val="en-GB"/>
        </w:rPr>
        <w:t xml:space="preserve"> </w:t>
      </w:r>
      <w:r w:rsidRPr="007F23AD">
        <w:rPr>
          <w:rFonts w:ascii="Calibri" w:hAnsi="Calibri" w:cs="Calibri"/>
          <w:color w:val="000000" w:themeColor="text1"/>
          <w:sz w:val="22"/>
          <w:szCs w:val="22"/>
          <w:lang w:val="en-GB"/>
        </w:rPr>
        <w:t xml:space="preserve">Recent studies have highlighted the necessity of robust operational risk processes within these enterprises. For example </w:t>
      </w:r>
      <w:r w:rsidRPr="007F23AD">
        <w:rPr>
          <w:rFonts w:ascii="Calibri" w:hAnsi="Calibri" w:cs="Calibri"/>
          <w:color w:val="000000" w:themeColor="text1"/>
          <w:sz w:val="22"/>
          <w:szCs w:val="22"/>
          <w:lang w:val="en-GB"/>
        </w:rPr>
        <w:fldChar w:fldCharType="begin"/>
      </w:r>
      <w:r w:rsidR="00922C2B" w:rsidRPr="007F23AD">
        <w:rPr>
          <w:rFonts w:ascii="Calibri" w:hAnsi="Calibri" w:cs="Calibri"/>
          <w:color w:val="000000" w:themeColor="text1"/>
          <w:sz w:val="22"/>
          <w:szCs w:val="22"/>
          <w:lang w:val="en-GB"/>
        </w:rPr>
        <w:instrText xml:space="preserve"> ADDIN EN.CITE &lt;EndNote&gt;&lt;Cite AuthorYear="1"&gt;&lt;Author&gt;Hsu&lt;/Author&gt;&lt;Year&gt;2019&lt;/Year&gt;&lt;RecNum&gt;724&lt;/RecNum&gt;&lt;DisplayText&gt;Hsu et al. (2019)&lt;/DisplayText&gt;&lt;record&gt;&lt;rec-number&gt;724&lt;/rec-number&gt;&lt;foreign-keys&gt;&lt;key app="EN" db-id="vxw0ffesn9zzt0ewpdx5r5a3fpw92aep9re9" timestamp="1683538099" guid="94cb8fbb-921d-46fb-85fd-133792dff507"&gt;724&lt;/key&gt;&lt;/foreign-keys&gt;&lt;ref-type name="Journal Article"&gt;17&lt;/ref-type&gt;&lt;contributors&gt;&lt;authors&gt;&lt;author&gt;Hsu, Pei-Yuan&lt;/author&gt;&lt;author&gt;Aurisicchio, Marco&lt;/author&gt;&lt;author&gt;Angeloudis, Panagiotis&lt;/author&gt;&lt;/authors&gt;&lt;/contributors&gt;&lt;titles&gt;&lt;title&gt;Risk-averse supply chain for modular construction projects&lt;/title&gt;&lt;secondary-title&gt;Automation in Construction&lt;/secondary-title&gt;&lt;/titles&gt;&lt;periodical&gt;&lt;full-title&gt;Automation in Construction&lt;/full-title&gt;&lt;/periodical&gt;&lt;pages&gt;102898&lt;/pages&gt;&lt;volume&gt;106&lt;/volume&gt;&lt;dates&gt;&lt;year&gt;2019&lt;/year&gt;&lt;pub-dates&gt;&lt;date&gt;09/02&lt;/date&gt;&lt;/pub-dates&gt;&lt;/dates&gt;&lt;urls&gt;&lt;/urls&gt;&lt;electronic-resource-num&gt;10.1016/j.autcon.2019.102898&lt;/electronic-resource-num&gt;&lt;/record&gt;&lt;/Cite&gt;&lt;/EndNote&gt;</w:instrText>
      </w:r>
      <w:r w:rsidRPr="007F23AD">
        <w:rPr>
          <w:rFonts w:ascii="Calibri" w:hAnsi="Calibri" w:cs="Calibri"/>
          <w:color w:val="000000" w:themeColor="text1"/>
          <w:sz w:val="22"/>
          <w:szCs w:val="22"/>
          <w:lang w:val="en-GB"/>
        </w:rPr>
        <w:fldChar w:fldCharType="separate"/>
      </w:r>
      <w:r w:rsidRPr="007F23AD">
        <w:rPr>
          <w:rFonts w:ascii="Calibri" w:hAnsi="Calibri" w:cs="Calibri"/>
          <w:noProof/>
          <w:color w:val="000000" w:themeColor="text1"/>
          <w:sz w:val="22"/>
          <w:szCs w:val="22"/>
          <w:lang w:val="en-GB"/>
        </w:rPr>
        <w:t>Hsu et al. (2019)</w:t>
      </w:r>
      <w:r w:rsidRPr="007F23AD">
        <w:rPr>
          <w:rFonts w:ascii="Calibri" w:hAnsi="Calibri" w:cs="Calibri"/>
          <w:color w:val="000000" w:themeColor="text1"/>
          <w:sz w:val="22"/>
          <w:szCs w:val="22"/>
          <w:lang w:val="en-GB"/>
        </w:rPr>
        <w:fldChar w:fldCharType="end"/>
      </w:r>
      <w:r w:rsidR="00D02327" w:rsidRPr="007F23AD">
        <w:rPr>
          <w:rFonts w:ascii="Calibri" w:hAnsi="Calibri" w:cs="Calibri"/>
          <w:color w:val="000000" w:themeColor="text1"/>
          <w:sz w:val="22"/>
          <w:szCs w:val="22"/>
          <w:lang w:val="en-GB"/>
        </w:rPr>
        <w:t xml:space="preserve"> </w:t>
      </w:r>
      <w:r w:rsidRPr="007F23AD">
        <w:rPr>
          <w:rFonts w:ascii="Calibri" w:hAnsi="Calibri" w:cs="Calibri"/>
          <w:color w:val="000000" w:themeColor="text1"/>
          <w:sz w:val="22"/>
          <w:szCs w:val="22"/>
          <w:lang w:val="en-GB"/>
        </w:rPr>
        <w:t xml:space="preserve">introduced a mathematical model that outperforms traditional methods in designing risk-averse logistics for modular construction </w:t>
      </w:r>
      <w:r w:rsidRPr="007F23AD">
        <w:rPr>
          <w:rFonts w:ascii="Calibri" w:hAnsi="Calibri" w:cs="Calibri"/>
          <w:color w:val="000000" w:themeColor="text1"/>
          <w:sz w:val="22"/>
          <w:szCs w:val="22"/>
          <w:lang w:val="en-GB"/>
        </w:rPr>
        <w:lastRenderedPageBreak/>
        <w:t>projects. Yet, such research typically focuses on common risks, leaving a gap in understanding the nuances of more complex or interrelated risks that SMEs might encounter.</w:t>
      </w:r>
      <w:r w:rsidR="006D5CC4" w:rsidRPr="007F23AD">
        <w:rPr>
          <w:rFonts w:ascii="Calibri" w:hAnsi="Calibri" w:cs="Calibri"/>
          <w:color w:val="000000" w:themeColor="text1"/>
          <w:sz w:val="22"/>
          <w:szCs w:val="22"/>
          <w:lang w:val="en-GB"/>
        </w:rPr>
        <w:t xml:space="preserve"> </w:t>
      </w:r>
    </w:p>
    <w:p w14:paraId="219D2732" w14:textId="77777777" w:rsidR="00F66190" w:rsidRPr="007F23AD" w:rsidRDefault="00F66190" w:rsidP="00F66190">
      <w:pPr>
        <w:spacing w:line="480" w:lineRule="auto"/>
        <w:jc w:val="both"/>
        <w:rPr>
          <w:rFonts w:ascii="Calibri" w:hAnsi="Calibri" w:cs="Calibri"/>
          <w:color w:val="000000" w:themeColor="text1"/>
          <w:sz w:val="22"/>
          <w:szCs w:val="22"/>
          <w:lang w:val="en-GB"/>
        </w:rPr>
      </w:pPr>
    </w:p>
    <w:p w14:paraId="051DC843" w14:textId="4CA003A4" w:rsidR="003B2C86" w:rsidRPr="007F23AD" w:rsidRDefault="00F66190" w:rsidP="00F66190">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From a technology and environmental perspective, SME growth can be inhibited by strict regulations or the advent of emerging technologies </w:t>
      </w:r>
      <w:r w:rsidRPr="007F23AD">
        <w:rPr>
          <w:rFonts w:ascii="Calibri" w:hAnsi="Calibri" w:cs="Calibri"/>
          <w:color w:val="000000" w:themeColor="text1"/>
          <w:sz w:val="22"/>
          <w:szCs w:val="22"/>
          <w:lang w:val="en-GB"/>
        </w:rPr>
        <w:fldChar w:fldCharType="begin"/>
      </w:r>
      <w:r w:rsidR="00922C2B" w:rsidRPr="007F23AD">
        <w:rPr>
          <w:rFonts w:ascii="Calibri" w:hAnsi="Calibri" w:cs="Calibri"/>
          <w:color w:val="000000" w:themeColor="text1"/>
          <w:sz w:val="22"/>
          <w:szCs w:val="22"/>
          <w:lang w:val="en-GB"/>
        </w:rPr>
        <w:instrText xml:space="preserve"> ADDIN EN.CITE &lt;EndNote&gt;&lt;Cite&gt;&lt;Author&gt;Rezazadeh&lt;/Author&gt;&lt;Year&gt;2017&lt;/Year&gt;&lt;RecNum&gt;927&lt;/RecNum&gt;&lt;IDText&gt;The contribution of business model innovation to collaborative entrepreneurship between SMEs: a review and avenues for further research&lt;/IDText&gt;&lt;DisplayText&gt;(Rezazadeh 2017)&lt;/DisplayText&gt;&lt;record&gt;&lt;rec-number&gt;927&lt;/rec-number&gt;&lt;foreign-keys&gt;&lt;key app="EN" db-id="vxw0ffesn9zzt0ewpdx5r5a3fpw92aep9re9" timestamp="1685005317" guid="c97283b0-c974-4c27-a58a-48fe9756a9cf"&gt;927&lt;/key&gt;&lt;/foreign-keys&gt;&lt;ref-type name="Journal Article"&gt;17&lt;/ref-type&gt;&lt;contributors&gt;&lt;authors&gt;&lt;author&gt;Rezazadeh, Arash&lt;/author&gt;&lt;/authors&gt;&lt;/contributors&gt;&lt;titles&gt;&lt;title&gt;The contribution of business model innovation to collaborative entrepreneurship between SMEs: a review and avenues for further research&lt;/title&gt;&lt;secondary-title&gt;International Journal of Business and Globalisation&lt;/secondary-title&gt;&lt;/titles&gt;&lt;periodical&gt;&lt;full-title&gt;International Journal of Business and Globalisation&lt;/full-title&gt;&lt;/periodical&gt;&lt;pages&gt;112-129&lt;/pages&gt;&lt;volume&gt;18&lt;/volume&gt;&lt;number&gt;1&lt;/number&gt;&lt;dates&gt;&lt;year&gt;2017&lt;/year&gt;&lt;/dates&gt;&lt;isbn&gt;1753-3627&lt;/isbn&gt;&lt;urls&gt;&lt;/urls&gt;&lt;/record&gt;&lt;/Cite&gt;&lt;/EndNote&gt;</w:instrText>
      </w:r>
      <w:r w:rsidRPr="007F23AD">
        <w:rPr>
          <w:rFonts w:ascii="Calibri" w:hAnsi="Calibri" w:cs="Calibri"/>
          <w:color w:val="000000" w:themeColor="text1"/>
          <w:sz w:val="22"/>
          <w:szCs w:val="22"/>
          <w:lang w:val="en-GB"/>
        </w:rPr>
        <w:fldChar w:fldCharType="separate"/>
      </w:r>
      <w:r w:rsidRPr="007F23AD">
        <w:rPr>
          <w:rFonts w:ascii="Calibri" w:hAnsi="Calibri" w:cs="Calibri"/>
          <w:noProof/>
          <w:color w:val="000000" w:themeColor="text1"/>
          <w:sz w:val="22"/>
          <w:szCs w:val="22"/>
          <w:lang w:val="en-GB"/>
        </w:rPr>
        <w:t>(Rezazadeh 2017)</w:t>
      </w:r>
      <w:r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t>. For instance, technology risks include requirements for new technology, skills, and staff. Without proper adoption of new technology, this could lead to decreased supply or challenges in coordinating with other companies. The introduction of advanced technologies, such as blockchain, prefabricated construction, and innovations from Industry 4.0</w:t>
      </w:r>
      <w:r w:rsidR="00D42FF8" w:rsidRPr="007F23AD">
        <w:rPr>
          <w:rFonts w:ascii="Calibri" w:hAnsi="Calibri" w:cs="Calibri"/>
          <w:color w:val="000000" w:themeColor="text1"/>
          <w:sz w:val="22"/>
          <w:szCs w:val="22"/>
          <w:lang w:val="en-GB"/>
        </w:rPr>
        <w:t xml:space="preserve"> (e.g. </w:t>
      </w:r>
      <w:r w:rsidR="00D42FF8" w:rsidRPr="007F23AD">
        <w:rPr>
          <w:rFonts w:ascii="Calibri" w:hAnsi="Calibri" w:cs="Calibri"/>
          <w:color w:val="000000" w:themeColor="text1"/>
          <w:sz w:val="22"/>
          <w:szCs w:val="22"/>
        </w:rPr>
        <w:t>3D printing</w:t>
      </w:r>
      <w:r w:rsidR="00D42FF8" w:rsidRPr="007F23AD">
        <w:rPr>
          <w:rFonts w:ascii="Calibri" w:hAnsi="Calibri" w:cs="Calibri"/>
          <w:color w:val="000000" w:themeColor="text1"/>
          <w:sz w:val="22"/>
          <w:szCs w:val="22"/>
          <w:lang w:val="en-GB"/>
        </w:rPr>
        <w:t>)</w:t>
      </w:r>
      <w:r w:rsidRPr="007F23AD">
        <w:rPr>
          <w:rFonts w:ascii="Calibri" w:hAnsi="Calibri" w:cs="Calibri"/>
          <w:color w:val="000000" w:themeColor="text1"/>
          <w:sz w:val="22"/>
          <w:szCs w:val="22"/>
          <w:lang w:val="en-GB"/>
        </w:rPr>
        <w:t xml:space="preserve">, presents significant sustainability challenges for SMEs </w:t>
      </w:r>
      <w:r w:rsidRPr="007F23AD">
        <w:rPr>
          <w:rFonts w:ascii="Calibri" w:eastAsia="DengXian" w:hAnsi="Calibri" w:cs="Calibri"/>
          <w:noProof/>
          <w:color w:val="000000" w:themeColor="text1"/>
          <w:sz w:val="22"/>
          <w:szCs w:val="22"/>
          <w:lang w:val="en-GB"/>
        </w:rPr>
        <w:fldChar w:fldCharType="begin">
          <w:fldData xml:space="preserve">PEVuZE5vdGU+PENpdGU+PEF1dGhvcj5NYW5zb3VyPC9BdXRob3I+PFllYXI+MjAyMTwvWWVhcj48
UmVjTnVtPjkxODwvUmVjTnVtPjxJRFRleHQ+SW1wbGVtZW50aW5nIGluZHVzdHJ5IDQuMCBpbiB0
aGUgY29uc3RydWN0aW9uIGluZHVzdHJ5LSBzdHJhdGVnaWMgcmVhZGluZXNzIHBlcnNwZWN0aXZl
PC9JRFRleHQ+PERpc3BsYXlUZXh0PihNYW5zb3VyIGV0IGFsLiAyMDIxOyBLYXlpa2NpIGV0IGFs
LiAyMDIyOyBMdSBldCBhbC4gMjAyMyk8L0Rpc3BsYXlUZXh0PjxyZWNvcmQ+PHJlYy1udW1iZXI+
OTE4PC9yZWMtbnVtYmVyPjxmb3JlaWduLWtleXM+PGtleSBhcHA9IkVOIiBkYi1pZD0idnh3MGZm
ZXNuOXp6dDBld3BkeDVyNWEzZnB3OTJhZXA5cmU5IiB0aW1lc3RhbXA9IjE2ODQ4NTE1MDciIGd1
aWQ9IjU0MTA1NGU1LWZjMzUtNGVjNS1iNmE1LWExNTYyNTgxOTdhOSI+OTE4PC9rZXk+PC9mb3Jl
aWduLWtleXM+PHJlZi10eXBlIG5hbWU9IkpvdXJuYWwgQXJ0aWNsZSI+MTc8L3JlZi10eXBlPjxj
b250cmlidXRvcnM+PGF1dGhvcnM+PGF1dGhvcj5NYW5zb3VyLCBIdXNhbTwvYXV0aG9yPjxhdXRo
b3I+QW1pbnVkaW4sIEVleWR6YWg8L2F1dGhvcj48YXV0aG9yPk1hbnNvdXIsIFRhaHNlZW48L2F1
dGhvcj48L2F1dGhvcnM+PC9jb250cmlidXRvcnM+PHRpdGxlcz48dGl0bGU+SW1wbGVtZW50aW5n
IGluZHVzdHJ5IDQuMCBpbiB0aGUgY29uc3RydWN0aW9uIGluZHVzdHJ5LSBzdHJhdGVnaWMgcmVh
ZGluZXNzIHBlcnNwZWN0aXZlPC90aXRsZT48c2Vjb25kYXJ5LXRpdGxlPkludGVybmF0aW9uYWwg
Sm91cm5hbCBvZiBDb25zdHJ1Y3Rpb24gTWFuYWdlbWVudDwvc2Vjb25kYXJ5LXRpdGxlPjwvdGl0
bGVzPjxwZXJpb2RpY2FsPjxmdWxsLXRpdGxlPkludGVybmF0aW9uYWwgSm91cm5hbCBvZiBDb25z
dHJ1Y3Rpb24gTWFuYWdlbWVudDwvZnVsbC10aXRsZT48L3BlcmlvZGljYWw+PHBhZ2VzPjE0NTct
MTQ3MDwvcGFnZXM+PHZvbHVtZT4yMzwvdm9sdW1lPjxudW1iZXI+OTwvbnVtYmVyPjxzZWN0aW9u
PjE0NTc8L3NlY3Rpb24+PGRhdGVzPjx5ZWFyPjIwMjE8L3llYXI+PC9kYXRlcz48aXNibj4xNTYy
LTM1OTkmI3hEOzIzMzEtMjMyNzwvaXNibj48d29yay10eXBlPkFydGljbGU8L3dvcmstdHlwZT48
dXJscz48cmVsYXRlZC11cmxzPjx1cmw+aHR0cHM6Ly93d3cuc2NvcHVzLmNvbS9pbndhcmQvcmVj
b3JkLnVyaT9laWQ9Mi1zMi4wLTg1MTE0Njc5NTI5JmFtcDtkb2k9MTAuMTA4MCUyZjE1NjIzNTk5
LjIwMjEuMTk3NTM1MSZhbXA7cGFydG5lcklEPTQwJmFtcDttZDU9ZmY3ZDFhYzE5MjM4MzIyMDg0
ZmJhN2I5OTY5MmI3NTQ8L3VybD48L3JlbGF0ZWQtdXJscz48L3VybHM+PGVsZWN0cm9uaWMtcmVz
b3VyY2UtbnVtPjEwLjEwODAvMTU2MjM1OTkuMjAyMS4xOTc1MzUxPC9lbGVjdHJvbmljLXJlc291
cmNlLW51bT48cmVtb3RlLWRhdGFiYXNlLW5hbWU+U2NvcHVzPC9yZW1vdGUtZGF0YWJhc2UtbmFt
ZT48L3JlY29yZD48L0NpdGU+PENpdGU+PEF1dGhvcj5MdTwvQXV0aG9yPjxZZWFyPjIwMjM8L1ll
YXI+PFJlY051bT45MTk8L1JlY051bT48SURUZXh0PlJlYnVpbGRpbmcgdHJ1c3QgaW4gdGhlIGNv
bnN0cnVjdGlvbiBpbmR1c3RyeTogYSBibG9ja2NoYWluLWJhc2VkIGRlcGxveW1lbnQgZnJhbWV3
b3JrPC9JRFRleHQ+PHJlY29yZD48cmVjLW51bWJlcj4zMjwvcmVjLW51bWJlcj48Zm9yZWlnbi1r
ZXlzPjxrZXkgYXBwPSJFTiIgZGItaWQ9InB6ZHd2dDB6eGVwenpxZTJ6ZG1wNXphanZkMHR2NXNk
dHQydyIgdGltZXN0YW1wPSIxNzAxMjUzMzMyIj4zMjwva2V5PjwvZm9yZWlnbi1rZXlzPjxyZWYt
dHlwZSBuYW1lPSJKb3VybmFsIEFydGljbGUiPjE3PC9yZWYtdHlwZT48Y29udHJpYnV0b3JzPjxh
dXRob3JzPjxhdXRob3I+THUsIFcuPC9hdXRob3I+PGF1dGhvcj5XdSwgTC48L2F1dGhvcj48YXV0
aG9yPlpoYW8sIFIuPC9hdXRob3I+PC9hdXRob3JzPjwvY29udHJpYnV0b3JzPjx0aXRsZXM+PHRp
dGxlPlJlYnVpbGRpbmcgdHJ1c3QgaW4gdGhlIGNvbnN0cnVjdGlvbiBpbmR1c3RyeTogYSBibG9j
a2NoYWluLWJhc2VkIGRlcGxveW1lbnQgZnJhbWV3b3JrPC90aXRsZT48c2Vjb25kYXJ5LXRpdGxl
PkludGVybmF0aW9uYWwgSm91cm5hbCBvZiBDb25zdHJ1Y3Rpb24gTWFuYWdlbWVudDwvc2Vjb25k
YXJ5LXRpdGxlPjwvdGl0bGVzPjxwZXJpb2RpY2FsPjxmdWxsLXRpdGxlPkludGVybmF0aW9uYWwg
Sm91cm5hbCBvZiBDb25zdHJ1Y3Rpb24gTWFuYWdlbWVudDwvZnVsbC10aXRsZT48YWJici0xPklu
dCBKIENvbnN0ciBNYW5hZzwvYWJici0xPjwvcGVyaW9kaWNhbD48cGFnZXM+MTQwNS0xNDE2PC9w
YWdlcz48dm9sdW1lPjIzPC92b2x1bWU+PG51bWJlcj44PC9udW1iZXI+PGRhdGVzPjx5ZWFyPjIw
MjM8L3llYXI+PC9kYXRlcz48d29yay10eXBlPkFydGljbGU8L3dvcmstdHlwZT48dXJscz48cmVs
YXRlZC11cmxzPjx1cmw+aHR0cHM6Ly93d3cuc2NvcHVzLmNvbS9pbndhcmQvcmVjb3JkLnVyaT9l
aWQ9Mi1zMi4wLTg1MTE0NDc1Njc2JmFtcDtkb2k9MTAuMTA4MCUyZjE1NjIzNTk5LjIwMjEuMTk3
NDY4MyZhbXA7cGFydG5lcklEPTQwJmFtcDttZDU9YjNjNTM1MzFiYWZhNDlmYWI1M2Y5YWE5NTM4
NmJiZTU8L3VybD48L3JlbGF0ZWQtdXJscz48L3VybHM+PGVsZWN0cm9uaWMtcmVzb3VyY2UtbnVt
PjEwLjEwODAvMTU2MjM1OTkuMjAyMS4xOTc0NjgzPC9lbGVjdHJvbmljLXJlc291cmNlLW51bT48
cmVtb3RlLWRhdGFiYXNlLW5hbWU+U2NvcHVzPC9yZW1vdGUtZGF0YWJhc2UtbmFtZT48L3JlY29y
ZD48L0NpdGU+PENpdGU+PEF1dGhvcj5LYXlpa2NpPC9BdXRob3I+PFllYXI+MjAyMjwvWWVhcj48
UmVjTnVtPjE0NjM8L1JlY051bT48cmVjb3JkPjxyZWMtbnVtYmVyPjE0NjM8L3JlYy1udW1iZXI+
PGZvcmVpZ24ta2V5cz48a2V5IGFwcD0iRU4iIGRiLWlkPSJ2eHcwZmZlc245enp0MGV3cGR4NXI1
YTNmcHc5MmFlcDlyZTkiIHRpbWVzdGFtcD0iMTcwMTI1NzkyNiIgZ3VpZD0iZTFmZGM3YmItYmUw
Mi00YjQ4LWE0NTMtOWMwMzU5NTQwOWYwIj4xNDYzPC9rZXk+PC9mb3JlaWduLWtleXM+PHJlZi10
eXBlIG5hbWU9IkpvdXJuYWwgQXJ0aWNsZSI+MTc8L3JlZi10eXBlPjxjb250cmlidXRvcnM+PGF1
dGhvcnM+PGF1dGhvcj5LYXlpa2NpLCBZYXNhbnVyPC9hdXRob3I+PGF1dGhvcj5EdXJhayBVc2Fy
LCBEYW1sYTwvYXV0aG9yPjxhdXRob3I+QXlsYWssIEJhdGluIExhdGlmPC9hdXRob3I+PC9hdXRo
b3JzPjwvY29udHJpYnV0b3JzPjx0aXRsZXM+PHRpdGxlPlVzaW5nIGJsb2NrY2hhaW4gdGVjaG5v
bG9neSB0byBkcml2ZSBvcGVyYXRpb25hbCBleGNlbGxlbmNlIGluIHBlcmlzaGFibGUgZm9vZCBz
dXBwbHkgY2hhaW5zIGR1cmluZyBvdXRicmVha3M8L3RpdGxlPjxzZWNvbmRhcnktdGl0bGU+VGhl
IEludGVybmF0aW9uYWwgSm91cm5hbCBvZiBMb2dpc3RpY3MgTWFuYWdlbWVudDwvc2Vjb25kYXJ5
LXRpdGxlPjwvdGl0bGVzPjxwZXJpb2RpY2FsPjxmdWxsLXRpdGxlPlRoZSBJbnRlcm5hdGlvbmFs
IEpvdXJuYWwgb2YgTG9naXN0aWNzIE1hbmFnZW1lbnQ8L2Z1bGwtdGl0bGU+PC9wZXJpb2RpY2Fs
PjxwYWdlcz44MzYtODc2PC9wYWdlcz48dm9sdW1lPjMzPC92b2x1bWU+PG51bWJlcj4zPC9udW1i
ZXI+PGRhdGVzPjx5ZWFyPjIwMjI8L3llYXI+PC9kYXRlcz48cHVibGlzaGVyPkVtZXJhbGQgUHVi
bGlzaGluZyBMaW1pdGVkPC9wdWJsaXNoZXI+PGlzYm4+MDk1Ny00MDkzPC9pc2JuPjx1cmxzPjxy
ZWxhdGVkLXVybHM+PHVybD5odHRwczovL2RvaS5vcmcvMTAuMTEwOC9JSkxNLTAxLTIwMjEtMDAy
NzwvdXJsPjwvcmVsYXRlZC11cmxzPjwvdXJscz48ZWxlY3Ryb25pYy1yZXNvdXJjZS1udW0+MTAu
MTEwOC9JSkxNLTAxLTIwMjEtMDAyNzwvZWxlY3Ryb25pYy1yZXNvdXJjZS1udW0+PGFjY2Vzcy1k
YXRlPjIwMjMvMTEvMjk8L2FjY2Vzcy1kYXRlPjwvcmVjb3JkPjwvQ2l0ZT48L0VuZE5vdGU+AG==
</w:fldData>
        </w:fldChar>
      </w:r>
      <w:r w:rsidR="00780CCF" w:rsidRPr="007F23AD">
        <w:rPr>
          <w:rFonts w:ascii="Calibri" w:eastAsia="DengXian" w:hAnsi="Calibri" w:cs="Calibri"/>
          <w:noProof/>
          <w:color w:val="000000" w:themeColor="text1"/>
          <w:sz w:val="22"/>
          <w:szCs w:val="22"/>
          <w:lang w:val="en-GB"/>
        </w:rPr>
        <w:instrText xml:space="preserve"> ADDIN EN.CITE </w:instrText>
      </w:r>
      <w:r w:rsidR="00780CCF" w:rsidRPr="007F23AD">
        <w:rPr>
          <w:rFonts w:ascii="Calibri" w:eastAsia="DengXian" w:hAnsi="Calibri" w:cs="Calibri"/>
          <w:noProof/>
          <w:color w:val="000000" w:themeColor="text1"/>
          <w:sz w:val="22"/>
          <w:szCs w:val="22"/>
          <w:lang w:val="en-GB"/>
        </w:rPr>
        <w:fldChar w:fldCharType="begin">
          <w:fldData xml:space="preserve">PEVuZE5vdGU+PENpdGU+PEF1dGhvcj5NYW5zb3VyPC9BdXRob3I+PFllYXI+MjAyMTwvWWVhcj48
UmVjTnVtPjkxODwvUmVjTnVtPjxJRFRleHQ+SW1wbGVtZW50aW5nIGluZHVzdHJ5IDQuMCBpbiB0
aGUgY29uc3RydWN0aW9uIGluZHVzdHJ5LSBzdHJhdGVnaWMgcmVhZGluZXNzIHBlcnNwZWN0aXZl
PC9JRFRleHQ+PERpc3BsYXlUZXh0PihNYW5zb3VyIGV0IGFsLiAyMDIxOyBLYXlpa2NpIGV0IGFs
LiAyMDIyOyBMdSBldCBhbC4gMjAyMyk8L0Rpc3BsYXlUZXh0PjxyZWNvcmQ+PHJlYy1udW1iZXI+
OTE4PC9yZWMtbnVtYmVyPjxmb3JlaWduLWtleXM+PGtleSBhcHA9IkVOIiBkYi1pZD0idnh3MGZm
ZXNuOXp6dDBld3BkeDVyNWEzZnB3OTJhZXA5cmU5IiB0aW1lc3RhbXA9IjE2ODQ4NTE1MDciIGd1
aWQ9IjU0MTA1NGU1LWZjMzUtNGVjNS1iNmE1LWExNTYyNTgxOTdhOSI+OTE4PC9rZXk+PC9mb3Jl
aWduLWtleXM+PHJlZi10eXBlIG5hbWU9IkpvdXJuYWwgQXJ0aWNsZSI+MTc8L3JlZi10eXBlPjxj
b250cmlidXRvcnM+PGF1dGhvcnM+PGF1dGhvcj5NYW5zb3VyLCBIdXNhbTwvYXV0aG9yPjxhdXRo
b3I+QW1pbnVkaW4sIEVleWR6YWg8L2F1dGhvcj48YXV0aG9yPk1hbnNvdXIsIFRhaHNlZW48L2F1
dGhvcj48L2F1dGhvcnM+PC9jb250cmlidXRvcnM+PHRpdGxlcz48dGl0bGU+SW1wbGVtZW50aW5n
IGluZHVzdHJ5IDQuMCBpbiB0aGUgY29uc3RydWN0aW9uIGluZHVzdHJ5LSBzdHJhdGVnaWMgcmVh
ZGluZXNzIHBlcnNwZWN0aXZlPC90aXRsZT48c2Vjb25kYXJ5LXRpdGxlPkludGVybmF0aW9uYWwg
Sm91cm5hbCBvZiBDb25zdHJ1Y3Rpb24gTWFuYWdlbWVudDwvc2Vjb25kYXJ5LXRpdGxlPjwvdGl0
bGVzPjxwZXJpb2RpY2FsPjxmdWxsLXRpdGxlPkludGVybmF0aW9uYWwgSm91cm5hbCBvZiBDb25z
dHJ1Y3Rpb24gTWFuYWdlbWVudDwvZnVsbC10aXRsZT48L3BlcmlvZGljYWw+PHBhZ2VzPjE0NTct
MTQ3MDwvcGFnZXM+PHZvbHVtZT4yMzwvdm9sdW1lPjxudW1iZXI+OTwvbnVtYmVyPjxzZWN0aW9u
PjE0NTc8L3NlY3Rpb24+PGRhdGVzPjx5ZWFyPjIwMjE8L3llYXI+PC9kYXRlcz48aXNibj4xNTYy
LTM1OTkmI3hEOzIzMzEtMjMyNzwvaXNibj48d29yay10eXBlPkFydGljbGU8L3dvcmstdHlwZT48
dXJscz48cmVsYXRlZC11cmxzPjx1cmw+aHR0cHM6Ly93d3cuc2NvcHVzLmNvbS9pbndhcmQvcmVj
b3JkLnVyaT9laWQ9Mi1zMi4wLTg1MTE0Njc5NTI5JmFtcDtkb2k9MTAuMTA4MCUyZjE1NjIzNTk5
LjIwMjEuMTk3NTM1MSZhbXA7cGFydG5lcklEPTQwJmFtcDttZDU9ZmY3ZDFhYzE5MjM4MzIyMDg0
ZmJhN2I5OTY5MmI3NTQ8L3VybD48L3JlbGF0ZWQtdXJscz48L3VybHM+PGVsZWN0cm9uaWMtcmVz
b3VyY2UtbnVtPjEwLjEwODAvMTU2MjM1OTkuMjAyMS4xOTc1MzUxPC9lbGVjdHJvbmljLXJlc291
cmNlLW51bT48cmVtb3RlLWRhdGFiYXNlLW5hbWU+U2NvcHVzPC9yZW1vdGUtZGF0YWJhc2UtbmFt
ZT48L3JlY29yZD48L0NpdGU+PENpdGU+PEF1dGhvcj5MdTwvQXV0aG9yPjxZZWFyPjIwMjM8L1ll
YXI+PFJlY051bT45MTk8L1JlY051bT48SURUZXh0PlJlYnVpbGRpbmcgdHJ1c3QgaW4gdGhlIGNv
bnN0cnVjdGlvbiBpbmR1c3RyeTogYSBibG9ja2NoYWluLWJhc2VkIGRlcGxveW1lbnQgZnJhbWV3
b3JrPC9JRFRleHQ+PHJlY29yZD48cmVjLW51bWJlcj4zMjwvcmVjLW51bWJlcj48Zm9yZWlnbi1r
ZXlzPjxrZXkgYXBwPSJFTiIgZGItaWQ9InB6ZHd2dDB6eGVwenpxZTJ6ZG1wNXphanZkMHR2NXNk
dHQydyIgdGltZXN0YW1wPSIxNzAxMjUzMzMyIj4zMjwva2V5PjwvZm9yZWlnbi1rZXlzPjxyZWYt
dHlwZSBuYW1lPSJKb3VybmFsIEFydGljbGUiPjE3PC9yZWYtdHlwZT48Y29udHJpYnV0b3JzPjxh
dXRob3JzPjxhdXRob3I+THUsIFcuPC9hdXRob3I+PGF1dGhvcj5XdSwgTC48L2F1dGhvcj48YXV0
aG9yPlpoYW8sIFIuPC9hdXRob3I+PC9hdXRob3JzPjwvY29udHJpYnV0b3JzPjx0aXRsZXM+PHRp
dGxlPlJlYnVpbGRpbmcgdHJ1c3QgaW4gdGhlIGNvbnN0cnVjdGlvbiBpbmR1c3RyeTogYSBibG9j
a2NoYWluLWJhc2VkIGRlcGxveW1lbnQgZnJhbWV3b3JrPC90aXRsZT48c2Vjb25kYXJ5LXRpdGxl
PkludGVybmF0aW9uYWwgSm91cm5hbCBvZiBDb25zdHJ1Y3Rpb24gTWFuYWdlbWVudDwvc2Vjb25k
YXJ5LXRpdGxlPjwvdGl0bGVzPjxwZXJpb2RpY2FsPjxmdWxsLXRpdGxlPkludGVybmF0aW9uYWwg
Sm91cm5hbCBvZiBDb25zdHJ1Y3Rpb24gTWFuYWdlbWVudDwvZnVsbC10aXRsZT48YWJici0xPklu
dCBKIENvbnN0ciBNYW5hZzwvYWJici0xPjwvcGVyaW9kaWNhbD48cGFnZXM+MTQwNS0xNDE2PC9w
YWdlcz48dm9sdW1lPjIzPC92b2x1bWU+PG51bWJlcj44PC9udW1iZXI+PGRhdGVzPjx5ZWFyPjIw
MjM8L3llYXI+PC9kYXRlcz48d29yay10eXBlPkFydGljbGU8L3dvcmstdHlwZT48dXJscz48cmVs
YXRlZC11cmxzPjx1cmw+aHR0cHM6Ly93d3cuc2NvcHVzLmNvbS9pbndhcmQvcmVjb3JkLnVyaT9l
aWQ9Mi1zMi4wLTg1MTE0NDc1Njc2JmFtcDtkb2k9MTAuMTA4MCUyZjE1NjIzNTk5LjIwMjEuMTk3
NDY4MyZhbXA7cGFydG5lcklEPTQwJmFtcDttZDU9YjNjNTM1MzFiYWZhNDlmYWI1M2Y5YWE5NTM4
NmJiZTU8L3VybD48L3JlbGF0ZWQtdXJscz48L3VybHM+PGVsZWN0cm9uaWMtcmVzb3VyY2UtbnVt
PjEwLjEwODAvMTU2MjM1OTkuMjAyMS4xOTc0NjgzPC9lbGVjdHJvbmljLXJlc291cmNlLW51bT48
cmVtb3RlLWRhdGFiYXNlLW5hbWU+U2NvcHVzPC9yZW1vdGUtZGF0YWJhc2UtbmFtZT48L3JlY29y
ZD48L0NpdGU+PENpdGU+PEF1dGhvcj5LYXlpa2NpPC9BdXRob3I+PFllYXI+MjAyMjwvWWVhcj48
UmVjTnVtPjE0NjM8L1JlY051bT48cmVjb3JkPjxyZWMtbnVtYmVyPjE0NjM8L3JlYy1udW1iZXI+
PGZvcmVpZ24ta2V5cz48a2V5IGFwcD0iRU4iIGRiLWlkPSJ2eHcwZmZlc245enp0MGV3cGR4NXI1
YTNmcHc5MmFlcDlyZTkiIHRpbWVzdGFtcD0iMTcwMTI1NzkyNiIgZ3VpZD0iZTFmZGM3YmItYmUw
Mi00YjQ4LWE0NTMtOWMwMzU5NTQwOWYwIj4xNDYzPC9rZXk+PC9mb3JlaWduLWtleXM+PHJlZi10
eXBlIG5hbWU9IkpvdXJuYWwgQXJ0aWNsZSI+MTc8L3JlZi10eXBlPjxjb250cmlidXRvcnM+PGF1
dGhvcnM+PGF1dGhvcj5LYXlpa2NpLCBZYXNhbnVyPC9hdXRob3I+PGF1dGhvcj5EdXJhayBVc2Fy
LCBEYW1sYTwvYXV0aG9yPjxhdXRob3I+QXlsYWssIEJhdGluIExhdGlmPC9hdXRob3I+PC9hdXRo
b3JzPjwvY29udHJpYnV0b3JzPjx0aXRsZXM+PHRpdGxlPlVzaW5nIGJsb2NrY2hhaW4gdGVjaG5v
bG9neSB0byBkcml2ZSBvcGVyYXRpb25hbCBleGNlbGxlbmNlIGluIHBlcmlzaGFibGUgZm9vZCBz
dXBwbHkgY2hhaW5zIGR1cmluZyBvdXRicmVha3M8L3RpdGxlPjxzZWNvbmRhcnktdGl0bGU+VGhl
IEludGVybmF0aW9uYWwgSm91cm5hbCBvZiBMb2dpc3RpY3MgTWFuYWdlbWVudDwvc2Vjb25kYXJ5
LXRpdGxlPjwvdGl0bGVzPjxwZXJpb2RpY2FsPjxmdWxsLXRpdGxlPlRoZSBJbnRlcm5hdGlvbmFs
IEpvdXJuYWwgb2YgTG9naXN0aWNzIE1hbmFnZW1lbnQ8L2Z1bGwtdGl0bGU+PC9wZXJpb2RpY2Fs
PjxwYWdlcz44MzYtODc2PC9wYWdlcz48dm9sdW1lPjMzPC92b2x1bWU+PG51bWJlcj4zPC9udW1i
ZXI+PGRhdGVzPjx5ZWFyPjIwMjI8L3llYXI+PC9kYXRlcz48cHVibGlzaGVyPkVtZXJhbGQgUHVi
bGlzaGluZyBMaW1pdGVkPC9wdWJsaXNoZXI+PGlzYm4+MDk1Ny00MDkzPC9pc2JuPjx1cmxzPjxy
ZWxhdGVkLXVybHM+PHVybD5odHRwczovL2RvaS5vcmcvMTAuMTEwOC9JSkxNLTAxLTIwMjEtMDAy
NzwvdXJsPjwvcmVsYXRlZC11cmxzPjwvdXJscz48ZWxlY3Ryb25pYy1yZXNvdXJjZS1udW0+MTAu
MTEwOC9JSkxNLTAxLTIwMjEtMDAyNzwvZWxlY3Ryb25pYy1yZXNvdXJjZS1udW0+PGFjY2Vzcy1k
YXRlPjIwMjMvMTEvMjk8L2FjY2Vzcy1kYXRlPjwvcmVjb3JkPjwvQ2l0ZT48L0VuZE5vdGU+AG==
</w:fldData>
        </w:fldChar>
      </w:r>
      <w:r w:rsidR="00780CCF" w:rsidRPr="007F23AD">
        <w:rPr>
          <w:rFonts w:ascii="Calibri" w:eastAsia="DengXian" w:hAnsi="Calibri" w:cs="Calibri"/>
          <w:noProof/>
          <w:color w:val="000000" w:themeColor="text1"/>
          <w:sz w:val="22"/>
          <w:szCs w:val="22"/>
          <w:lang w:val="en-GB"/>
        </w:rPr>
        <w:instrText xml:space="preserve"> ADDIN EN.CITE.DATA </w:instrText>
      </w:r>
      <w:r w:rsidR="00780CCF" w:rsidRPr="007F23AD">
        <w:rPr>
          <w:rFonts w:ascii="Calibri" w:eastAsia="DengXian" w:hAnsi="Calibri" w:cs="Calibri"/>
          <w:noProof/>
          <w:color w:val="000000" w:themeColor="text1"/>
          <w:sz w:val="22"/>
          <w:szCs w:val="22"/>
          <w:lang w:val="en-GB"/>
        </w:rPr>
      </w:r>
      <w:r w:rsidR="00780CCF" w:rsidRPr="007F23AD">
        <w:rPr>
          <w:rFonts w:ascii="Calibri" w:eastAsia="DengXian" w:hAnsi="Calibri" w:cs="Calibri"/>
          <w:noProof/>
          <w:color w:val="000000" w:themeColor="text1"/>
          <w:sz w:val="22"/>
          <w:szCs w:val="22"/>
          <w:lang w:val="en-GB"/>
        </w:rPr>
        <w:fldChar w:fldCharType="end"/>
      </w:r>
      <w:r w:rsidRPr="007F23AD">
        <w:rPr>
          <w:rFonts w:ascii="Calibri" w:eastAsia="DengXian" w:hAnsi="Calibri" w:cs="Calibri"/>
          <w:noProof/>
          <w:color w:val="000000" w:themeColor="text1"/>
          <w:sz w:val="22"/>
          <w:szCs w:val="22"/>
          <w:lang w:val="en-GB"/>
        </w:rPr>
      </w:r>
      <w:r w:rsidRPr="007F23AD">
        <w:rPr>
          <w:rFonts w:ascii="Calibri" w:eastAsia="DengXian" w:hAnsi="Calibri" w:cs="Calibri"/>
          <w:noProof/>
          <w:color w:val="000000" w:themeColor="text1"/>
          <w:sz w:val="22"/>
          <w:szCs w:val="22"/>
          <w:lang w:val="en-GB"/>
        </w:rPr>
        <w:fldChar w:fldCharType="separate"/>
      </w:r>
      <w:r w:rsidR="000F4B66" w:rsidRPr="007F23AD">
        <w:rPr>
          <w:rFonts w:ascii="Calibri" w:eastAsia="DengXian" w:hAnsi="Calibri" w:cs="Calibri"/>
          <w:noProof/>
          <w:color w:val="000000" w:themeColor="text1"/>
          <w:sz w:val="22"/>
          <w:szCs w:val="22"/>
          <w:lang w:val="en-GB"/>
        </w:rPr>
        <w:t>(Mansour et al. 2021; Kayikci et al. 2022; Lu et al. 2023)</w:t>
      </w:r>
      <w:r w:rsidRPr="007F23AD">
        <w:rPr>
          <w:rFonts w:ascii="Calibri" w:eastAsia="DengXian" w:hAnsi="Calibri" w:cs="Calibri"/>
          <w:noProof/>
          <w:color w:val="000000" w:themeColor="text1"/>
          <w:sz w:val="22"/>
          <w:szCs w:val="22"/>
          <w:lang w:val="en-GB"/>
        </w:rPr>
        <w:fldChar w:fldCharType="end"/>
      </w:r>
      <w:r w:rsidRPr="007F23AD">
        <w:rPr>
          <w:rFonts w:ascii="Calibri" w:hAnsi="Calibri" w:cs="Calibri"/>
          <w:color w:val="000000" w:themeColor="text1"/>
          <w:sz w:val="22"/>
          <w:szCs w:val="22"/>
          <w:lang w:val="en-GB"/>
        </w:rPr>
        <w:t xml:space="preserve">. </w:t>
      </w:r>
      <w:r w:rsidR="00F140BA" w:rsidRPr="007F23AD">
        <w:rPr>
          <w:rFonts w:ascii="Calibri" w:hAnsi="Calibri" w:cs="Calibri"/>
          <w:color w:val="000000" w:themeColor="text1"/>
          <w:sz w:val="22"/>
          <w:szCs w:val="22"/>
          <w:lang w:val="en-GB"/>
        </w:rPr>
        <w:t>A well-known case is an apartment building in Germany, designed and constructed using 3D printers</w:t>
      </w:r>
      <w:r w:rsidR="00A23D4E" w:rsidRPr="007F23AD">
        <w:rPr>
          <w:rFonts w:ascii="Calibri" w:hAnsi="Calibri" w:cs="Calibri"/>
          <w:color w:val="000000" w:themeColor="text1"/>
          <w:sz w:val="22"/>
          <w:szCs w:val="22"/>
          <w:lang w:val="en-GB"/>
        </w:rPr>
        <w:t xml:space="preserve"> </w:t>
      </w:r>
      <w:r w:rsidR="00A23D4E" w:rsidRPr="007F23AD">
        <w:rPr>
          <w:rFonts w:ascii="Calibri" w:hAnsi="Calibri" w:cs="Calibri"/>
          <w:color w:val="000000" w:themeColor="text1"/>
          <w:sz w:val="22"/>
          <w:szCs w:val="22"/>
          <w:lang w:val="en-GB"/>
        </w:rPr>
        <w:fldChar w:fldCharType="begin"/>
      </w:r>
      <w:r w:rsidR="00D80647" w:rsidRPr="007F23AD">
        <w:rPr>
          <w:rFonts w:ascii="Calibri" w:hAnsi="Calibri" w:cs="Calibri"/>
          <w:color w:val="000000" w:themeColor="text1"/>
          <w:sz w:val="22"/>
          <w:szCs w:val="22"/>
          <w:lang w:val="en-GB"/>
        </w:rPr>
        <w:instrText xml:space="preserve"> ADDIN EN.CITE &lt;EndNote&gt;&lt;Cite&gt;&lt;Author&gt;Youssef&lt;/Author&gt;&lt;Year&gt;2023&lt;/Year&gt;&lt;RecNum&gt;1736&lt;/RecNum&gt;&lt;DisplayText&gt;(Youssef and Abbas 2023)&lt;/DisplayText&gt;&lt;record&gt;&lt;rec-number&gt;1736&lt;/rec-number&gt;&lt;foreign-keys&gt;&lt;key app="EN" db-id="vxw0ffesn9zzt0ewpdx5r5a3fpw92aep9re9" timestamp="1722433919" guid="7333da44-2ae6-415b-8d77-878b8268e1c8"&gt;1736&lt;/key&gt;&lt;/foreign-keys&gt;&lt;ref-type name="Journal Article"&gt;17&lt;/ref-type&gt;&lt;contributors&gt;&lt;authors&gt;&lt;author&gt;Youssef, Maged&lt;/author&gt;&lt;author&gt;Abbas, Lena&lt;/author&gt;&lt;/authors&gt;&lt;/contributors&gt;&lt;titles&gt;&lt;title&gt;Applying 3d printing technology in constructing sustainable houses&lt;/title&gt;&lt;secondary-title&gt;Architecture and Planning Journal (APJ)&lt;/secondary-title&gt;&lt;/titles&gt;&lt;periodical&gt;&lt;full-title&gt;Architecture and Planning Journal (APJ)&lt;/full-title&gt;&lt;/periodical&gt;&lt;pages&gt;4&lt;/pages&gt;&lt;volume&gt;29&lt;/volume&gt;&lt;number&gt;1&lt;/number&gt;&lt;dates&gt;&lt;year&gt;2023&lt;/year&gt;&lt;/dates&gt;&lt;isbn&gt;2789-8547&lt;/isbn&gt;&lt;urls&gt;&lt;/urls&gt;&lt;/record&gt;&lt;/Cite&gt;&lt;/EndNote&gt;</w:instrText>
      </w:r>
      <w:r w:rsidR="00A23D4E" w:rsidRPr="007F23AD">
        <w:rPr>
          <w:rFonts w:ascii="Calibri" w:hAnsi="Calibri" w:cs="Calibri"/>
          <w:color w:val="000000" w:themeColor="text1"/>
          <w:sz w:val="22"/>
          <w:szCs w:val="22"/>
          <w:lang w:val="en-GB"/>
        </w:rPr>
        <w:fldChar w:fldCharType="separate"/>
      </w:r>
      <w:r w:rsidR="00A23D4E" w:rsidRPr="007F23AD">
        <w:rPr>
          <w:rFonts w:ascii="Calibri" w:hAnsi="Calibri" w:cs="Calibri"/>
          <w:noProof/>
          <w:color w:val="000000" w:themeColor="text1"/>
          <w:sz w:val="22"/>
          <w:szCs w:val="22"/>
          <w:lang w:val="en-GB"/>
        </w:rPr>
        <w:t>(Youssef and Abbas 2023)</w:t>
      </w:r>
      <w:r w:rsidR="00A23D4E" w:rsidRPr="007F23AD">
        <w:rPr>
          <w:rFonts w:ascii="Calibri" w:hAnsi="Calibri" w:cs="Calibri"/>
          <w:color w:val="000000" w:themeColor="text1"/>
          <w:sz w:val="22"/>
          <w:szCs w:val="22"/>
          <w:lang w:val="en-GB"/>
        </w:rPr>
        <w:fldChar w:fldCharType="end"/>
      </w:r>
      <w:r w:rsidR="00F610C8" w:rsidRPr="007F23AD">
        <w:rPr>
          <w:rFonts w:ascii="Calibri" w:hAnsi="Calibri" w:cs="Calibri"/>
          <w:color w:val="000000" w:themeColor="text1"/>
          <w:sz w:val="22"/>
          <w:szCs w:val="22"/>
          <w:lang w:val="en-GB"/>
        </w:rPr>
        <w:t>.</w:t>
      </w:r>
      <w:r w:rsidR="00B40CB2" w:rsidRPr="007F23AD">
        <w:rPr>
          <w:rFonts w:ascii="Calibri" w:hAnsi="Calibri" w:cs="Calibri"/>
          <w:color w:val="000000" w:themeColor="text1"/>
          <w:sz w:val="22"/>
          <w:szCs w:val="22"/>
          <w:lang w:val="en-GB"/>
        </w:rPr>
        <w:t xml:space="preserve"> </w:t>
      </w:r>
      <w:r w:rsidR="009C496D" w:rsidRPr="007F23AD">
        <w:rPr>
          <w:rFonts w:ascii="Calibri" w:hAnsi="Calibri" w:cs="Calibri"/>
          <w:color w:val="000000" w:themeColor="text1"/>
          <w:sz w:val="22"/>
          <w:szCs w:val="22"/>
          <w:lang w:val="en-GB"/>
        </w:rPr>
        <w:t>D</w:t>
      </w:r>
      <w:r w:rsidR="00F140BA" w:rsidRPr="007F23AD">
        <w:rPr>
          <w:rFonts w:ascii="Calibri" w:hAnsi="Calibri" w:cs="Calibri"/>
          <w:color w:val="000000" w:themeColor="text1"/>
          <w:sz w:val="22"/>
          <w:szCs w:val="22"/>
          <w:lang w:val="en-GB"/>
        </w:rPr>
        <w:t xml:space="preserve">ue to the high technical standards of 3D printing, finding workers skilled in both 3D printing and construction is a major challenge for construction SMEs, which tend to favour larger construction companies. </w:t>
      </w:r>
      <w:r w:rsidR="00B54A1E" w:rsidRPr="007F23AD">
        <w:rPr>
          <w:rFonts w:ascii="Calibri" w:hAnsi="Calibri" w:cs="Calibri"/>
          <w:color w:val="000000" w:themeColor="text1"/>
          <w:sz w:val="22"/>
          <w:szCs w:val="22"/>
          <w:lang w:val="en-GB"/>
        </w:rPr>
        <w:t>The specific nature of this work tends to attract skilled workers to larger companies. Additionally, it is well known that many 3D printing workflows differ significantly from traditional construction processes</w:t>
      </w:r>
      <w:r w:rsidR="00D32564" w:rsidRPr="007F23AD">
        <w:rPr>
          <w:rFonts w:ascii="Calibri" w:hAnsi="Calibri" w:cs="Calibri"/>
          <w:color w:val="000000" w:themeColor="text1"/>
          <w:sz w:val="22"/>
          <w:szCs w:val="22"/>
          <w:lang w:val="en-GB"/>
        </w:rPr>
        <w:t xml:space="preserve"> </w:t>
      </w:r>
      <w:r w:rsidR="00D32564" w:rsidRPr="007F23AD">
        <w:rPr>
          <w:rFonts w:ascii="Calibri" w:hAnsi="Calibri" w:cs="Calibri"/>
          <w:color w:val="000000" w:themeColor="text1"/>
          <w:sz w:val="22"/>
          <w:szCs w:val="22"/>
          <w:lang w:val="en-GB"/>
        </w:rPr>
        <w:fldChar w:fldCharType="begin"/>
      </w:r>
      <w:r w:rsidR="00D32564" w:rsidRPr="007F23AD">
        <w:rPr>
          <w:rFonts w:ascii="Calibri" w:hAnsi="Calibri" w:cs="Calibri"/>
          <w:color w:val="000000" w:themeColor="text1"/>
          <w:sz w:val="22"/>
          <w:szCs w:val="22"/>
          <w:lang w:val="en-GB"/>
        </w:rPr>
        <w:instrText xml:space="preserve"> ADDIN EN.CITE &lt;EndNote&gt;&lt;Cite&gt;&lt;Author&gt;Johns&lt;/Author&gt;&lt;Year&gt;2024&lt;/Year&gt;&lt;RecNum&gt;1730&lt;/RecNum&gt;&lt;DisplayText&gt;(Johns et al. 2024)&lt;/DisplayText&gt;&lt;record&gt;&lt;rec-number&gt;1730&lt;/rec-number&gt;&lt;foreign-keys&gt;&lt;key app="EN" db-id="vxw0ffesn9zzt0ewpdx5r5a3fpw92aep9re9" timestamp="1722342323" guid="020bba43-f268-437d-ace4-442cdd327b8d"&gt;1730&lt;/key&gt;&lt;/foreign-keys&gt;&lt;ref-type name="Book Section"&gt;5&lt;/ref-type&gt;&lt;contributors&gt;&lt;authors&gt;&lt;author&gt;Johns, Jennifer&lt;/author&gt;&lt;author&gt;Eyers, Daniel&lt;/author&gt;&lt;author&gt;Lupton, Rick&lt;/author&gt;&lt;author&gt;Syntetos, Aris&lt;/author&gt;&lt;author&gt;Robins, Jessica&lt;/author&gt;&lt;/authors&gt;&lt;/contributors&gt;&lt;titles&gt;&lt;title&gt;Additive manufacturing and circular economies&lt;/title&gt;&lt;secondary-title&gt;Circular Economy for the Built Environment&lt;/secondary-title&gt;&lt;/titles&gt;&lt;pages&gt;250-267&lt;/pages&gt;&lt;dates&gt;&lt;year&gt;2024&lt;/year&gt;&lt;/dates&gt;&lt;publisher&gt;Routledge&lt;/publisher&gt;&lt;isbn&gt;9781003450023&lt;/isbn&gt;&lt;urls&gt;&lt;/urls&gt;&lt;/record&gt;&lt;/Cite&gt;&lt;/EndNote&gt;</w:instrText>
      </w:r>
      <w:r w:rsidR="00D32564" w:rsidRPr="007F23AD">
        <w:rPr>
          <w:rFonts w:ascii="Calibri" w:hAnsi="Calibri" w:cs="Calibri"/>
          <w:color w:val="000000" w:themeColor="text1"/>
          <w:sz w:val="22"/>
          <w:szCs w:val="22"/>
          <w:lang w:val="en-GB"/>
        </w:rPr>
        <w:fldChar w:fldCharType="separate"/>
      </w:r>
      <w:r w:rsidR="00D32564" w:rsidRPr="007F23AD">
        <w:rPr>
          <w:rFonts w:ascii="Calibri" w:hAnsi="Calibri" w:cs="Calibri"/>
          <w:noProof/>
          <w:color w:val="000000" w:themeColor="text1"/>
          <w:sz w:val="22"/>
          <w:szCs w:val="22"/>
          <w:lang w:val="en-GB"/>
        </w:rPr>
        <w:t>(Johns et al. 2024)</w:t>
      </w:r>
      <w:r w:rsidR="00D32564" w:rsidRPr="007F23AD">
        <w:rPr>
          <w:rFonts w:ascii="Calibri" w:hAnsi="Calibri" w:cs="Calibri"/>
          <w:color w:val="000000" w:themeColor="text1"/>
          <w:sz w:val="22"/>
          <w:szCs w:val="22"/>
          <w:lang w:val="en-GB"/>
        </w:rPr>
        <w:fldChar w:fldCharType="end"/>
      </w:r>
      <w:r w:rsidR="00D42FF8" w:rsidRPr="007F23AD">
        <w:rPr>
          <w:rFonts w:ascii="Calibri" w:hAnsi="Calibri" w:cs="Calibri"/>
          <w:color w:val="000000" w:themeColor="text1"/>
          <w:sz w:val="22"/>
          <w:szCs w:val="22"/>
          <w:lang w:val="en-GB"/>
        </w:rPr>
        <w:t>,</w:t>
      </w:r>
      <w:r w:rsidR="006474A8" w:rsidRPr="007F23AD">
        <w:rPr>
          <w:color w:val="000000" w:themeColor="text1"/>
          <w:lang w:val="en-GB"/>
        </w:rPr>
        <w:t xml:space="preserve"> </w:t>
      </w:r>
      <w:r w:rsidR="00271082" w:rsidRPr="007F23AD">
        <w:rPr>
          <w:rFonts w:ascii="Calibri" w:hAnsi="Calibri" w:cs="Calibri"/>
          <w:color w:val="000000" w:themeColor="text1"/>
          <w:sz w:val="22"/>
          <w:szCs w:val="22"/>
          <w:lang w:val="en-GB"/>
        </w:rPr>
        <w:t>which smaller organisations may struggle with.</w:t>
      </w:r>
    </w:p>
    <w:p w14:paraId="0B8F7437" w14:textId="77777777" w:rsidR="003B2C86" w:rsidRPr="007F23AD" w:rsidRDefault="003B2C86" w:rsidP="00F66190">
      <w:pPr>
        <w:spacing w:line="480" w:lineRule="auto"/>
        <w:jc w:val="both"/>
        <w:rPr>
          <w:rFonts w:ascii="Calibri" w:hAnsi="Calibri" w:cs="Calibri"/>
          <w:color w:val="000000" w:themeColor="text1"/>
          <w:sz w:val="22"/>
          <w:szCs w:val="22"/>
          <w:lang w:val="en-GB"/>
        </w:rPr>
      </w:pPr>
    </w:p>
    <w:p w14:paraId="24F55AD8" w14:textId="6298660A" w:rsidR="00F66190" w:rsidRPr="007F23AD" w:rsidRDefault="007553E5" w:rsidP="00F66190">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rPr>
        <w:t xml:space="preserve">Environmental </w:t>
      </w:r>
      <w:r w:rsidR="00F66190" w:rsidRPr="007F23AD">
        <w:rPr>
          <w:rFonts w:ascii="Calibri" w:hAnsi="Calibri" w:cs="Calibri"/>
          <w:color w:val="000000" w:themeColor="text1"/>
          <w:sz w:val="22"/>
          <w:szCs w:val="22"/>
          <w:lang w:val="en-GB"/>
        </w:rPr>
        <w:t xml:space="preserve">risks and technological innovations are important for supply chain sustainability, impacting corporate strategic planning, operational efficiency, and environmental and social impacts. Specifically, supply chains are vulnerable to natural disasters, theft, extreme weather, cyber-attacks, and unexpected quality issues, which can lead to delays in raw material delivery and schedule </w:t>
      </w:r>
      <w:r w:rsidR="00C90E4E" w:rsidRPr="007F23AD">
        <w:rPr>
          <w:rFonts w:ascii="Calibri" w:hAnsi="Calibri" w:cs="Calibri"/>
          <w:color w:val="000000" w:themeColor="text1"/>
          <w:sz w:val="22"/>
          <w:szCs w:val="22"/>
          <w:lang w:val="en-GB"/>
        </w:rPr>
        <w:t>delays</w:t>
      </w:r>
      <w:r w:rsidR="00F66190" w:rsidRPr="007F23AD">
        <w:rPr>
          <w:rFonts w:ascii="Calibri" w:hAnsi="Calibri" w:cs="Calibri"/>
          <w:color w:val="000000" w:themeColor="text1"/>
          <w:sz w:val="22"/>
          <w:szCs w:val="22"/>
          <w:lang w:val="en-GB"/>
        </w:rPr>
        <w:t xml:space="preserve"> </w:t>
      </w:r>
      <w:r w:rsidR="00F66190" w:rsidRPr="007F23AD">
        <w:rPr>
          <w:rFonts w:ascii="Calibri" w:hAnsi="Calibri" w:cs="Calibri"/>
          <w:color w:val="000000" w:themeColor="text1"/>
          <w:sz w:val="22"/>
          <w:szCs w:val="22"/>
          <w:lang w:val="en-GB"/>
        </w:rPr>
        <w:fldChar w:fldCharType="begin"/>
      </w:r>
      <w:r w:rsidR="00922C2B" w:rsidRPr="007F23AD">
        <w:rPr>
          <w:rFonts w:ascii="Calibri" w:hAnsi="Calibri" w:cs="Calibri"/>
          <w:color w:val="000000" w:themeColor="text1"/>
          <w:sz w:val="22"/>
          <w:szCs w:val="22"/>
          <w:lang w:val="en-GB"/>
        </w:rPr>
        <w:instrText xml:space="preserve"> ADDIN EN.CITE &lt;EndNote&gt;&lt;Cite&gt;&lt;Author&gt;Hasan&lt;/Author&gt;&lt;Year&gt;2021&lt;/Year&gt;&lt;RecNum&gt;696&lt;/RecNum&gt;&lt;IDText&gt;An Assessment of Readiness and Willingness to Adopt Digital Marketing Transformation Among SMEs&amp;apos; Entrepreneurs in Sabah: A Conceptual Model&lt;/IDText&gt;&lt;DisplayText&gt;(Hasan et al. 2021)&lt;/DisplayText&gt;&lt;record&gt;&lt;rec-number&gt;696&lt;/rec-number&gt;&lt;foreign-keys&gt;&lt;key app="EN" db-id="vxw0ffesn9zzt0ewpdx5r5a3fpw92aep9re9" timestamp="1683538060" guid="bdc1513c-4024-48cc-810c-276cfef5402f"&gt;696&lt;/key&gt;&lt;/foreign-keys&gt;&lt;ref-type name="Journal Article"&gt;17&lt;/ref-type&gt;&lt;contributors&gt;&lt;authors&gt;&lt;author&gt;Hasan, Haslinda&lt;/author&gt;&lt;author&gt;Topimin, Salmah&lt;/author&gt;&lt;author&gt;Ahmad, siti nor bayaah&lt;/author&gt;&lt;author&gt;Othman, Irma&lt;/author&gt;&lt;/authors&gt;&lt;/contributors&gt;&lt;titles&gt;&lt;title&gt;An Assessment of Readiness and Willingness to Adopt Digital Marketing Transformation Among SMEs&amp;apos; Entrepreneurs in Sabah: A Conceptual Model&lt;/title&gt;&lt;/titles&gt;&lt;pages&gt;101-110&lt;/pages&gt;&lt;volume&gt;6&lt;/volume&gt;&lt;dates&gt;&lt;year&gt;2021&lt;/year&gt;&lt;pub-dates&gt;&lt;date&gt;11/30&lt;/date&gt;&lt;/pub-dates&gt;&lt;/dates&gt;&lt;urls&gt;&lt;/urls&gt;&lt;/record&gt;&lt;/Cite&gt;&lt;/EndNote&gt;</w:instrText>
      </w:r>
      <w:r w:rsidR="00F66190" w:rsidRPr="007F23AD">
        <w:rPr>
          <w:rFonts w:ascii="Calibri" w:hAnsi="Calibri" w:cs="Calibri"/>
          <w:color w:val="000000" w:themeColor="text1"/>
          <w:sz w:val="22"/>
          <w:szCs w:val="22"/>
          <w:lang w:val="en-GB"/>
        </w:rPr>
        <w:fldChar w:fldCharType="separate"/>
      </w:r>
      <w:r w:rsidR="00F66190" w:rsidRPr="007F23AD">
        <w:rPr>
          <w:rFonts w:ascii="Calibri" w:hAnsi="Calibri" w:cs="Calibri"/>
          <w:noProof/>
          <w:color w:val="000000" w:themeColor="text1"/>
          <w:sz w:val="22"/>
          <w:szCs w:val="22"/>
          <w:lang w:val="en-GB"/>
        </w:rPr>
        <w:t>(Hasan et al. 2021)</w:t>
      </w:r>
      <w:r w:rsidR="00F66190" w:rsidRPr="007F23AD">
        <w:rPr>
          <w:rFonts w:ascii="Calibri" w:hAnsi="Calibri" w:cs="Calibri"/>
          <w:color w:val="000000" w:themeColor="text1"/>
          <w:sz w:val="22"/>
          <w:szCs w:val="22"/>
          <w:lang w:val="en-GB"/>
        </w:rPr>
        <w:fldChar w:fldCharType="end"/>
      </w:r>
      <w:r w:rsidR="00F66190" w:rsidRPr="007F23AD">
        <w:rPr>
          <w:rFonts w:ascii="Calibri" w:hAnsi="Calibri" w:cs="Calibri"/>
          <w:color w:val="000000" w:themeColor="text1"/>
          <w:sz w:val="22"/>
          <w:szCs w:val="22"/>
          <w:lang w:val="en-GB"/>
        </w:rPr>
        <w:t xml:space="preserve">.  </w:t>
      </w:r>
    </w:p>
    <w:p w14:paraId="29551634" w14:textId="77777777" w:rsidR="00CF7BBF" w:rsidRPr="007F23AD" w:rsidRDefault="00CF7BBF" w:rsidP="00CF7BBF">
      <w:pPr>
        <w:spacing w:line="480" w:lineRule="auto"/>
        <w:jc w:val="both"/>
        <w:rPr>
          <w:rFonts w:ascii="Calibri" w:hAnsi="Calibri" w:cs="Calibri"/>
          <w:color w:val="000000" w:themeColor="text1"/>
          <w:sz w:val="22"/>
          <w:szCs w:val="22"/>
          <w:lang w:val="en-GB"/>
        </w:rPr>
      </w:pPr>
    </w:p>
    <w:p w14:paraId="40419E76" w14:textId="6873E5BB" w:rsidR="00CF7BBF" w:rsidRPr="007F23AD" w:rsidRDefault="00CF7BBF" w:rsidP="00CF7BBF">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These recent studies demonstrate the ongoing efforts to optimize risk management processes for construction SMEs, as well as the potential for new techniques and approaches to improve </w:t>
      </w:r>
      <w:r w:rsidRPr="007F23AD">
        <w:rPr>
          <w:rFonts w:ascii="Calibri" w:hAnsi="Calibri" w:cs="Calibri"/>
          <w:color w:val="000000" w:themeColor="text1"/>
          <w:sz w:val="22"/>
          <w:szCs w:val="22"/>
          <w:lang w:val="en-GB"/>
        </w:rPr>
        <w:lastRenderedPageBreak/>
        <w:t>supply chain risk management in this context</w:t>
      </w:r>
      <w:r w:rsidR="00C857ED" w:rsidRPr="007F23AD">
        <w:rPr>
          <w:rFonts w:ascii="Calibri" w:hAnsi="Calibri" w:cs="Calibri"/>
          <w:color w:val="000000" w:themeColor="text1"/>
          <w:sz w:val="22"/>
          <w:szCs w:val="22"/>
          <w:lang w:val="en-GB"/>
        </w:rPr>
        <w:t>.</w:t>
      </w:r>
      <w:r w:rsidRPr="007F23AD">
        <w:rPr>
          <w:rFonts w:ascii="Calibri" w:hAnsi="Calibri" w:cs="Calibri"/>
          <w:color w:val="000000" w:themeColor="text1"/>
          <w:sz w:val="22"/>
          <w:szCs w:val="22"/>
          <w:lang w:val="en-GB"/>
        </w:rPr>
        <w:t xml:space="preserve"> </w:t>
      </w:r>
      <w:r w:rsidR="00265319" w:rsidRPr="007F23AD">
        <w:rPr>
          <w:rFonts w:ascii="Calibri" w:hAnsi="Calibri" w:cs="Calibri"/>
          <w:color w:val="000000" w:themeColor="text1"/>
          <w:sz w:val="22"/>
          <w:szCs w:val="22"/>
          <w:lang w:val="en-GB"/>
        </w:rPr>
        <w:t>However,</w:t>
      </w:r>
      <w:r w:rsidRPr="007F23AD">
        <w:rPr>
          <w:rFonts w:ascii="Calibri" w:hAnsi="Calibri" w:cs="Calibri"/>
          <w:color w:val="000000" w:themeColor="text1"/>
          <w:sz w:val="22"/>
          <w:szCs w:val="22"/>
          <w:lang w:val="en-GB"/>
        </w:rPr>
        <w:t xml:space="preserve"> the existing literature on supply chain risk within construction SMEs is not only scant but also fragmented. As discussed in this section, the characteristics of construction SMEs are quite different from those of larger construction company, and consequently, their sources of supply chain risk differ as well. </w:t>
      </w:r>
      <w:r w:rsidR="00D3681F" w:rsidRPr="007F23AD">
        <w:rPr>
          <w:rFonts w:ascii="Calibri" w:hAnsi="Calibri" w:cs="Calibri"/>
          <w:color w:val="000000" w:themeColor="text1"/>
          <w:sz w:val="22"/>
          <w:szCs w:val="22"/>
          <w:lang w:val="en-GB"/>
        </w:rPr>
        <w:t xml:space="preserve">Therefore, </w:t>
      </w:r>
      <w:r w:rsidR="000576AE" w:rsidRPr="007F23AD">
        <w:rPr>
          <w:rFonts w:ascii="Calibri" w:hAnsi="Calibri" w:cs="Calibri"/>
          <w:color w:val="000000" w:themeColor="text1"/>
          <w:sz w:val="22"/>
          <w:szCs w:val="22"/>
          <w:lang w:val="en-GB"/>
        </w:rPr>
        <w:t>there is a need to</w:t>
      </w:r>
      <w:r w:rsidRPr="007F23AD">
        <w:rPr>
          <w:rFonts w:ascii="Calibri" w:hAnsi="Calibri" w:cs="Calibri"/>
          <w:color w:val="000000" w:themeColor="text1"/>
          <w:sz w:val="22"/>
          <w:szCs w:val="22"/>
          <w:lang w:val="en-GB"/>
        </w:rPr>
        <w:t xml:space="preserve"> consolidate the disparate supply chain risks encountered by construction SMEs to establish a foundation for future risk management research in this area.</w:t>
      </w:r>
    </w:p>
    <w:p w14:paraId="30C3F88C" w14:textId="77777777" w:rsidR="00CF19ED" w:rsidRPr="007F23AD" w:rsidRDefault="00CF19ED" w:rsidP="00C3226C">
      <w:pPr>
        <w:spacing w:line="480" w:lineRule="auto"/>
        <w:jc w:val="both"/>
        <w:rPr>
          <w:rFonts w:ascii="Calibri" w:hAnsi="Calibri" w:cs="Calibri"/>
          <w:color w:val="000000" w:themeColor="text1"/>
          <w:sz w:val="22"/>
          <w:szCs w:val="22"/>
          <w:lang w:val="en-GB"/>
        </w:rPr>
      </w:pPr>
    </w:p>
    <w:p w14:paraId="34EA6392" w14:textId="494681D6" w:rsidR="004311A1" w:rsidRPr="007F23AD" w:rsidRDefault="004311A1" w:rsidP="00C3226C">
      <w:pPr>
        <w:pStyle w:val="a3"/>
        <w:numPr>
          <w:ilvl w:val="0"/>
          <w:numId w:val="2"/>
        </w:numPr>
        <w:spacing w:line="480" w:lineRule="auto"/>
        <w:jc w:val="both"/>
        <w:rPr>
          <w:rFonts w:ascii="Calibri" w:hAnsi="Calibri" w:cs="Calibri"/>
          <w:b/>
          <w:bCs/>
          <w:color w:val="000000" w:themeColor="text1"/>
          <w:sz w:val="22"/>
          <w:szCs w:val="22"/>
          <w:lang w:val="en-GB"/>
        </w:rPr>
      </w:pPr>
      <w:r w:rsidRPr="007F23AD">
        <w:rPr>
          <w:rFonts w:ascii="Calibri" w:hAnsi="Calibri" w:cs="Calibri"/>
          <w:b/>
          <w:bCs/>
          <w:color w:val="000000" w:themeColor="text1"/>
          <w:sz w:val="22"/>
          <w:szCs w:val="22"/>
          <w:lang w:val="en-GB"/>
        </w:rPr>
        <w:t xml:space="preserve">Research design </w:t>
      </w:r>
    </w:p>
    <w:p w14:paraId="21D7854F" w14:textId="181C835A" w:rsidR="009F2650" w:rsidRPr="007F23AD" w:rsidRDefault="004F6BBA" w:rsidP="00C3226C">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Given the dispersed and multidisciplinary nature of the existing literature pertaining to supply chain risks in construction SMEs, a structured literature review was employed as an effective means to consolidate and summari</w:t>
      </w:r>
      <w:r w:rsidR="0028670E" w:rsidRPr="007F23AD">
        <w:rPr>
          <w:rFonts w:ascii="Calibri" w:hAnsi="Calibri" w:cs="Calibri"/>
          <w:color w:val="000000" w:themeColor="text1"/>
          <w:sz w:val="22"/>
          <w:szCs w:val="22"/>
          <w:lang w:val="en-GB"/>
        </w:rPr>
        <w:t>s</w:t>
      </w:r>
      <w:r w:rsidRPr="007F23AD">
        <w:rPr>
          <w:rFonts w:ascii="Calibri" w:hAnsi="Calibri" w:cs="Calibri"/>
          <w:color w:val="000000" w:themeColor="text1"/>
          <w:sz w:val="22"/>
          <w:szCs w:val="22"/>
          <w:lang w:val="en-GB"/>
        </w:rPr>
        <w:t>e these diverse sources of information.</w:t>
      </w:r>
      <w:r w:rsidR="00D471FF" w:rsidRPr="007F23AD">
        <w:rPr>
          <w:rFonts w:ascii="Calibri" w:hAnsi="Calibri" w:cs="Calibri"/>
          <w:color w:val="000000" w:themeColor="text1"/>
          <w:sz w:val="22"/>
          <w:szCs w:val="22"/>
          <w:lang w:val="en-GB"/>
        </w:rPr>
        <w:t xml:space="preserve"> </w:t>
      </w:r>
      <w:r w:rsidR="00F00362" w:rsidRPr="007F23AD">
        <w:rPr>
          <w:rFonts w:ascii="Calibri" w:hAnsi="Calibri" w:cs="Calibri"/>
          <w:color w:val="000000" w:themeColor="text1"/>
          <w:sz w:val="22"/>
          <w:szCs w:val="22"/>
          <w:lang w:val="en-GB"/>
        </w:rPr>
        <w:t>This paper</w:t>
      </w:r>
      <w:r w:rsidR="0098581B" w:rsidRPr="007F23AD">
        <w:rPr>
          <w:rFonts w:ascii="Calibri" w:hAnsi="Calibri" w:cs="Calibri"/>
          <w:color w:val="000000" w:themeColor="text1"/>
          <w:sz w:val="22"/>
          <w:szCs w:val="22"/>
          <w:lang w:val="en-GB"/>
        </w:rPr>
        <w:t xml:space="preserve"> employs</w:t>
      </w:r>
      <w:r w:rsidR="00536F24" w:rsidRPr="007F23AD">
        <w:rPr>
          <w:rFonts w:ascii="Calibri" w:hAnsi="Calibri" w:cs="Calibri"/>
          <w:color w:val="000000" w:themeColor="text1"/>
          <w:sz w:val="22"/>
          <w:szCs w:val="22"/>
          <w:lang w:val="en-GB"/>
        </w:rPr>
        <w:t xml:space="preserve"> t</w:t>
      </w:r>
      <w:r w:rsidR="00470430" w:rsidRPr="007F23AD">
        <w:rPr>
          <w:rFonts w:ascii="Calibri" w:hAnsi="Calibri" w:cs="Calibri"/>
          <w:color w:val="000000" w:themeColor="text1"/>
          <w:sz w:val="22"/>
          <w:szCs w:val="22"/>
          <w:lang w:val="en-GB"/>
        </w:rPr>
        <w:t xml:space="preserve">he procedures of Burgess et al. </w:t>
      </w:r>
      <w:r w:rsidR="00470430" w:rsidRPr="007F23AD">
        <w:rPr>
          <w:rFonts w:ascii="Calibri" w:hAnsi="Calibri" w:cs="Calibri"/>
          <w:color w:val="000000" w:themeColor="text1"/>
          <w:sz w:val="22"/>
          <w:szCs w:val="22"/>
          <w:lang w:val="en-GB"/>
        </w:rPr>
        <w:fldChar w:fldCharType="begin"/>
      </w:r>
      <w:r w:rsidR="00D55F18" w:rsidRPr="007F23AD">
        <w:rPr>
          <w:rFonts w:ascii="Calibri" w:hAnsi="Calibri" w:cs="Calibri"/>
          <w:color w:val="000000" w:themeColor="text1"/>
          <w:sz w:val="22"/>
          <w:szCs w:val="22"/>
          <w:lang w:val="en-GB"/>
        </w:rPr>
        <w:instrText xml:space="preserve"> ADDIN EN.CITE &lt;EndNote&gt;&lt;Cite ExcludeAuth="1"&gt;&lt;Author&gt;Burgess&lt;/Author&gt;&lt;Year&gt;2006&lt;/Year&gt;&lt;RecNum&gt;0&lt;/RecNum&gt;&lt;IDText&gt;Supply chain management: a structured literature review and implications for future research&lt;/IDText&gt;&lt;DisplayText&gt;(2006)&lt;/DisplayText&gt;&lt;record&gt;&lt;rec-number&gt;35&lt;/rec-number&gt;&lt;foreign-keys&gt;&lt;key app="EN" db-id="pzdwvt0zxepzzqe2zdmp5zajvd0tv5sdtt2w" timestamp="1701253332"&gt;35&lt;/key&gt;&lt;/foreign-keys&gt;&lt;ref-type name="Journal Article"&gt;17&lt;/ref-type&gt;&lt;contributors&gt;&lt;authors&gt;&lt;author&gt;Burgess, Kevin&lt;/author&gt;&lt;author&gt;Singh, Prakash J.&lt;/author&gt;&lt;author&gt;Koroglu, Rana&lt;/author&gt;&lt;/authors&gt;&lt;/contributors&gt;&lt;titles&gt;&lt;title&gt;Supply chain management: a structured literature review and implications for future research&lt;/title&gt;&lt;secondary-title&gt;International Journal of Operations &amp;amp; Production Management&lt;/secondary-title&gt;&lt;/titles&gt;&lt;periodical&gt;&lt;full-title&gt;International Journal of Operations &amp;amp; Production Management&lt;/full-title&gt;&lt;/periodical&gt;&lt;pages&gt;703-729&lt;/pages&gt;&lt;volume&gt;26&lt;/volume&gt;&lt;number&gt;7&lt;/number&gt;&lt;dates&gt;&lt;year&gt;2006&lt;/year&gt;&lt;/dates&gt;&lt;publisher&gt;Emerald Group Publishing Limited&lt;/publisher&gt;&lt;isbn&gt;0144-3577&lt;/isbn&gt;&lt;urls&gt;&lt;related-urls&gt;&lt;url&gt;https://doi.org/10.1108/01443570610672202&lt;/url&gt;&lt;/related-urls&gt;&lt;/urls&gt;&lt;electronic-resource-num&gt;10.1108/01443570610672202&lt;/electronic-resource-num&gt;&lt;access-date&gt;2023/02/27&lt;/access-date&gt;&lt;/record&gt;&lt;/Cite&gt;&lt;/EndNote&gt;</w:instrText>
      </w:r>
      <w:r w:rsidR="00470430" w:rsidRPr="007F23AD">
        <w:rPr>
          <w:rFonts w:ascii="Calibri" w:hAnsi="Calibri" w:cs="Calibri"/>
          <w:color w:val="000000" w:themeColor="text1"/>
          <w:sz w:val="22"/>
          <w:szCs w:val="22"/>
          <w:lang w:val="en-GB"/>
        </w:rPr>
        <w:fldChar w:fldCharType="separate"/>
      </w:r>
      <w:r w:rsidR="00470430" w:rsidRPr="007F23AD">
        <w:rPr>
          <w:rFonts w:ascii="Calibri" w:hAnsi="Calibri" w:cs="Calibri"/>
          <w:noProof/>
          <w:color w:val="000000" w:themeColor="text1"/>
          <w:sz w:val="22"/>
          <w:szCs w:val="22"/>
          <w:lang w:val="en-GB"/>
        </w:rPr>
        <w:t>(2006)</w:t>
      </w:r>
      <w:r w:rsidR="00470430" w:rsidRPr="007F23AD">
        <w:rPr>
          <w:rFonts w:ascii="Calibri" w:hAnsi="Calibri" w:cs="Calibri"/>
          <w:color w:val="000000" w:themeColor="text1"/>
          <w:sz w:val="22"/>
          <w:szCs w:val="22"/>
          <w:lang w:val="en-GB"/>
        </w:rPr>
        <w:fldChar w:fldCharType="end"/>
      </w:r>
      <w:r w:rsidR="006D4D4F" w:rsidRPr="007F23AD">
        <w:rPr>
          <w:rFonts w:ascii="Calibri" w:hAnsi="Calibri" w:cs="Calibri"/>
          <w:color w:val="000000" w:themeColor="text1"/>
          <w:sz w:val="22"/>
          <w:szCs w:val="22"/>
          <w:lang w:val="en-GB"/>
        </w:rPr>
        <w:t>,</w:t>
      </w:r>
      <w:r w:rsidR="00470430" w:rsidRPr="007F23AD">
        <w:rPr>
          <w:rFonts w:ascii="Calibri" w:hAnsi="Calibri" w:cs="Calibri"/>
          <w:color w:val="000000" w:themeColor="text1"/>
          <w:sz w:val="22"/>
          <w:szCs w:val="22"/>
          <w:lang w:val="en-GB"/>
        </w:rPr>
        <w:t xml:space="preserve"> </w:t>
      </w:r>
      <w:r w:rsidR="00470430" w:rsidRPr="007F23AD">
        <w:rPr>
          <w:rFonts w:ascii="Calibri" w:hAnsi="Calibri" w:cs="Calibri"/>
          <w:noProof/>
          <w:color w:val="000000" w:themeColor="text1"/>
          <w:sz w:val="22"/>
          <w:szCs w:val="22"/>
          <w:lang w:val="en-GB"/>
        </w:rPr>
        <w:t xml:space="preserve">Seuring and Müller </w:t>
      </w:r>
      <w:r w:rsidR="00470430" w:rsidRPr="007F23AD">
        <w:rPr>
          <w:rFonts w:ascii="Calibri" w:hAnsi="Calibri" w:cs="Calibri"/>
          <w:noProof/>
          <w:color w:val="000000" w:themeColor="text1"/>
          <w:sz w:val="22"/>
          <w:szCs w:val="22"/>
          <w:lang w:val="en-GB"/>
        </w:rPr>
        <w:fldChar w:fldCharType="begin"/>
      </w:r>
      <w:r w:rsidR="00922C2B" w:rsidRPr="007F23AD">
        <w:rPr>
          <w:rFonts w:ascii="Calibri" w:hAnsi="Calibri" w:cs="Calibri"/>
          <w:noProof/>
          <w:color w:val="000000" w:themeColor="text1"/>
          <w:sz w:val="22"/>
          <w:szCs w:val="22"/>
          <w:lang w:val="en-GB"/>
        </w:rPr>
        <w:instrText xml:space="preserve"> ADDIN EN.CITE &lt;EndNote&gt;&lt;Cite ExcludeAuth="1"&gt;&lt;Author&gt;Seuring&lt;/Author&gt;&lt;Year&gt;2008&lt;/Year&gt;&lt;RecNum&gt;729&lt;/RecNum&gt;&lt;IDText&gt;From a literature review to a conceptual framework for sustainable supply chain management&lt;/IDText&gt;&lt;DisplayText&gt;(2008)&lt;/DisplayText&gt;&lt;record&gt;&lt;rec-number&gt;729&lt;/rec-number&gt;&lt;foreign-keys&gt;&lt;key app="EN" db-id="vxw0ffesn9zzt0ewpdx5r5a3fpw92aep9re9" timestamp="1683538099" guid="1d719c68-6f12-4958-a94a-983d3b448add"&gt;729&lt;/key&gt;&lt;/foreign-keys&gt;&lt;ref-type name="Journal Article"&gt;17&lt;/ref-type&gt;&lt;contributors&gt;&lt;authors&gt;&lt;author&gt;Seuring, Stefan&lt;/author&gt;&lt;author&gt;Müller, Martin&lt;/author&gt;&lt;/authors&gt;&lt;/contributors&gt;&lt;titles&gt;&lt;title&gt;From a literature review to a conceptual framework for sustainable supply chain management&lt;/title&gt;&lt;secondary-title&gt;Journal of Cleaner Production&lt;/secondary-title&gt;&lt;/titles&gt;&lt;periodical&gt;&lt;full-title&gt;Journal of Cleaner Production&lt;/full-title&gt;&lt;/periodical&gt;&lt;pages&gt;1699-1710&lt;/pages&gt;&lt;volume&gt;16&lt;/volume&gt;&lt;number&gt;15&lt;/number&gt;&lt;keywords&gt;&lt;keyword&gt;Supply chain management&lt;/keyword&gt;&lt;keyword&gt;Sustainability&lt;/keyword&gt;&lt;keyword&gt;Sustainable supply chains&lt;/keyword&gt;&lt;keyword&gt;Literature review&lt;/keyword&gt;&lt;keyword&gt;Conceptual framework&lt;/keyword&gt;&lt;keyword&gt;Environmental and social standards&lt;/keyword&gt;&lt;/keywords&gt;&lt;dates&gt;&lt;year&gt;2008&lt;/year&gt;&lt;pub-dates&gt;&lt;date&gt;2008/10/01/&lt;/date&gt;&lt;/pub-dates&gt;&lt;/dates&gt;&lt;isbn&gt;0959-6526&lt;/isbn&gt;&lt;urls&gt;&lt;related-urls&gt;&lt;url&gt;https://www.sciencedirect.com/science/article/pii/S095965260800111X&lt;/url&gt;&lt;/related-urls&gt;&lt;/urls&gt;&lt;electronic-resource-num&gt;https://doi.org/10.1016/j.jclepro.2008.04.020&lt;/electronic-resource-num&gt;&lt;/record&gt;&lt;/Cite&gt;&lt;/EndNote&gt;</w:instrText>
      </w:r>
      <w:r w:rsidR="00470430" w:rsidRPr="007F23AD">
        <w:rPr>
          <w:rFonts w:ascii="Calibri" w:hAnsi="Calibri" w:cs="Calibri"/>
          <w:noProof/>
          <w:color w:val="000000" w:themeColor="text1"/>
          <w:sz w:val="22"/>
          <w:szCs w:val="22"/>
          <w:lang w:val="en-GB"/>
        </w:rPr>
        <w:fldChar w:fldCharType="separate"/>
      </w:r>
      <w:r w:rsidR="00470430" w:rsidRPr="007F23AD">
        <w:rPr>
          <w:rFonts w:ascii="Calibri" w:hAnsi="Calibri" w:cs="Calibri"/>
          <w:noProof/>
          <w:color w:val="000000" w:themeColor="text1"/>
          <w:sz w:val="22"/>
          <w:szCs w:val="22"/>
          <w:lang w:val="en-GB"/>
        </w:rPr>
        <w:t>(2008)</w:t>
      </w:r>
      <w:r w:rsidR="00470430" w:rsidRPr="007F23AD">
        <w:rPr>
          <w:rFonts w:ascii="Calibri" w:hAnsi="Calibri" w:cs="Calibri"/>
          <w:noProof/>
          <w:color w:val="000000" w:themeColor="text1"/>
          <w:sz w:val="22"/>
          <w:szCs w:val="22"/>
          <w:lang w:val="en-GB"/>
        </w:rPr>
        <w:fldChar w:fldCharType="end"/>
      </w:r>
      <w:r w:rsidR="00B93ADC" w:rsidRPr="007F23AD">
        <w:rPr>
          <w:rFonts w:ascii="Calibri" w:hAnsi="Calibri" w:cs="Calibri"/>
          <w:noProof/>
          <w:color w:val="000000" w:themeColor="text1"/>
          <w:sz w:val="22"/>
          <w:szCs w:val="22"/>
          <w:lang w:val="en-GB"/>
        </w:rPr>
        <w:t>,</w:t>
      </w:r>
      <w:r w:rsidR="00470430" w:rsidRPr="007F23AD">
        <w:rPr>
          <w:rFonts w:ascii="Calibri" w:hAnsi="Calibri" w:cs="Calibri"/>
          <w:noProof/>
          <w:color w:val="000000" w:themeColor="text1"/>
          <w:sz w:val="22"/>
          <w:szCs w:val="22"/>
          <w:lang w:val="en-GB"/>
        </w:rPr>
        <w:t xml:space="preserve"> and</w:t>
      </w:r>
      <w:r w:rsidR="00470430" w:rsidRPr="007F23AD">
        <w:rPr>
          <w:rFonts w:ascii="Calibri" w:hAnsi="Calibri" w:cs="Calibri"/>
          <w:color w:val="000000" w:themeColor="text1"/>
          <w:sz w:val="22"/>
          <w:szCs w:val="22"/>
          <w:lang w:val="en-GB"/>
        </w:rPr>
        <w:t xml:space="preserve"> </w:t>
      </w:r>
      <w:r w:rsidR="00470430" w:rsidRPr="007F23AD">
        <w:rPr>
          <w:rFonts w:ascii="Calibri" w:hAnsi="Calibri" w:cs="Calibri"/>
          <w:noProof/>
          <w:color w:val="000000" w:themeColor="text1"/>
          <w:sz w:val="22"/>
          <w:szCs w:val="22"/>
          <w:lang w:val="en-GB"/>
        </w:rPr>
        <w:t xml:space="preserve">Farooque et al. </w:t>
      </w:r>
      <w:r w:rsidR="00470430" w:rsidRPr="007F23AD">
        <w:rPr>
          <w:rFonts w:ascii="Calibri" w:hAnsi="Calibri" w:cs="Calibri"/>
          <w:noProof/>
          <w:color w:val="000000" w:themeColor="text1"/>
          <w:sz w:val="22"/>
          <w:szCs w:val="22"/>
          <w:lang w:val="en-GB"/>
        </w:rPr>
        <w:fldChar w:fldCharType="begin"/>
      </w:r>
      <w:r w:rsidR="00922C2B" w:rsidRPr="007F23AD">
        <w:rPr>
          <w:rFonts w:ascii="Calibri" w:hAnsi="Calibri" w:cs="Calibri"/>
          <w:noProof/>
          <w:color w:val="000000" w:themeColor="text1"/>
          <w:sz w:val="22"/>
          <w:szCs w:val="22"/>
          <w:lang w:val="en-GB"/>
        </w:rPr>
        <w:instrText xml:space="preserve"> ADDIN EN.CITE &lt;EndNote&gt;&lt;Cite ExcludeAuth="1"&gt;&lt;Author&gt;Farooque&lt;/Author&gt;&lt;Year&gt;2019&lt;/Year&gt;&lt;RecNum&gt;727&lt;/RecNum&gt;&lt;IDText&gt;Circular supply chain management: A definition and structured literature review&lt;/IDText&gt;&lt;DisplayText&gt;(2019)&lt;/DisplayText&gt;&lt;record&gt;&lt;rec-number&gt;727&lt;/rec-number&gt;&lt;foreign-keys&gt;&lt;key app="EN" db-id="vxw0ffesn9zzt0ewpdx5r5a3fpw92aep9re9" timestamp="1683538099" guid="1bc0b416-4a98-4b6e-a089-91ca73b45650"&gt;727&lt;/key&gt;&lt;/foreign-keys&gt;&lt;ref-type name="Journal Article"&gt;17&lt;/ref-type&gt;&lt;contributors&gt;&lt;authors&gt;&lt;author&gt;Farooque, Muhammad&lt;/author&gt;&lt;author&gt;Zhang, Abraham&lt;/author&gt;&lt;author&gt;Thürer, Matthias&lt;/author&gt;&lt;author&gt;Qu, Ting&lt;/author&gt;&lt;author&gt;Huisingh, Donald&lt;/author&gt;&lt;/authors&gt;&lt;/contributors&gt;&lt;titles&gt;&lt;title&gt;Circular supply chain management: A definition and structured literature review&lt;/title&gt;&lt;secondary-title&gt;Journal of Cleaner Production&lt;/secondary-title&gt;&lt;/titles&gt;&lt;periodical&gt;&lt;full-title&gt;Journal of Cleaner Production&lt;/full-title&gt;&lt;/periodical&gt;&lt;pages&gt;882-900&lt;/pages&gt;&lt;volume&gt;228&lt;/volume&gt;&lt;keywords&gt;&lt;keyword&gt;Supply chain management&lt;/keyword&gt;&lt;keyword&gt;Circular economy&lt;/keyword&gt;&lt;keyword&gt;Circular supply chain&lt;/keyword&gt;&lt;keyword&gt;Circular supply chain management&lt;/keyword&gt;&lt;keyword&gt;Sustainable supply chain&lt;/keyword&gt;&lt;keyword&gt;Sustainability&lt;/keyword&gt;&lt;/keywords&gt;&lt;dates&gt;&lt;year&gt;2019&lt;/year&gt;&lt;pub-dates&gt;&lt;date&gt;2019/08/10/&lt;/date&gt;&lt;/pub-dates&gt;&lt;/dates&gt;&lt;isbn&gt;0959-6526&lt;/isbn&gt;&lt;urls&gt;&lt;related-urls&gt;&lt;url&gt;https://www.sciencedirect.com/science/article/pii/S0959652619314003&lt;/url&gt;&lt;/related-urls&gt;&lt;/urls&gt;&lt;electronic-resource-num&gt;https://doi.org/10.1016/j.jclepro.2019.04.303&lt;/electronic-resource-num&gt;&lt;/record&gt;&lt;/Cite&gt;&lt;/EndNote&gt;</w:instrText>
      </w:r>
      <w:r w:rsidR="00470430" w:rsidRPr="007F23AD">
        <w:rPr>
          <w:rFonts w:ascii="Calibri" w:hAnsi="Calibri" w:cs="Calibri"/>
          <w:noProof/>
          <w:color w:val="000000" w:themeColor="text1"/>
          <w:sz w:val="22"/>
          <w:szCs w:val="22"/>
          <w:lang w:val="en-GB"/>
        </w:rPr>
        <w:fldChar w:fldCharType="separate"/>
      </w:r>
      <w:r w:rsidR="00470430" w:rsidRPr="007F23AD">
        <w:rPr>
          <w:rFonts w:ascii="Calibri" w:hAnsi="Calibri" w:cs="Calibri"/>
          <w:noProof/>
          <w:color w:val="000000" w:themeColor="text1"/>
          <w:sz w:val="22"/>
          <w:szCs w:val="22"/>
          <w:lang w:val="en-GB"/>
        </w:rPr>
        <w:t>(2019)</w:t>
      </w:r>
      <w:r w:rsidR="00470430" w:rsidRPr="007F23AD">
        <w:rPr>
          <w:rFonts w:ascii="Calibri" w:hAnsi="Calibri" w:cs="Calibri"/>
          <w:noProof/>
          <w:color w:val="000000" w:themeColor="text1"/>
          <w:sz w:val="22"/>
          <w:szCs w:val="22"/>
          <w:lang w:val="en-GB"/>
        </w:rPr>
        <w:fldChar w:fldCharType="end"/>
      </w:r>
      <w:r w:rsidR="004C613F" w:rsidRPr="007F23AD">
        <w:rPr>
          <w:rFonts w:ascii="Calibri" w:hAnsi="Calibri" w:cs="Calibri"/>
          <w:noProof/>
          <w:color w:val="000000" w:themeColor="text1"/>
          <w:sz w:val="22"/>
          <w:szCs w:val="22"/>
          <w:lang w:val="en-GB"/>
        </w:rPr>
        <w:t xml:space="preserve"> to </w:t>
      </w:r>
      <w:r w:rsidR="006D4D4F" w:rsidRPr="007F23AD">
        <w:rPr>
          <w:rFonts w:ascii="Calibri" w:hAnsi="Calibri" w:cs="Calibri"/>
          <w:noProof/>
          <w:color w:val="000000" w:themeColor="text1"/>
          <w:sz w:val="22"/>
          <w:szCs w:val="22"/>
          <w:lang w:val="en-GB"/>
        </w:rPr>
        <w:t xml:space="preserve">inform the </w:t>
      </w:r>
      <w:r w:rsidR="004C613F" w:rsidRPr="007F23AD">
        <w:rPr>
          <w:rFonts w:ascii="Calibri" w:hAnsi="Calibri" w:cs="Calibri"/>
          <w:noProof/>
          <w:color w:val="000000" w:themeColor="text1"/>
          <w:sz w:val="22"/>
          <w:szCs w:val="22"/>
          <w:lang w:val="en-GB"/>
        </w:rPr>
        <w:t xml:space="preserve">structured review </w:t>
      </w:r>
      <w:r w:rsidR="006D4D4F" w:rsidRPr="007F23AD">
        <w:rPr>
          <w:rFonts w:ascii="Calibri" w:hAnsi="Calibri" w:cs="Calibri"/>
          <w:noProof/>
          <w:color w:val="000000" w:themeColor="text1"/>
          <w:sz w:val="22"/>
          <w:szCs w:val="22"/>
          <w:lang w:val="en-GB"/>
        </w:rPr>
        <w:t>process</w:t>
      </w:r>
      <w:r w:rsidR="004C613F" w:rsidRPr="007F23AD">
        <w:rPr>
          <w:rFonts w:ascii="Calibri" w:hAnsi="Calibri" w:cs="Calibri"/>
          <w:noProof/>
          <w:color w:val="000000" w:themeColor="text1"/>
          <w:sz w:val="22"/>
          <w:szCs w:val="22"/>
          <w:lang w:val="en-GB"/>
        </w:rPr>
        <w:t xml:space="preserve">. </w:t>
      </w:r>
      <w:r w:rsidR="003E2DD6" w:rsidRPr="007F23AD">
        <w:rPr>
          <w:rFonts w:ascii="Calibri" w:hAnsi="Calibri" w:cs="Calibri"/>
          <w:color w:val="000000" w:themeColor="text1"/>
          <w:sz w:val="22"/>
          <w:szCs w:val="22"/>
          <w:lang w:val="en-GB"/>
        </w:rPr>
        <w:t>Figures 1 and 2 illustrate the main process of the structured literature review and keyword</w:t>
      </w:r>
      <w:r w:rsidR="003E2DD6" w:rsidRPr="007F23AD">
        <w:rPr>
          <w:rFonts w:ascii="Calibri" w:hAnsi="Calibri" w:cs="Calibri"/>
          <w:color w:val="000000" w:themeColor="text1"/>
          <w:sz w:val="22"/>
          <w:szCs w:val="22"/>
          <w:lang w:val="en-GB"/>
        </w:rPr>
        <w:t>s</w:t>
      </w:r>
      <w:r w:rsidR="003E2DD6" w:rsidRPr="007F23AD">
        <w:rPr>
          <w:rFonts w:ascii="Calibri" w:hAnsi="Calibri" w:cs="Calibri"/>
          <w:color w:val="000000" w:themeColor="text1"/>
          <w:sz w:val="22"/>
          <w:szCs w:val="22"/>
          <w:lang w:val="en-GB"/>
        </w:rPr>
        <w:t xml:space="preserve"> selection</w:t>
      </w:r>
      <w:r w:rsidR="005660AF" w:rsidRPr="007F23AD">
        <w:rPr>
          <w:rFonts w:ascii="Calibri" w:hAnsi="Calibri" w:cs="Calibri"/>
          <w:color w:val="000000" w:themeColor="text1"/>
          <w:sz w:val="22"/>
          <w:szCs w:val="22"/>
          <w:lang w:val="en-GB"/>
        </w:rPr>
        <w:t xml:space="preserve">. </w:t>
      </w:r>
      <w:r w:rsidR="00922C2B" w:rsidRPr="007F23AD">
        <w:rPr>
          <w:rFonts w:ascii="Calibri" w:hAnsi="Calibri" w:cs="Calibri"/>
          <w:color w:val="000000" w:themeColor="text1"/>
          <w:sz w:val="22"/>
          <w:szCs w:val="22"/>
          <w:lang w:val="en-GB"/>
        </w:rPr>
        <w:t xml:space="preserve">Database searches were conducted to find all relevant literature from 2005 through to </w:t>
      </w:r>
      <w:r w:rsidR="000A5990" w:rsidRPr="007F23AD">
        <w:rPr>
          <w:rFonts w:ascii="Calibri" w:hAnsi="Calibri" w:cs="Calibri"/>
          <w:color w:val="000000" w:themeColor="text1"/>
          <w:sz w:val="22"/>
          <w:szCs w:val="22"/>
          <w:lang w:val="en-GB"/>
        </w:rPr>
        <w:t>November</w:t>
      </w:r>
      <w:r w:rsidR="00922C2B" w:rsidRPr="007F23AD">
        <w:rPr>
          <w:rFonts w:ascii="Calibri" w:hAnsi="Calibri" w:cs="Calibri"/>
          <w:color w:val="000000" w:themeColor="text1"/>
          <w:sz w:val="22"/>
          <w:szCs w:val="22"/>
          <w:lang w:val="en-GB"/>
        </w:rPr>
        <w:t xml:space="preserve"> 202</w:t>
      </w:r>
      <w:r w:rsidR="000A5990" w:rsidRPr="007F23AD">
        <w:rPr>
          <w:rFonts w:ascii="Calibri" w:hAnsi="Calibri" w:cs="Calibri"/>
          <w:color w:val="000000" w:themeColor="text1"/>
          <w:sz w:val="22"/>
          <w:szCs w:val="22"/>
          <w:lang w:val="en-GB"/>
        </w:rPr>
        <w:t>3</w:t>
      </w:r>
      <w:r w:rsidR="00652688" w:rsidRPr="007F23AD">
        <w:rPr>
          <w:rFonts w:ascii="Calibri" w:hAnsi="Calibri" w:cs="Calibri"/>
          <w:color w:val="000000" w:themeColor="text1"/>
          <w:sz w:val="22"/>
          <w:szCs w:val="22"/>
        </w:rPr>
        <w:t>. This period was selected due to a</w:t>
      </w:r>
      <w:r w:rsidR="00D42FF8" w:rsidRPr="007F23AD">
        <w:rPr>
          <w:rFonts w:ascii="Calibri" w:hAnsi="Calibri" w:cs="Calibri"/>
          <w:color w:val="000000" w:themeColor="text1"/>
          <w:sz w:val="22"/>
          <w:szCs w:val="22"/>
        </w:rPr>
        <w:t xml:space="preserve">n emergence </w:t>
      </w:r>
      <w:r w:rsidR="00652688" w:rsidRPr="007F23AD">
        <w:rPr>
          <w:rFonts w:ascii="Calibri" w:hAnsi="Calibri" w:cs="Calibri"/>
          <w:color w:val="000000" w:themeColor="text1"/>
          <w:sz w:val="22"/>
          <w:szCs w:val="22"/>
        </w:rPr>
        <w:t>in relevant publications, reflecting heightened interest from both academia and industry</w:t>
      </w:r>
      <w:r w:rsidR="00365059" w:rsidRPr="007F23AD">
        <w:rPr>
          <w:rFonts w:ascii="Calibri" w:hAnsi="Calibri" w:cs="Calibri"/>
          <w:color w:val="000000" w:themeColor="text1"/>
          <w:sz w:val="22"/>
          <w:szCs w:val="22"/>
        </w:rPr>
        <w:t xml:space="preserve"> </w:t>
      </w:r>
      <w:r w:rsidR="00365059" w:rsidRPr="007F23AD">
        <w:rPr>
          <w:rFonts w:ascii="Calibri" w:hAnsi="Calibri" w:cs="Calibri"/>
          <w:color w:val="000000" w:themeColor="text1"/>
          <w:sz w:val="22"/>
          <w:szCs w:val="22"/>
        </w:rPr>
        <w:fldChar w:fldCharType="begin"/>
      </w:r>
      <w:r w:rsidR="00696656" w:rsidRPr="007F23AD">
        <w:rPr>
          <w:rFonts w:ascii="Calibri" w:hAnsi="Calibri" w:cs="Calibri"/>
          <w:color w:val="000000" w:themeColor="text1"/>
          <w:sz w:val="22"/>
          <w:szCs w:val="22"/>
        </w:rPr>
        <w:instrText xml:space="preserve"> ADDIN EN.CITE &lt;EndNote&gt;&lt;Cite&gt;&lt;Author&gt;Briscoe&lt;/Author&gt;&lt;Year&gt;2005&lt;/Year&gt;&lt;RecNum&gt;1615&lt;/RecNum&gt;&lt;DisplayText&gt;(Briscoe and Dainty 2005)&lt;/DisplayText&gt;&lt;record&gt;&lt;rec-number&gt;1615&lt;/rec-number&gt;&lt;foreign-keys&gt;&lt;key app="EN" db-id="vxw0ffesn9zzt0ewpdx5r5a3fpw92aep9re9" timestamp="1720449642" guid="8bbf068d-b081-4202-b100-079bde99a023"&gt;1615&lt;/key&gt;&lt;/foreign-keys&gt;&lt;ref-type name="Journal Article"&gt;17&lt;/ref-type&gt;&lt;contributors&gt;&lt;authors&gt;&lt;author&gt;Briscoe, Geoffrey&lt;/author&gt;&lt;author&gt;Dainty, Andrew&lt;/author&gt;&lt;/authors&gt;&lt;/contributors&gt;&lt;titles&gt;&lt;title&gt;Construction supply chain integration: an elusive goal?&lt;/title&gt;&lt;secondary-title&gt;Supply chain management: an international journal&lt;/secondary-title&gt;&lt;/titles&gt;&lt;periodical&gt;&lt;full-title&gt;Supply Chain Management: An International Journal&lt;/full-title&gt;&lt;/periodical&gt;&lt;pages&gt;319-326&lt;/pages&gt;&lt;volume&gt;10&lt;/volume&gt;&lt;number&gt;4&lt;/number&gt;&lt;dates&gt;&lt;year&gt;2005&lt;/year&gt;&lt;/dates&gt;&lt;isbn&gt;1359-8546&lt;/isbn&gt;&lt;urls&gt;&lt;/urls&gt;&lt;/record&gt;&lt;/Cite&gt;&lt;/EndNote&gt;</w:instrText>
      </w:r>
      <w:r w:rsidR="00365059" w:rsidRPr="007F23AD">
        <w:rPr>
          <w:rFonts w:ascii="Calibri" w:hAnsi="Calibri" w:cs="Calibri"/>
          <w:color w:val="000000" w:themeColor="text1"/>
          <w:sz w:val="22"/>
          <w:szCs w:val="22"/>
        </w:rPr>
        <w:fldChar w:fldCharType="separate"/>
      </w:r>
      <w:r w:rsidR="00365059" w:rsidRPr="007F23AD">
        <w:rPr>
          <w:rFonts w:ascii="Calibri" w:hAnsi="Calibri" w:cs="Calibri"/>
          <w:noProof/>
          <w:color w:val="000000" w:themeColor="text1"/>
          <w:sz w:val="22"/>
          <w:szCs w:val="22"/>
        </w:rPr>
        <w:t>(Briscoe and Dainty 2005)</w:t>
      </w:r>
      <w:r w:rsidR="00365059" w:rsidRPr="007F23AD">
        <w:rPr>
          <w:rFonts w:ascii="Calibri" w:hAnsi="Calibri" w:cs="Calibri"/>
          <w:color w:val="000000" w:themeColor="text1"/>
          <w:sz w:val="22"/>
          <w:szCs w:val="22"/>
        </w:rPr>
        <w:fldChar w:fldCharType="end"/>
      </w:r>
      <w:r w:rsidR="00652688" w:rsidRPr="007F23AD">
        <w:rPr>
          <w:rFonts w:ascii="Calibri" w:hAnsi="Calibri" w:cs="Calibri"/>
          <w:color w:val="000000" w:themeColor="text1"/>
          <w:sz w:val="22"/>
          <w:szCs w:val="22"/>
        </w:rPr>
        <w:t>. Additionally, the emerging technologies such as BIM and the rapid development of the construction industry have profoundly impacted traditional supply chain management models, making research during this period of great practical significance and application value</w:t>
      </w:r>
      <w:r w:rsidR="00696656" w:rsidRPr="007F23AD">
        <w:rPr>
          <w:rFonts w:ascii="Calibri" w:hAnsi="Calibri" w:cs="Calibri"/>
          <w:color w:val="000000" w:themeColor="text1"/>
          <w:sz w:val="22"/>
          <w:szCs w:val="22"/>
        </w:rPr>
        <w:t xml:space="preserve"> </w:t>
      </w:r>
      <w:r w:rsidR="00696656" w:rsidRPr="007F23AD">
        <w:rPr>
          <w:rFonts w:ascii="Calibri" w:hAnsi="Calibri" w:cs="Calibri"/>
          <w:color w:val="000000" w:themeColor="text1"/>
          <w:sz w:val="22"/>
          <w:szCs w:val="22"/>
        </w:rPr>
        <w:fldChar w:fldCharType="begin"/>
      </w:r>
      <w:r w:rsidR="00321306" w:rsidRPr="007F23AD">
        <w:rPr>
          <w:rFonts w:ascii="Calibri" w:hAnsi="Calibri" w:cs="Calibri"/>
          <w:color w:val="000000" w:themeColor="text1"/>
          <w:sz w:val="22"/>
          <w:szCs w:val="22"/>
        </w:rPr>
        <w:instrText xml:space="preserve"> ADDIN EN.CITE &lt;EndNote&gt;&lt;Cite&gt;&lt;Author&gt;Howell&lt;/Author&gt;&lt;Year&gt;2005&lt;/Year&gt;&lt;RecNum&gt;1616&lt;/RecNum&gt;&lt;DisplayText&gt;(Howell and Batcheler 2005)&lt;/DisplayText&gt;&lt;record&gt;&lt;rec-number&gt;1616&lt;/rec-number&gt;&lt;foreign-keys&gt;&lt;key app="EN" db-id="vxw0ffesn9zzt0ewpdx5r5a3fpw92aep9re9" timestamp="1720449857" guid="0bf2514e-c1ed-4661-bc79-32af8a25d641"&gt;1616&lt;/key&gt;&lt;/foreign-keys&gt;&lt;ref-type name="Journal Article"&gt;17&lt;/ref-type&gt;&lt;contributors&gt;&lt;authors&gt;&lt;author&gt;Howell, Ian&lt;/author&gt;&lt;author&gt;Batcheler, Bob&lt;/author&gt;&lt;/authors&gt;&lt;/contributors&gt;&lt;titles&gt;&lt;title&gt;Building information modeling two years later–huge potential, some success and several limitations&lt;/title&gt;&lt;secondary-title&gt;The Laiserin Letter&lt;/secondary-title&gt;&lt;/titles&gt;&lt;periodical&gt;&lt;full-title&gt;The Laiserin Letter&lt;/full-title&gt;&lt;/periodical&gt;&lt;pages&gt;3521-3528&lt;/pages&gt;&lt;volume&gt;22&lt;/volume&gt;&lt;number&gt;4&lt;/number&gt;&lt;dates&gt;&lt;year&gt;2005&lt;/year&gt;&lt;/dates&gt;&lt;urls&gt;&lt;/urls&gt;&lt;/record&gt;&lt;/Cite&gt;&lt;/EndNote&gt;</w:instrText>
      </w:r>
      <w:r w:rsidR="00696656" w:rsidRPr="007F23AD">
        <w:rPr>
          <w:rFonts w:ascii="Calibri" w:hAnsi="Calibri" w:cs="Calibri"/>
          <w:color w:val="000000" w:themeColor="text1"/>
          <w:sz w:val="22"/>
          <w:szCs w:val="22"/>
        </w:rPr>
        <w:fldChar w:fldCharType="separate"/>
      </w:r>
      <w:r w:rsidR="00696656" w:rsidRPr="007F23AD">
        <w:rPr>
          <w:rFonts w:ascii="Calibri" w:hAnsi="Calibri" w:cs="Calibri"/>
          <w:noProof/>
          <w:color w:val="000000" w:themeColor="text1"/>
          <w:sz w:val="22"/>
          <w:szCs w:val="22"/>
        </w:rPr>
        <w:t>(Howell and Batcheler 2005)</w:t>
      </w:r>
      <w:r w:rsidR="00696656" w:rsidRPr="007F23AD">
        <w:rPr>
          <w:rFonts w:ascii="Calibri" w:hAnsi="Calibri" w:cs="Calibri"/>
          <w:color w:val="000000" w:themeColor="text1"/>
          <w:sz w:val="22"/>
          <w:szCs w:val="22"/>
        </w:rPr>
        <w:fldChar w:fldCharType="end"/>
      </w:r>
      <w:r w:rsidR="00652688" w:rsidRPr="007F23AD">
        <w:rPr>
          <w:rFonts w:ascii="Calibri" w:hAnsi="Calibri" w:cs="Calibri"/>
          <w:color w:val="000000" w:themeColor="text1"/>
          <w:sz w:val="22"/>
          <w:szCs w:val="22"/>
        </w:rPr>
        <w:t>.</w:t>
      </w:r>
      <w:r w:rsidR="00922C2B" w:rsidRPr="007F23AD">
        <w:rPr>
          <w:rFonts w:ascii="Calibri" w:hAnsi="Calibri" w:cs="Calibri"/>
          <w:color w:val="000000" w:themeColor="text1"/>
          <w:sz w:val="22"/>
          <w:szCs w:val="22"/>
          <w:lang w:val="en-GB"/>
        </w:rPr>
        <w:t xml:space="preserve"> </w:t>
      </w:r>
    </w:p>
    <w:p w14:paraId="039DAA08" w14:textId="77777777" w:rsidR="00AE0F00" w:rsidRPr="007F23AD" w:rsidRDefault="00AE0F00" w:rsidP="00C3226C">
      <w:pPr>
        <w:spacing w:line="480" w:lineRule="auto"/>
        <w:jc w:val="both"/>
        <w:rPr>
          <w:rFonts w:ascii="Calibri" w:hAnsi="Calibri" w:cs="Calibri"/>
          <w:color w:val="000000" w:themeColor="text1"/>
          <w:sz w:val="22"/>
          <w:szCs w:val="22"/>
          <w:lang w:val="en-GB"/>
        </w:rPr>
      </w:pPr>
    </w:p>
    <w:p w14:paraId="0443D608" w14:textId="3532D5EE" w:rsidR="006B7F0B" w:rsidRPr="007F23AD" w:rsidRDefault="00AC78D9" w:rsidP="5D05CA5E">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We first </w:t>
      </w:r>
      <w:r w:rsidR="006B7F0B" w:rsidRPr="007F23AD">
        <w:rPr>
          <w:rFonts w:ascii="Calibri" w:hAnsi="Calibri" w:cs="Calibri"/>
          <w:color w:val="000000" w:themeColor="text1"/>
          <w:sz w:val="22"/>
          <w:szCs w:val="22"/>
          <w:lang w:val="en-GB"/>
        </w:rPr>
        <w:t xml:space="preserve">conducted </w:t>
      </w:r>
      <w:r w:rsidRPr="007F23AD">
        <w:rPr>
          <w:rFonts w:ascii="Calibri" w:hAnsi="Calibri" w:cs="Calibri"/>
          <w:color w:val="000000" w:themeColor="text1"/>
          <w:sz w:val="22"/>
          <w:szCs w:val="22"/>
          <w:lang w:val="en-GB"/>
        </w:rPr>
        <w:t xml:space="preserve">a </w:t>
      </w:r>
      <w:r w:rsidR="002A2861" w:rsidRPr="007F23AD">
        <w:rPr>
          <w:rFonts w:ascii="Calibri" w:hAnsi="Calibri" w:cs="Calibri"/>
          <w:color w:val="000000" w:themeColor="text1"/>
          <w:sz w:val="22"/>
          <w:szCs w:val="22"/>
          <w:lang w:val="en-GB"/>
        </w:rPr>
        <w:t xml:space="preserve">pilot study </w:t>
      </w:r>
      <w:r w:rsidRPr="007F23AD">
        <w:rPr>
          <w:rFonts w:ascii="Calibri" w:hAnsi="Calibri" w:cs="Calibri"/>
          <w:color w:val="000000" w:themeColor="text1"/>
          <w:sz w:val="22"/>
          <w:szCs w:val="22"/>
          <w:lang w:val="en-GB"/>
        </w:rPr>
        <w:t>using</w:t>
      </w:r>
      <w:r w:rsidR="002A2861" w:rsidRPr="007F23AD">
        <w:rPr>
          <w:rFonts w:ascii="Calibri" w:hAnsi="Calibri" w:cs="Calibri"/>
          <w:color w:val="000000" w:themeColor="text1"/>
          <w:sz w:val="22"/>
          <w:szCs w:val="22"/>
          <w:lang w:val="en-GB"/>
        </w:rPr>
        <w:t xml:space="preserve"> </w:t>
      </w:r>
      <w:r w:rsidR="006B7F0B" w:rsidRPr="007F23AD">
        <w:rPr>
          <w:rFonts w:ascii="Calibri" w:hAnsi="Calibri" w:cs="Calibri"/>
          <w:color w:val="000000" w:themeColor="text1"/>
          <w:sz w:val="22"/>
          <w:szCs w:val="22"/>
          <w:lang w:val="en-GB"/>
        </w:rPr>
        <w:t>keyword searches on Google Scholar, Scopus, Science Direct and Emerald</w:t>
      </w:r>
      <w:r w:rsidRPr="007F23AD">
        <w:rPr>
          <w:rFonts w:ascii="Calibri" w:hAnsi="Calibri" w:cs="Calibri"/>
          <w:color w:val="000000" w:themeColor="text1"/>
          <w:sz w:val="22"/>
          <w:szCs w:val="22"/>
          <w:lang w:val="en-GB"/>
        </w:rPr>
        <w:t xml:space="preserve"> databases</w:t>
      </w:r>
      <w:r w:rsidR="006B7F0B" w:rsidRPr="007F23AD">
        <w:rPr>
          <w:rFonts w:ascii="Calibri" w:hAnsi="Calibri" w:cs="Calibri"/>
          <w:color w:val="000000" w:themeColor="text1"/>
          <w:sz w:val="22"/>
          <w:szCs w:val="22"/>
          <w:lang w:val="en-GB"/>
        </w:rPr>
        <w:t xml:space="preserve">. </w:t>
      </w:r>
      <w:r w:rsidRPr="007F23AD">
        <w:rPr>
          <w:rFonts w:ascii="Calibri" w:hAnsi="Calibri" w:cs="Calibri"/>
          <w:color w:val="000000" w:themeColor="text1"/>
          <w:sz w:val="22"/>
          <w:szCs w:val="22"/>
          <w:lang w:val="en-GB"/>
        </w:rPr>
        <w:t xml:space="preserve">We chose these as they </w:t>
      </w:r>
      <w:r w:rsidR="002A1358" w:rsidRPr="007F23AD">
        <w:rPr>
          <w:rFonts w:ascii="Calibri" w:hAnsi="Calibri" w:cs="Calibri"/>
          <w:color w:val="000000" w:themeColor="text1"/>
          <w:sz w:val="22"/>
          <w:szCs w:val="22"/>
          <w:lang w:val="en-GB"/>
        </w:rPr>
        <w:t xml:space="preserve">contain multidisciplinary research from around the world, </w:t>
      </w:r>
      <w:r w:rsidR="003A46C5" w:rsidRPr="007F23AD">
        <w:rPr>
          <w:rFonts w:ascii="Calibri" w:hAnsi="Calibri" w:cs="Calibri"/>
          <w:color w:val="000000" w:themeColor="text1"/>
          <w:sz w:val="22"/>
          <w:szCs w:val="22"/>
          <w:lang w:val="en-GB"/>
        </w:rPr>
        <w:t xml:space="preserve">including various types of </w:t>
      </w:r>
      <w:r w:rsidR="002B599F" w:rsidRPr="007F23AD">
        <w:rPr>
          <w:rFonts w:ascii="Calibri" w:hAnsi="Calibri" w:cs="Calibri"/>
          <w:color w:val="000000" w:themeColor="text1"/>
          <w:sz w:val="22"/>
          <w:szCs w:val="22"/>
          <w:lang w:val="en-GB"/>
        </w:rPr>
        <w:t>articles</w:t>
      </w:r>
      <w:r w:rsidR="003A46C5" w:rsidRPr="007F23AD">
        <w:rPr>
          <w:rFonts w:ascii="Calibri" w:hAnsi="Calibri" w:cs="Calibri"/>
          <w:color w:val="000000" w:themeColor="text1"/>
          <w:sz w:val="22"/>
          <w:szCs w:val="22"/>
          <w:lang w:val="en-GB"/>
        </w:rPr>
        <w:t>.</w:t>
      </w:r>
      <w:r w:rsidR="001818FE" w:rsidRPr="007F23AD">
        <w:rPr>
          <w:rFonts w:ascii="Calibri" w:hAnsi="Calibri" w:cs="Calibri"/>
          <w:color w:val="000000" w:themeColor="text1"/>
          <w:sz w:val="22"/>
          <w:szCs w:val="22"/>
          <w:lang w:val="en-GB"/>
        </w:rPr>
        <w:t xml:space="preserve"> </w:t>
      </w:r>
      <w:r w:rsidR="00443550" w:rsidRPr="007F23AD">
        <w:rPr>
          <w:rFonts w:ascii="Calibri" w:hAnsi="Calibri" w:cs="Calibri"/>
          <w:color w:val="000000" w:themeColor="text1"/>
          <w:sz w:val="22"/>
          <w:szCs w:val="22"/>
        </w:rPr>
        <w:t xml:space="preserve">As the focus of our study is construction SMEs, the pilot study also reviewed SME-related journals and identified a noticeable lack of risk assessment mechanisms in the existing literature. Current research on construction SMEs </w:t>
      </w:r>
      <w:r w:rsidR="00443550" w:rsidRPr="007F23AD">
        <w:rPr>
          <w:rFonts w:ascii="Calibri" w:hAnsi="Calibri" w:cs="Calibri"/>
          <w:color w:val="000000" w:themeColor="text1"/>
          <w:sz w:val="22"/>
          <w:szCs w:val="22"/>
        </w:rPr>
        <w:lastRenderedPageBreak/>
        <w:t xml:space="preserve">primarily focuses on business performance and </w:t>
      </w:r>
      <w:r w:rsidR="04F6CBB9" w:rsidRPr="007F23AD">
        <w:rPr>
          <w:rFonts w:ascii="Calibri" w:hAnsi="Calibri" w:cs="Calibri"/>
          <w:color w:val="000000" w:themeColor="text1"/>
        </w:rPr>
        <w:t xml:space="preserve">related </w:t>
      </w:r>
      <w:r w:rsidR="00F142E7" w:rsidRPr="007F23AD">
        <w:rPr>
          <w:rFonts w:ascii="Calibri" w:hAnsi="Calibri" w:cs="Calibri"/>
          <w:color w:val="000000" w:themeColor="text1"/>
        </w:rPr>
        <w:t>risks</w:t>
      </w:r>
      <w:r w:rsidR="00A215F5" w:rsidRPr="007F23AD">
        <w:rPr>
          <w:rFonts w:ascii="Calibri" w:hAnsi="Calibri" w:cs="Calibri"/>
          <w:noProof/>
          <w:color w:val="000000" w:themeColor="text1"/>
          <w:sz w:val="22"/>
          <w:szCs w:val="22"/>
        </w:rPr>
        <w:t xml:space="preserve"> </w:t>
      </w:r>
      <w:r w:rsidR="00A215F5" w:rsidRPr="007F23AD">
        <w:rPr>
          <w:rFonts w:ascii="Calibri" w:hAnsi="Calibri" w:cs="Calibri"/>
          <w:noProof/>
          <w:color w:val="000000" w:themeColor="text1"/>
          <w:sz w:val="22"/>
          <w:szCs w:val="22"/>
        </w:rPr>
        <w:fldChar w:fldCharType="begin">
          <w:fldData xml:space="preserve">PEVuZE5vdGU+PENpdGU+PEF1dGhvcj5Cb29sdGluazwvQXV0aG9yPjxZZWFyPjIwMTg8L1llYXI+
PFJlY051bT4xNzk4PC9SZWNOdW0+PERpc3BsYXlUZXh0PihCb29sdGluayBhbmQgU2FrYS1IZWxt
aG91dCAyMDE4OyBFemUgZXQgYWwuIDIwMjApPC9EaXNwbGF5VGV4dD48cmVjb3JkPjxyZWMtbnVt
YmVyPjE3OTg8L3JlYy1udW1iZXI+PGZvcmVpZ24ta2V5cz48a2V5IGFwcD0iRU4iIGRiLWlkPSJ2
eHcwZmZlc245enp0MGV3cGR4NXI1YTNmcHc5MmFlcDlyZTkiIHRpbWVzdGFtcD0iMTcyOTkzMTk4
MCI+MTc5ODwva2V5PjwvZm9yZWlnbi1rZXlzPjxyZWYtdHlwZSBuYW1lPSJKb3VybmFsIEFydGlj
bGUiPjE3PC9yZWYtdHlwZT48Y29udHJpYnV0b3JzPjxhdXRob3JzPjxhdXRob3I+Qm9vbHRpbmss
IEx1Y2FzIFdBPC9hdXRob3I+PGF1dGhvcj5TYWthLUhlbG1ob3V0LCBBeXNlPC9hdXRob3I+PC9h
dXRob3JzPjwvY29udHJpYnV0b3JzPjx0aXRsZXM+PHRpdGxlPlRoZSBlZmZlY3RzIG9mIFImYW1w
O0QgaW50ZW5zaXR5IGFuZCBpbnRlcm5hdGlvbmFsaXphdGlvbiBvbiB0aGUgcGVyZm9ybWFuY2Ug
b2Ygbm9uLWhpZ2gtdGVjaCBTTUVzPC90aXRsZT48c2Vjb25kYXJ5LXRpdGxlPkludGVybmF0aW9u
YWwgU21hbGwgQnVzaW5lc3MgSm91cm5hbDwvc2Vjb25kYXJ5LXRpdGxlPjwvdGl0bGVzPjxwZXJp
b2RpY2FsPjxmdWxsLXRpdGxlPkludGVybmF0aW9uYWwgU21hbGwgQnVzaW5lc3MgSm91cm5hbDwv
ZnVsbC10aXRsZT48L3BlcmlvZGljYWw+PHBhZ2VzPjgxLTEwMzwvcGFnZXM+PHZvbHVtZT4zNjwv
dm9sdW1lPjxudW1iZXI+MTwvbnVtYmVyPjxrZXl3b3Jkcz48a2V5d29yZD5pbnRlcm5hdGlvbmFs
aXphdGlvbixub24taGlnaC10ZWNoIFNNRXMsUiZhbXA7RCBpbnRlbnNpdHksU01FIHBlcmZvcm1h
bmNlPC9rZXl3b3JkPjwva2V5d29yZHM+PGRhdGVzPjx5ZWFyPjIwMTg8L3llYXI+PC9kYXRlcz48
dXJscz48cmVsYXRlZC11cmxzPjx1cmw+aHR0cHM6Ly9qb3VybmFscy5zYWdlcHViLmNvbS9kb2kv
YWJzLzEwLjExNzcvMDI2NjI0MjYxNzcwNzU2NjwvdXJsPjwvcmVsYXRlZC11cmxzPjwvdXJscz48
ZWxlY3Ryb25pYy1yZXNvdXJjZS1udW0+MTAuMTE3Ny8wMjY2MjQyNjE3NzA3NTY2PC9lbGVjdHJv
bmljLXJlc291cmNlLW51bT48L3JlY29yZD48L0NpdGU+PENpdGU+PEF1dGhvcj5FemU8L0F1dGhv
cj48WWVhcj4yMDIwPC9ZZWFyPjxSZWNOdW0+MTc5NzwvUmVjTnVtPjxyZWNvcmQ+PHJlYy1udW1i
ZXI+MTc5NzwvcmVjLW51bWJlcj48Zm9yZWlnbi1rZXlzPjxrZXkgYXBwPSJFTiIgZGItaWQ9InZ4
dzBmZmVzbjl6enQwZXdwZHg1cjVhM2ZwdzkyYWVwOXJlOSIgdGltZXN0YW1wPSIxNzI5OTMxOTQy
Ij4xNzk3PC9rZXk+PC9mb3JlaWduLWtleXM+PHJlZi10eXBlIG5hbWU9IkpvdXJuYWwgQXJ0aWNs
ZSI+MTc8L3JlZi10eXBlPjxjb250cmlidXRvcnM+PGF1dGhvcnM+PGF1dGhvcj5FemUsIENoaWRp
ZWJlcmUgRW1tYW51ZWw8L2F1dGhvcj48YXV0aG9yPkF3b2RlbGUsIEltb2xlYXlvIEFicmFoYW08
L2F1dGhvcj48YXV0aG9yPkFkZWdib3llZ2EsIEFkZXNvamkgQW50aG9ueTwvYXV0aG9yPjxhdXRo
b3I+T255ZWFnYW0sIE9ueWVhbGlsYW0gUGV0ZXI8L2F1dGhvcj48YXV0aG9yPkd1dG8sIEppYnJp
biBBaG1lZDwvYXV0aG9yPjwvYXV0aG9ycz48L2NvbnRyaWJ1dG9ycz48dGl0bGVzPjx0aXRsZT5B
c3Nlc3NtZW50IG9mIHRoZSB0cmlnZ2VycyBvZiBpbmVmZmljaWVudCBtYXRlcmlhbHMgbWFuYWdl
bWVudCBwcmFjdGljZXMgYnkgY29uc3RydWN0aW9uIFNNRXMgaW4gTmlnZXJpYTwvdGl0bGU+PHNl
Y29uZGFyeS10aXRsZT5JbnRlcm5hdGlvbmFsIEpvdXJuYWwgb2YgUmVhbCBFc3RhdGUgU3R1ZGll
czwvc2Vjb25kYXJ5LXRpdGxlPjwvdGl0bGVzPjxwZXJpb2RpY2FsPjxmdWxsLXRpdGxlPkludGVy
bmF0aW9uYWwgSm91cm5hbCBvZiBSZWFsIEVzdGF0ZSBTdHVkaWVzPC9mdWxsLXRpdGxlPjwvcGVy
aW9kaWNhbD48cGFnZXM+MzgtNTY8L3BhZ2VzPjx2b2x1bWU+MTQ8L3ZvbHVtZT48bnVtYmVyPjE8
L251bWJlcj48ZGF0ZXM+PHllYXI+MjAyMDwveWVhcj48L2RhdGVzPjxpc2JuPjIyMzEtNzY0Mzwv
aXNibj48dXJscz48L3VybHM+PC9yZWNvcmQ+PC9DaXRlPjwvRW5kTm90ZT4A
</w:fldData>
        </w:fldChar>
      </w:r>
      <w:r w:rsidR="005B671F" w:rsidRPr="007F23AD">
        <w:rPr>
          <w:rFonts w:ascii="Calibri" w:hAnsi="Calibri" w:cs="Calibri"/>
          <w:noProof/>
          <w:color w:val="000000" w:themeColor="text1"/>
          <w:sz w:val="22"/>
          <w:szCs w:val="22"/>
        </w:rPr>
        <w:instrText xml:space="preserve"> ADDIN EN.CITE </w:instrText>
      </w:r>
      <w:r w:rsidR="005B671F" w:rsidRPr="007F23AD">
        <w:rPr>
          <w:rFonts w:ascii="Calibri" w:hAnsi="Calibri" w:cs="Calibri"/>
          <w:noProof/>
          <w:color w:val="000000" w:themeColor="text1"/>
          <w:sz w:val="22"/>
          <w:szCs w:val="22"/>
        </w:rPr>
        <w:fldChar w:fldCharType="begin">
          <w:fldData xml:space="preserve">PEVuZE5vdGU+PENpdGU+PEF1dGhvcj5Cb29sdGluazwvQXV0aG9yPjxZZWFyPjIwMTg8L1llYXI+
PFJlY051bT4xNzk4PC9SZWNOdW0+PERpc3BsYXlUZXh0PihCb29sdGluayBhbmQgU2FrYS1IZWxt
aG91dCAyMDE4OyBFemUgZXQgYWwuIDIwMjApPC9EaXNwbGF5VGV4dD48cmVjb3JkPjxyZWMtbnVt
YmVyPjE3OTg8L3JlYy1udW1iZXI+PGZvcmVpZ24ta2V5cz48a2V5IGFwcD0iRU4iIGRiLWlkPSJ2
eHcwZmZlc245enp0MGV3cGR4NXI1YTNmcHc5MmFlcDlyZTkiIHRpbWVzdGFtcD0iMTcyOTkzMTk4
MCI+MTc5ODwva2V5PjwvZm9yZWlnbi1rZXlzPjxyZWYtdHlwZSBuYW1lPSJKb3VybmFsIEFydGlj
bGUiPjE3PC9yZWYtdHlwZT48Y29udHJpYnV0b3JzPjxhdXRob3JzPjxhdXRob3I+Qm9vbHRpbmss
IEx1Y2FzIFdBPC9hdXRob3I+PGF1dGhvcj5TYWthLUhlbG1ob3V0LCBBeXNlPC9hdXRob3I+PC9h
dXRob3JzPjwvY29udHJpYnV0b3JzPjx0aXRsZXM+PHRpdGxlPlRoZSBlZmZlY3RzIG9mIFImYW1w
O0QgaW50ZW5zaXR5IGFuZCBpbnRlcm5hdGlvbmFsaXphdGlvbiBvbiB0aGUgcGVyZm9ybWFuY2Ug
b2Ygbm9uLWhpZ2gtdGVjaCBTTUVzPC90aXRsZT48c2Vjb25kYXJ5LXRpdGxlPkludGVybmF0aW9u
YWwgU21hbGwgQnVzaW5lc3MgSm91cm5hbDwvc2Vjb25kYXJ5LXRpdGxlPjwvdGl0bGVzPjxwZXJp
b2RpY2FsPjxmdWxsLXRpdGxlPkludGVybmF0aW9uYWwgU21hbGwgQnVzaW5lc3MgSm91cm5hbDwv
ZnVsbC10aXRsZT48L3BlcmlvZGljYWw+PHBhZ2VzPjgxLTEwMzwvcGFnZXM+PHZvbHVtZT4zNjwv
dm9sdW1lPjxudW1iZXI+MTwvbnVtYmVyPjxrZXl3b3Jkcz48a2V5d29yZD5pbnRlcm5hdGlvbmFs
aXphdGlvbixub24taGlnaC10ZWNoIFNNRXMsUiZhbXA7RCBpbnRlbnNpdHksU01FIHBlcmZvcm1h
bmNlPC9rZXl3b3JkPjwva2V5d29yZHM+PGRhdGVzPjx5ZWFyPjIwMTg8L3llYXI+PC9kYXRlcz48
dXJscz48cmVsYXRlZC11cmxzPjx1cmw+aHR0cHM6Ly9qb3VybmFscy5zYWdlcHViLmNvbS9kb2kv
YWJzLzEwLjExNzcvMDI2NjI0MjYxNzcwNzU2NjwvdXJsPjwvcmVsYXRlZC11cmxzPjwvdXJscz48
ZWxlY3Ryb25pYy1yZXNvdXJjZS1udW0+MTAuMTE3Ny8wMjY2MjQyNjE3NzA3NTY2PC9lbGVjdHJv
bmljLXJlc291cmNlLW51bT48L3JlY29yZD48L0NpdGU+PENpdGU+PEF1dGhvcj5FemU8L0F1dGhv
cj48WWVhcj4yMDIwPC9ZZWFyPjxSZWNOdW0+MTc5NzwvUmVjTnVtPjxyZWNvcmQ+PHJlYy1udW1i
ZXI+MTc5NzwvcmVjLW51bWJlcj48Zm9yZWlnbi1rZXlzPjxrZXkgYXBwPSJFTiIgZGItaWQ9InZ4
dzBmZmVzbjl6enQwZXdwZHg1cjVhM2ZwdzkyYWVwOXJlOSIgdGltZXN0YW1wPSIxNzI5OTMxOTQy
Ij4xNzk3PC9rZXk+PC9mb3JlaWduLWtleXM+PHJlZi10eXBlIG5hbWU9IkpvdXJuYWwgQXJ0aWNs
ZSI+MTc8L3JlZi10eXBlPjxjb250cmlidXRvcnM+PGF1dGhvcnM+PGF1dGhvcj5FemUsIENoaWRp
ZWJlcmUgRW1tYW51ZWw8L2F1dGhvcj48YXV0aG9yPkF3b2RlbGUsIEltb2xlYXlvIEFicmFoYW08
L2F1dGhvcj48YXV0aG9yPkFkZWdib3llZ2EsIEFkZXNvamkgQW50aG9ueTwvYXV0aG9yPjxhdXRo
b3I+T255ZWFnYW0sIE9ueWVhbGlsYW0gUGV0ZXI8L2F1dGhvcj48YXV0aG9yPkd1dG8sIEppYnJp
biBBaG1lZDwvYXV0aG9yPjwvYXV0aG9ycz48L2NvbnRyaWJ1dG9ycz48dGl0bGVzPjx0aXRsZT5B
c3Nlc3NtZW50IG9mIHRoZSB0cmlnZ2VycyBvZiBpbmVmZmljaWVudCBtYXRlcmlhbHMgbWFuYWdl
bWVudCBwcmFjdGljZXMgYnkgY29uc3RydWN0aW9uIFNNRXMgaW4gTmlnZXJpYTwvdGl0bGU+PHNl
Y29uZGFyeS10aXRsZT5JbnRlcm5hdGlvbmFsIEpvdXJuYWwgb2YgUmVhbCBFc3RhdGUgU3R1ZGll
czwvc2Vjb25kYXJ5LXRpdGxlPjwvdGl0bGVzPjxwZXJpb2RpY2FsPjxmdWxsLXRpdGxlPkludGVy
bmF0aW9uYWwgSm91cm5hbCBvZiBSZWFsIEVzdGF0ZSBTdHVkaWVzPC9mdWxsLXRpdGxlPjwvcGVy
aW9kaWNhbD48cGFnZXM+MzgtNTY8L3BhZ2VzPjx2b2x1bWU+MTQ8L3ZvbHVtZT48bnVtYmVyPjE8
L251bWJlcj48ZGF0ZXM+PHllYXI+MjAyMDwveWVhcj48L2RhdGVzPjxpc2JuPjIyMzEtNzY0Mzwv
aXNibj48dXJscz48L3VybHM+PC9yZWNvcmQ+PC9DaXRlPjwvRW5kTm90ZT4A
</w:fldData>
        </w:fldChar>
      </w:r>
      <w:r w:rsidR="005B671F" w:rsidRPr="007F23AD">
        <w:rPr>
          <w:rFonts w:ascii="Calibri" w:hAnsi="Calibri" w:cs="Calibri"/>
          <w:noProof/>
          <w:color w:val="000000" w:themeColor="text1"/>
          <w:sz w:val="22"/>
          <w:szCs w:val="22"/>
        </w:rPr>
        <w:instrText xml:space="preserve"> ADDIN EN.CITE.DATA </w:instrText>
      </w:r>
      <w:r w:rsidR="005B671F" w:rsidRPr="007F23AD">
        <w:rPr>
          <w:rFonts w:ascii="Calibri" w:hAnsi="Calibri" w:cs="Calibri"/>
          <w:noProof/>
          <w:color w:val="000000" w:themeColor="text1"/>
          <w:sz w:val="22"/>
          <w:szCs w:val="22"/>
        </w:rPr>
      </w:r>
      <w:r w:rsidR="005B671F" w:rsidRPr="007F23AD">
        <w:rPr>
          <w:rFonts w:ascii="Calibri" w:hAnsi="Calibri" w:cs="Calibri"/>
          <w:noProof/>
          <w:color w:val="000000" w:themeColor="text1"/>
          <w:sz w:val="22"/>
          <w:szCs w:val="22"/>
        </w:rPr>
        <w:fldChar w:fldCharType="end"/>
      </w:r>
      <w:r w:rsidR="00A215F5" w:rsidRPr="007F23AD">
        <w:rPr>
          <w:rFonts w:ascii="Calibri" w:hAnsi="Calibri" w:cs="Calibri"/>
          <w:noProof/>
          <w:color w:val="000000" w:themeColor="text1"/>
          <w:sz w:val="22"/>
          <w:szCs w:val="22"/>
        </w:rPr>
      </w:r>
      <w:r w:rsidR="00A215F5" w:rsidRPr="007F23AD">
        <w:rPr>
          <w:rFonts w:ascii="Calibri" w:hAnsi="Calibri" w:cs="Calibri"/>
          <w:noProof/>
          <w:color w:val="000000" w:themeColor="text1"/>
          <w:sz w:val="22"/>
          <w:szCs w:val="22"/>
        </w:rPr>
        <w:fldChar w:fldCharType="separate"/>
      </w:r>
      <w:r w:rsidR="005B671F" w:rsidRPr="007F23AD">
        <w:rPr>
          <w:rFonts w:ascii="Calibri" w:hAnsi="Calibri" w:cs="Calibri"/>
          <w:noProof/>
          <w:color w:val="000000" w:themeColor="text1"/>
          <w:sz w:val="22"/>
          <w:szCs w:val="22"/>
        </w:rPr>
        <w:t>(</w:t>
      </w:r>
      <w:r w:rsidR="3F79C563" w:rsidRPr="007F23AD">
        <w:rPr>
          <w:rFonts w:ascii="Calibri" w:hAnsi="Calibri" w:cs="Calibri"/>
          <w:noProof/>
          <w:color w:val="000000" w:themeColor="text1"/>
          <w:sz w:val="22"/>
          <w:szCs w:val="22"/>
        </w:rPr>
        <w:t xml:space="preserve">e.g. </w:t>
      </w:r>
      <w:r w:rsidR="005B671F" w:rsidRPr="007F23AD">
        <w:rPr>
          <w:rFonts w:ascii="Calibri" w:hAnsi="Calibri" w:cs="Calibri"/>
          <w:noProof/>
          <w:color w:val="000000" w:themeColor="text1"/>
          <w:sz w:val="22"/>
          <w:szCs w:val="22"/>
        </w:rPr>
        <w:t>Booltink and Saka-Helmhout 2018; Eze et al. 2020)</w:t>
      </w:r>
      <w:r w:rsidR="00A215F5" w:rsidRPr="007F23AD">
        <w:rPr>
          <w:rFonts w:ascii="Calibri" w:hAnsi="Calibri" w:cs="Calibri"/>
          <w:noProof/>
          <w:color w:val="000000" w:themeColor="text1"/>
          <w:sz w:val="22"/>
          <w:szCs w:val="22"/>
        </w:rPr>
        <w:fldChar w:fldCharType="end"/>
      </w:r>
      <w:r w:rsidR="67214B35" w:rsidRPr="007F23AD">
        <w:rPr>
          <w:rFonts w:ascii="Calibri" w:hAnsi="Calibri" w:cs="Calibri"/>
          <w:color w:val="000000" w:themeColor="text1"/>
          <w:sz w:val="22"/>
          <w:szCs w:val="22"/>
        </w:rPr>
        <w:t>, which differs from the focus of this study.</w:t>
      </w:r>
      <w:r w:rsidR="001818FE" w:rsidRPr="007F23AD">
        <w:rPr>
          <w:rFonts w:ascii="Calibri" w:hAnsi="Calibri" w:cs="Calibri"/>
          <w:color w:val="000000" w:themeColor="text1"/>
          <w:sz w:val="22"/>
          <w:szCs w:val="22"/>
        </w:rPr>
        <w:t xml:space="preserve"> Our exploration of different databases and the use of multiple keyword combinations helped us gain a deeper understanding of this subject area.</w:t>
      </w:r>
      <w:r w:rsidR="003A46C5" w:rsidRPr="007F23AD">
        <w:rPr>
          <w:rFonts w:ascii="Calibri" w:hAnsi="Calibri" w:cs="Calibri"/>
          <w:color w:val="000000" w:themeColor="text1"/>
          <w:sz w:val="22"/>
          <w:szCs w:val="22"/>
          <w:lang w:val="en-GB"/>
        </w:rPr>
        <w:t xml:space="preserve"> This helped us further understand the </w:t>
      </w:r>
      <w:r w:rsidR="008B02E2" w:rsidRPr="007F23AD">
        <w:rPr>
          <w:rFonts w:ascii="Calibri" w:hAnsi="Calibri" w:cs="Calibri"/>
          <w:color w:val="000000" w:themeColor="text1"/>
          <w:sz w:val="22"/>
          <w:szCs w:val="22"/>
          <w:lang w:val="en-GB"/>
        </w:rPr>
        <w:t xml:space="preserve">subject area, though did highlight that there was </w:t>
      </w:r>
      <w:proofErr w:type="spellStart"/>
      <w:r w:rsidR="008B02E2" w:rsidRPr="007F23AD">
        <w:rPr>
          <w:rFonts w:ascii="Calibri" w:hAnsi="Calibri" w:cs="Calibri"/>
          <w:color w:val="000000" w:themeColor="text1"/>
          <w:sz w:val="22"/>
          <w:szCs w:val="22"/>
          <w:lang w:val="en-GB"/>
        </w:rPr>
        <w:t>i</w:t>
      </w:r>
      <w:proofErr w:type="spellEnd"/>
      <w:r w:rsidR="008B02E2" w:rsidRPr="007F23AD">
        <w:rPr>
          <w:rFonts w:ascii="Calibri" w:hAnsi="Calibri" w:cs="Calibri"/>
          <w:color w:val="000000" w:themeColor="text1"/>
          <w:sz w:val="22"/>
          <w:szCs w:val="22"/>
          <w:lang w:val="en-GB"/>
        </w:rPr>
        <w:t xml:space="preserve">) significant variation in research quality, ii) </w:t>
      </w:r>
      <w:r w:rsidR="00444F95" w:rsidRPr="007F23AD">
        <w:rPr>
          <w:rFonts w:ascii="Calibri" w:hAnsi="Calibri" w:cs="Calibri"/>
          <w:color w:val="000000" w:themeColor="text1"/>
          <w:sz w:val="22"/>
          <w:szCs w:val="22"/>
          <w:lang w:val="en-GB"/>
        </w:rPr>
        <w:t>an extremely large number of potential studies to consider, but with iii) mostly irrelevant studies returned in our results.</w:t>
      </w:r>
      <w:r w:rsidR="006B7F0B" w:rsidRPr="007F23AD">
        <w:rPr>
          <w:rFonts w:ascii="Calibri" w:hAnsi="Calibri" w:cs="Calibri"/>
          <w:color w:val="000000" w:themeColor="text1"/>
          <w:sz w:val="22"/>
          <w:szCs w:val="22"/>
          <w:lang w:val="en-GB"/>
        </w:rPr>
        <w:t xml:space="preserve"> </w:t>
      </w:r>
      <w:r w:rsidR="00444F95" w:rsidRPr="007F23AD">
        <w:rPr>
          <w:rFonts w:ascii="Calibri" w:hAnsi="Calibri" w:cs="Calibri"/>
          <w:color w:val="000000" w:themeColor="text1"/>
          <w:sz w:val="22"/>
          <w:szCs w:val="22"/>
          <w:lang w:val="en-GB"/>
        </w:rPr>
        <w:t xml:space="preserve">To conduct a useful, relevant, and focused review we therefore followed the </w:t>
      </w:r>
      <w:r w:rsidR="003276EE" w:rsidRPr="007F23AD">
        <w:rPr>
          <w:rFonts w:ascii="Calibri" w:hAnsi="Calibri" w:cs="Calibri"/>
          <w:color w:val="000000" w:themeColor="text1"/>
          <w:sz w:val="22"/>
          <w:szCs w:val="22"/>
          <w:lang w:val="en-GB"/>
        </w:rPr>
        <w:t>procedure prescribed</w:t>
      </w:r>
      <w:r w:rsidR="00D43F2F" w:rsidRPr="007F23AD">
        <w:rPr>
          <w:rFonts w:ascii="Calibri" w:hAnsi="Calibri" w:cs="Calibri"/>
          <w:color w:val="000000" w:themeColor="text1"/>
          <w:sz w:val="22"/>
          <w:szCs w:val="22"/>
          <w:lang w:val="en-GB"/>
        </w:rPr>
        <w:t xml:space="preserve"> by</w:t>
      </w:r>
      <w:r w:rsidR="004D2453" w:rsidRPr="007F23AD">
        <w:rPr>
          <w:rFonts w:ascii="Calibri" w:hAnsi="Calibri" w:cs="Calibri"/>
          <w:color w:val="000000" w:themeColor="text1"/>
          <w:sz w:val="22"/>
          <w:szCs w:val="22"/>
          <w:lang w:val="en-GB"/>
        </w:rPr>
        <w:t xml:space="preserve"> </w:t>
      </w:r>
      <w:r w:rsidR="00E3293B" w:rsidRPr="007F23AD">
        <w:rPr>
          <w:rFonts w:ascii="Calibri" w:hAnsi="Calibri" w:cs="Calibri"/>
          <w:noProof/>
          <w:color w:val="000000" w:themeColor="text1"/>
          <w:sz w:val="22"/>
          <w:szCs w:val="22"/>
          <w:lang w:val="en-GB"/>
        </w:rPr>
        <w:fldChar w:fldCharType="begin"/>
      </w:r>
      <w:r w:rsidR="00E3293B" w:rsidRPr="007F23AD">
        <w:rPr>
          <w:rFonts w:ascii="Calibri" w:hAnsi="Calibri" w:cs="Calibri"/>
          <w:noProof/>
          <w:color w:val="000000" w:themeColor="text1"/>
          <w:sz w:val="22"/>
          <w:szCs w:val="22"/>
          <w:lang w:val="en-GB"/>
        </w:rPr>
        <w:instrText xml:space="preserve"> ADDIN EN.CITE &lt;EndNote&gt;&lt;Cite AuthorYear="1"&gt;&lt;Author&gt;Gosling&lt;/Author&gt;&lt;Year&gt;2009&lt;/Year&gt;&lt;RecNum&gt;308&lt;/RecNum&gt;&lt;DisplayText&gt;Gosling and Naim (2009)&lt;/DisplayText&gt;&lt;record&gt;&lt;rec-number&gt;308&lt;/rec-number&gt;&lt;foreign-keys&gt;&lt;key app="EN" db-id="vxw0ffesn9zzt0ewpdx5r5a3fpw92aep9re9" timestamp="1683537976" guid="9ece3df2-70c4-45a1-bb98-db336bb4f11a"&gt;308&lt;/key&gt;&lt;/foreign-keys&gt;&lt;ref-type name="Journal Article"&gt;17&lt;/ref-type&gt;&lt;contributors&gt;&lt;authors&gt;&lt;author&gt;Gosling, Jonathan&lt;/author&gt;&lt;author&gt;Naim, Mohamed M.&lt;/author&gt;&lt;/authors&gt;&lt;/contributors&gt;&lt;titles&gt;&lt;title&gt;Engineer-to-order supply chain management: A literature review and research agenda&lt;/title&gt;&lt;secondary-title&gt;International Journal of Production Economics&lt;/secondary-title&gt;&lt;/titles&gt;&lt;periodical&gt;&lt;full-title&gt;International Journal of Production Economics&lt;/full-title&gt;&lt;/periodical&gt;&lt;pages&gt;741-754&lt;/pages&gt;&lt;volume&gt;122&lt;/volume&gt;&lt;number&gt;2&lt;/number&gt;&lt;keywords&gt;&lt;keyword&gt;Engineer-to-order&lt;/keyword&gt;&lt;keyword&gt;Project&lt;/keyword&gt;&lt;keyword&gt;One-of-a-kind&lt;/keyword&gt;&lt;keyword&gt;Supply chain&lt;/keyword&gt;&lt;keyword&gt;Literature review&lt;/keyword&gt;&lt;/keywords&gt;&lt;dates&gt;&lt;year&gt;2009&lt;/year&gt;&lt;pub-dates&gt;&lt;date&gt;2009/12/01/&lt;/date&gt;&lt;/pub-dates&gt;&lt;/dates&gt;&lt;isbn&gt;0925-5273&lt;/isbn&gt;&lt;urls&gt;&lt;related-urls&gt;&lt;url&gt;https://www.sciencedirect.com/science/article/pii/S0925527309002394&lt;/url&gt;&lt;/related-urls&gt;&lt;/urls&gt;&lt;electronic-resource-num&gt;https://doi.org/10.1016/j.ijpe.2009.07.002&lt;/electronic-resource-num&gt;&lt;/record&gt;&lt;/Cite&gt;&lt;/EndNote&gt;</w:instrText>
      </w:r>
      <w:r w:rsidR="00E3293B" w:rsidRPr="007F23AD">
        <w:rPr>
          <w:rFonts w:ascii="Calibri" w:hAnsi="Calibri" w:cs="Calibri"/>
          <w:noProof/>
          <w:color w:val="000000" w:themeColor="text1"/>
          <w:sz w:val="22"/>
          <w:szCs w:val="22"/>
          <w:lang w:val="en-GB"/>
        </w:rPr>
        <w:fldChar w:fldCharType="separate"/>
      </w:r>
      <w:r w:rsidR="00E3293B" w:rsidRPr="007F23AD">
        <w:rPr>
          <w:rFonts w:ascii="Calibri" w:hAnsi="Calibri" w:cs="Calibri"/>
          <w:noProof/>
          <w:color w:val="000000" w:themeColor="text1"/>
          <w:sz w:val="22"/>
          <w:szCs w:val="22"/>
          <w:lang w:val="en-GB"/>
        </w:rPr>
        <w:t>Gosling and Naim (2009)</w:t>
      </w:r>
      <w:r w:rsidR="00E3293B" w:rsidRPr="007F23AD">
        <w:rPr>
          <w:rFonts w:ascii="Calibri" w:hAnsi="Calibri" w:cs="Calibri"/>
          <w:noProof/>
          <w:color w:val="000000" w:themeColor="text1"/>
          <w:sz w:val="22"/>
          <w:szCs w:val="22"/>
          <w:lang w:val="en-GB"/>
        </w:rPr>
        <w:fldChar w:fldCharType="end"/>
      </w:r>
      <w:r w:rsidR="00551A38" w:rsidRPr="007F23AD">
        <w:rPr>
          <w:rFonts w:ascii="Calibri" w:hAnsi="Calibri" w:cs="Calibri"/>
          <w:color w:val="000000" w:themeColor="text1"/>
          <w:sz w:val="22"/>
          <w:szCs w:val="22"/>
          <w:lang w:val="en-GB"/>
        </w:rPr>
        <w:t>,</w:t>
      </w:r>
      <w:r w:rsidR="004541D9" w:rsidRPr="007F23AD">
        <w:rPr>
          <w:rFonts w:ascii="Calibri" w:hAnsi="Calibri" w:cs="Calibri"/>
          <w:color w:val="000000" w:themeColor="text1"/>
          <w:sz w:val="22"/>
          <w:szCs w:val="22"/>
          <w:lang w:val="en-GB"/>
        </w:rPr>
        <w:t xml:space="preserve"> </w:t>
      </w:r>
      <w:r w:rsidR="005B0403" w:rsidRPr="007F23AD">
        <w:rPr>
          <w:rFonts w:ascii="Calibri" w:hAnsi="Calibri" w:cs="Calibri"/>
          <w:color w:val="000000" w:themeColor="text1"/>
          <w:sz w:val="22"/>
          <w:szCs w:val="22"/>
          <w:lang w:val="en-GB"/>
        </w:rPr>
        <w:t xml:space="preserve">who demonstrated how the Charted Association of Business School’s </w:t>
      </w:r>
      <w:r w:rsidR="006B7F0B" w:rsidRPr="007F23AD">
        <w:rPr>
          <w:rFonts w:ascii="Calibri" w:hAnsi="Calibri" w:cs="Calibri"/>
          <w:color w:val="000000" w:themeColor="text1"/>
          <w:sz w:val="22"/>
          <w:szCs w:val="22"/>
          <w:lang w:val="en-GB"/>
        </w:rPr>
        <w:t xml:space="preserve">Academic Journal Guide (AJG) </w:t>
      </w:r>
      <w:r w:rsidR="005B0403" w:rsidRPr="007F23AD">
        <w:rPr>
          <w:rFonts w:ascii="Calibri" w:hAnsi="Calibri" w:cs="Calibri"/>
          <w:color w:val="000000" w:themeColor="text1"/>
          <w:sz w:val="22"/>
          <w:szCs w:val="22"/>
          <w:lang w:val="en-GB"/>
        </w:rPr>
        <w:t xml:space="preserve">may be </w:t>
      </w:r>
      <w:r w:rsidR="006B7F0B" w:rsidRPr="007F23AD">
        <w:rPr>
          <w:rFonts w:ascii="Calibri" w:hAnsi="Calibri" w:cs="Calibri"/>
          <w:color w:val="000000" w:themeColor="text1"/>
          <w:sz w:val="22"/>
          <w:szCs w:val="22"/>
          <w:lang w:val="en-GB"/>
        </w:rPr>
        <w:t xml:space="preserve">used </w:t>
      </w:r>
      <w:r w:rsidR="005B0403" w:rsidRPr="007F23AD">
        <w:rPr>
          <w:rFonts w:ascii="Calibri" w:hAnsi="Calibri" w:cs="Calibri"/>
          <w:color w:val="000000" w:themeColor="text1"/>
          <w:sz w:val="22"/>
          <w:szCs w:val="22"/>
          <w:lang w:val="en-GB"/>
        </w:rPr>
        <w:t>as a</w:t>
      </w:r>
      <w:r w:rsidR="006B7F0B" w:rsidRPr="007F23AD">
        <w:rPr>
          <w:rFonts w:ascii="Calibri" w:hAnsi="Calibri" w:cs="Calibri"/>
          <w:color w:val="000000" w:themeColor="text1"/>
          <w:sz w:val="22"/>
          <w:szCs w:val="22"/>
          <w:lang w:val="en-GB"/>
        </w:rPr>
        <w:t xml:space="preserve">  proxy for quality and integrity of the screening process</w:t>
      </w:r>
      <w:r w:rsidR="004541D9" w:rsidRPr="007F23AD">
        <w:rPr>
          <w:rFonts w:ascii="Calibri" w:hAnsi="Calibri" w:cs="Calibri"/>
          <w:color w:val="000000" w:themeColor="text1"/>
          <w:sz w:val="22"/>
          <w:szCs w:val="22"/>
          <w:lang w:val="en-GB"/>
        </w:rPr>
        <w:t>.</w:t>
      </w:r>
      <w:r w:rsidR="006B7F0B" w:rsidRPr="007F23AD">
        <w:rPr>
          <w:rFonts w:ascii="Calibri" w:hAnsi="Calibri" w:cs="Calibri"/>
          <w:color w:val="000000" w:themeColor="text1"/>
          <w:sz w:val="22"/>
          <w:szCs w:val="22"/>
          <w:lang w:val="en-GB"/>
        </w:rPr>
        <w:t xml:space="preserve"> The AJG</w:t>
      </w:r>
      <w:r w:rsidR="00A505C4" w:rsidRPr="007F23AD">
        <w:rPr>
          <w:rFonts w:ascii="Calibri" w:hAnsi="Calibri" w:cs="Calibri"/>
          <w:color w:val="000000" w:themeColor="text1"/>
          <w:sz w:val="22"/>
          <w:szCs w:val="22"/>
          <w:lang w:val="en-GB"/>
        </w:rPr>
        <w:t>’</w:t>
      </w:r>
      <w:r w:rsidR="006B7F0B" w:rsidRPr="007F23AD">
        <w:rPr>
          <w:rFonts w:ascii="Calibri" w:hAnsi="Calibri" w:cs="Calibri"/>
          <w:color w:val="000000" w:themeColor="text1"/>
          <w:sz w:val="22"/>
          <w:szCs w:val="22"/>
          <w:lang w:val="en-GB"/>
        </w:rPr>
        <w:t xml:space="preserve">s ratings are based on the judgments of peer reviewers, </w:t>
      </w:r>
      <w:r w:rsidR="00B06417" w:rsidRPr="007F23AD">
        <w:rPr>
          <w:rFonts w:ascii="Calibri" w:hAnsi="Calibri" w:cs="Calibri"/>
          <w:color w:val="000000" w:themeColor="text1"/>
          <w:sz w:val="22"/>
          <w:szCs w:val="22"/>
          <w:lang w:val="en-GB"/>
        </w:rPr>
        <w:t>editors, and</w:t>
      </w:r>
      <w:r w:rsidR="006B7F0B" w:rsidRPr="007F23AD">
        <w:rPr>
          <w:rFonts w:ascii="Calibri" w:hAnsi="Calibri" w:cs="Calibri"/>
          <w:color w:val="000000" w:themeColor="text1"/>
          <w:sz w:val="22"/>
          <w:szCs w:val="22"/>
          <w:lang w:val="en-GB"/>
        </w:rPr>
        <w:t xml:space="preserve"> experts who evaluate hundreds of publications regarding citation-related statistics from the Association of Business Schools list</w:t>
      </w:r>
      <w:r w:rsidR="00384534" w:rsidRPr="007F23AD">
        <w:rPr>
          <w:rFonts w:ascii="Calibri" w:hAnsi="Calibri" w:cs="Calibri"/>
          <w:noProof/>
          <w:color w:val="000000" w:themeColor="text1"/>
          <w:sz w:val="22"/>
          <w:szCs w:val="22"/>
          <w:lang w:val="en-GB"/>
        </w:rPr>
        <w:t xml:space="preserve"> </w:t>
      </w:r>
      <w:r w:rsidR="00384534" w:rsidRPr="007F23AD">
        <w:rPr>
          <w:rFonts w:ascii="Calibri" w:hAnsi="Calibri" w:cs="Calibri"/>
          <w:noProof/>
          <w:color w:val="000000" w:themeColor="text1"/>
          <w:sz w:val="22"/>
          <w:szCs w:val="22"/>
          <w:lang w:val="en-GB"/>
        </w:rPr>
        <w:fldChar w:fldCharType="begin"/>
      </w:r>
      <w:r w:rsidR="00384534" w:rsidRPr="007F23AD">
        <w:rPr>
          <w:rFonts w:ascii="Calibri" w:hAnsi="Calibri" w:cs="Calibri"/>
          <w:noProof/>
          <w:color w:val="000000" w:themeColor="text1"/>
          <w:sz w:val="22"/>
          <w:szCs w:val="22"/>
          <w:lang w:val="en-GB"/>
        </w:rPr>
        <w:instrText xml:space="preserve"> ADDIN EN.CITE &lt;EndNote&gt;&lt;Cite&gt;&lt;Author&gt;ABS&lt;/Author&gt;&lt;Year&gt;2021&lt;/Year&gt;&lt;RecNum&gt;470&lt;/RecNum&gt;&lt;DisplayText&gt;(ABS 2021)&lt;/DisplayText&gt;&lt;record&gt;&lt;rec-number&gt;470&lt;/rec-number&gt;&lt;foreign-keys&gt;&lt;key app="EN" db-id="vxw0ffesn9zzt0ewpdx5r5a3fpw92aep9re9" timestamp="1683538043" guid="10bdbc6e-366c-4167-af3d-766d8eea1651"&gt;470&lt;/key&gt;&lt;/foreign-keys&gt;&lt;ref-type name="Report"&gt;27&lt;/ref-type&gt;&lt;contributors&gt;&lt;authors&gt;&lt;author&gt;ABS&lt;/author&gt;&lt;/authors&gt;&lt;/contributors&gt;&lt;titles&gt;&lt;title&gt;Academic Journal Guide&lt;/title&gt;&lt;/titles&gt;&lt;dates&gt;&lt;year&gt;2021&lt;/year&gt;&lt;/dates&gt;&lt;publisher&gt;Association of Business Schools&lt;/publisher&gt;&lt;urls&gt;&lt;related-urls&gt;&lt;url&gt;https://charteredabs.org/academic-journal-guide-2021/&lt;/url&gt;&lt;/related-urls&gt;&lt;/urls&gt;&lt;access-date&gt;16/07/2022&lt;/access-date&gt;&lt;/record&gt;&lt;/Cite&gt;&lt;/EndNote&gt;</w:instrText>
      </w:r>
      <w:r w:rsidR="00384534" w:rsidRPr="007F23AD">
        <w:rPr>
          <w:rFonts w:ascii="Calibri" w:hAnsi="Calibri" w:cs="Calibri"/>
          <w:noProof/>
          <w:color w:val="000000" w:themeColor="text1"/>
          <w:sz w:val="22"/>
          <w:szCs w:val="22"/>
          <w:lang w:val="en-GB"/>
        </w:rPr>
        <w:fldChar w:fldCharType="separate"/>
      </w:r>
      <w:r w:rsidR="00384534" w:rsidRPr="007F23AD">
        <w:rPr>
          <w:rFonts w:ascii="Calibri" w:hAnsi="Calibri" w:cs="Calibri"/>
          <w:noProof/>
          <w:color w:val="000000" w:themeColor="text1"/>
          <w:sz w:val="22"/>
          <w:szCs w:val="22"/>
          <w:lang w:val="en-GB"/>
        </w:rPr>
        <w:t>(ABS 2021)</w:t>
      </w:r>
      <w:r w:rsidR="00384534" w:rsidRPr="007F23AD">
        <w:rPr>
          <w:rFonts w:ascii="Calibri" w:hAnsi="Calibri" w:cs="Calibri"/>
          <w:noProof/>
          <w:color w:val="000000" w:themeColor="text1"/>
          <w:sz w:val="22"/>
          <w:szCs w:val="22"/>
          <w:lang w:val="en-GB"/>
        </w:rPr>
        <w:fldChar w:fldCharType="end"/>
      </w:r>
      <w:r w:rsidR="006B7F0B" w:rsidRPr="007F23AD">
        <w:rPr>
          <w:rFonts w:ascii="Calibri" w:hAnsi="Calibri" w:cs="Calibri"/>
          <w:color w:val="000000" w:themeColor="text1"/>
          <w:sz w:val="22"/>
          <w:szCs w:val="22"/>
          <w:lang w:val="en-GB"/>
        </w:rPr>
        <w:t>. Journals are ranked according to a five-point scoring system, where 4</w:t>
      </w:r>
      <w:r w:rsidR="00E66E23" w:rsidRPr="007F23AD">
        <w:rPr>
          <w:rFonts w:ascii="Calibri" w:hAnsi="Calibri" w:cs="Calibri"/>
          <w:color w:val="000000" w:themeColor="text1"/>
          <w:sz w:val="22"/>
          <w:szCs w:val="22"/>
          <w:lang w:val="en-GB"/>
        </w:rPr>
        <w:t>*</w:t>
      </w:r>
      <w:r w:rsidR="006B7F0B" w:rsidRPr="007F23AD">
        <w:rPr>
          <w:rFonts w:ascii="Calibri" w:hAnsi="Calibri" w:cs="Calibri"/>
          <w:color w:val="000000" w:themeColor="text1"/>
          <w:sz w:val="22"/>
          <w:szCs w:val="22"/>
          <w:lang w:val="en-GB"/>
        </w:rPr>
        <w:t xml:space="preserve"> is the highest and 0 is the unclassified. </w:t>
      </w:r>
    </w:p>
    <w:p w14:paraId="3F8F0A52" w14:textId="4D8673C1" w:rsidR="00B32963" w:rsidRPr="007F23AD" w:rsidRDefault="009A6909" w:rsidP="009A6909">
      <w:pPr>
        <w:spacing w:line="480" w:lineRule="auto"/>
        <w:jc w:val="center"/>
        <w:rPr>
          <w:rFonts w:ascii="Calibri" w:hAnsi="Calibri" w:cs="Calibri"/>
          <w:color w:val="000000" w:themeColor="text1"/>
          <w:sz w:val="22"/>
          <w:szCs w:val="22"/>
          <w:lang w:val="en-GB"/>
        </w:rPr>
      </w:pPr>
      <w:r w:rsidRPr="007F23AD">
        <w:rPr>
          <w:rFonts w:ascii="Calibri" w:hAnsi="Calibri" w:cs="Calibri"/>
          <w:noProof/>
          <w:color w:val="000000" w:themeColor="text1"/>
          <w:sz w:val="22"/>
          <w:szCs w:val="22"/>
          <w:lang w:val="en-GB"/>
        </w:rPr>
        <w:lastRenderedPageBreak/>
        <w:drawing>
          <wp:inline distT="0" distB="0" distL="0" distR="0" wp14:anchorId="3A139891" wp14:editId="06E24395">
            <wp:extent cx="4421444" cy="4353257"/>
            <wp:effectExtent l="0" t="0" r="0" b="3175"/>
            <wp:docPr id="1322451205" name="Picture 2" descr="A flowchart of a documen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2451205" name="Picture 2" descr="A flowchart of a document&#10;&#10;Description automatically generated"/>
                    <pic:cNvPicPr/>
                  </pic:nvPicPr>
                  <pic:blipFill>
                    <a:blip r:embed="rId11"/>
                    <a:stretch>
                      <a:fillRect/>
                    </a:stretch>
                  </pic:blipFill>
                  <pic:spPr>
                    <a:xfrm>
                      <a:off x="0" y="0"/>
                      <a:ext cx="4454768" cy="4386067"/>
                    </a:xfrm>
                    <a:prstGeom prst="rect">
                      <a:avLst/>
                    </a:prstGeom>
                  </pic:spPr>
                </pic:pic>
              </a:graphicData>
            </a:graphic>
          </wp:inline>
        </w:drawing>
      </w:r>
    </w:p>
    <w:p w14:paraId="0255C447" w14:textId="41E6D904" w:rsidR="00B32963" w:rsidRPr="007F23AD" w:rsidRDefault="00B32963" w:rsidP="00C3226C">
      <w:pPr>
        <w:spacing w:line="480" w:lineRule="auto"/>
        <w:jc w:val="center"/>
        <w:rPr>
          <w:rFonts w:ascii="Calibri" w:hAnsi="Calibri" w:cs="Calibri"/>
          <w:color w:val="000000" w:themeColor="text1"/>
          <w:sz w:val="22"/>
          <w:szCs w:val="22"/>
          <w:lang w:val="en-GB"/>
        </w:rPr>
      </w:pPr>
    </w:p>
    <w:p w14:paraId="187A0AC3" w14:textId="77777777" w:rsidR="003E6EF8" w:rsidRDefault="00B32963" w:rsidP="003E6EF8">
      <w:pPr>
        <w:jc w:val="center"/>
      </w:pPr>
      <w:r w:rsidRPr="007F23AD">
        <w:rPr>
          <w:rFonts w:ascii="Calibri" w:hAnsi="Calibri" w:cs="Calibri"/>
          <w:color w:val="000000" w:themeColor="text1"/>
          <w:sz w:val="22"/>
          <w:szCs w:val="22"/>
          <w:lang w:val="en-GB"/>
        </w:rPr>
        <w:t xml:space="preserve">Figure </w:t>
      </w:r>
      <w:r w:rsidR="00737663" w:rsidRPr="007F23AD">
        <w:rPr>
          <w:rFonts w:ascii="Calibri" w:hAnsi="Calibri" w:cs="Calibri"/>
          <w:color w:val="000000" w:themeColor="text1"/>
          <w:sz w:val="22"/>
          <w:szCs w:val="22"/>
          <w:lang w:val="en-GB"/>
        </w:rPr>
        <w:t>1:</w:t>
      </w:r>
      <w:r w:rsidRPr="007F23AD">
        <w:rPr>
          <w:rFonts w:ascii="Calibri" w:hAnsi="Calibri" w:cs="Calibri"/>
          <w:color w:val="000000" w:themeColor="text1"/>
          <w:sz w:val="22"/>
          <w:szCs w:val="22"/>
          <w:lang w:val="en-GB"/>
        </w:rPr>
        <w:t xml:space="preserve"> Structured literature review process.</w:t>
      </w:r>
      <w:r w:rsidR="003E6EF8" w:rsidRPr="003E6EF8">
        <w:t xml:space="preserve"> </w:t>
      </w:r>
    </w:p>
    <w:p w14:paraId="1E9A50BF" w14:textId="509C551D" w:rsidR="005561E6" w:rsidRDefault="003E6EF8" w:rsidP="003E6EF8">
      <w:pPr>
        <w:jc w:val="center"/>
        <w:rPr>
          <w:rFonts w:ascii="Calibri" w:hAnsi="Calibri" w:cs="Calibri"/>
          <w:color w:val="000000" w:themeColor="text1"/>
          <w:sz w:val="22"/>
          <w:szCs w:val="22"/>
          <w:lang w:val="en-GB"/>
        </w:rPr>
      </w:pPr>
      <w:r w:rsidRPr="003E6EF8">
        <w:rPr>
          <w:rFonts w:ascii="Calibri" w:hAnsi="Calibri" w:cs="Calibri"/>
          <w:color w:val="000000" w:themeColor="text1"/>
          <w:sz w:val="22"/>
          <w:szCs w:val="22"/>
          <w:lang w:val="en-GB"/>
        </w:rPr>
        <w:t>Source: Authors own work</w:t>
      </w:r>
    </w:p>
    <w:p w14:paraId="78FA11D2" w14:textId="77777777" w:rsidR="003E6EF8" w:rsidRPr="007F23AD" w:rsidRDefault="003E6EF8" w:rsidP="003E6EF8">
      <w:pPr>
        <w:jc w:val="center"/>
        <w:rPr>
          <w:rFonts w:ascii="Calibri" w:hAnsi="Calibri" w:cs="Calibri" w:hint="eastAsia"/>
          <w:color w:val="000000" w:themeColor="text1"/>
          <w:sz w:val="22"/>
          <w:szCs w:val="22"/>
          <w:lang w:val="en-GB"/>
        </w:rPr>
      </w:pPr>
    </w:p>
    <w:p w14:paraId="791A86ED" w14:textId="6553258E" w:rsidR="000B4922" w:rsidRPr="007F23AD" w:rsidRDefault="00817F46" w:rsidP="00C3226C">
      <w:pPr>
        <w:spacing w:line="480" w:lineRule="auto"/>
        <w:jc w:val="center"/>
        <w:rPr>
          <w:rFonts w:ascii="Calibri" w:eastAsia="DengXian" w:hAnsi="Calibri" w:cs="Calibri"/>
          <w:color w:val="000000" w:themeColor="text1"/>
          <w:sz w:val="22"/>
          <w:szCs w:val="22"/>
          <w:lang w:val="en-GB"/>
        </w:rPr>
      </w:pPr>
      <w:r w:rsidRPr="007F23AD">
        <w:rPr>
          <w:rFonts w:ascii="Calibri" w:eastAsia="DengXian" w:hAnsi="Calibri" w:cs="Calibri"/>
          <w:noProof/>
          <w:color w:val="000000" w:themeColor="text1"/>
          <w:sz w:val="22"/>
          <w:szCs w:val="22"/>
          <w:lang w:val="en-GB"/>
        </w:rPr>
        <w:drawing>
          <wp:inline distT="0" distB="0" distL="0" distR="0" wp14:anchorId="722AB180" wp14:editId="09177E40">
            <wp:extent cx="5270500" cy="1059815"/>
            <wp:effectExtent l="0" t="0" r="0" b="0"/>
            <wp:docPr id="1796282275" name="图片 1" descr="图示&#10;&#10;描述已自动生成"/>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6282275" name="图片 1" descr="图示&#10;&#10;描述已自动生成"/>
                    <pic:cNvPicPr/>
                  </pic:nvPicPr>
                  <pic:blipFill>
                    <a:blip r:embed="rId12"/>
                    <a:stretch>
                      <a:fillRect/>
                    </a:stretch>
                  </pic:blipFill>
                  <pic:spPr>
                    <a:xfrm>
                      <a:off x="0" y="0"/>
                      <a:ext cx="5270500" cy="1059815"/>
                    </a:xfrm>
                    <a:prstGeom prst="rect">
                      <a:avLst/>
                    </a:prstGeom>
                  </pic:spPr>
                </pic:pic>
              </a:graphicData>
            </a:graphic>
          </wp:inline>
        </w:drawing>
      </w:r>
    </w:p>
    <w:p w14:paraId="6C9F4F80" w14:textId="77777777" w:rsidR="003E6EF8" w:rsidRDefault="004C724C" w:rsidP="003E6EF8">
      <w:pPr>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Figure </w:t>
      </w:r>
      <w:r w:rsidR="004B6803" w:rsidRPr="007F23AD">
        <w:rPr>
          <w:rFonts w:ascii="Calibri" w:hAnsi="Calibri" w:cs="Calibri"/>
          <w:color w:val="000000" w:themeColor="text1"/>
          <w:sz w:val="22"/>
          <w:szCs w:val="22"/>
          <w:lang w:val="en-GB"/>
        </w:rPr>
        <w:t>2</w:t>
      </w:r>
      <w:r w:rsidRPr="007F23AD">
        <w:rPr>
          <w:rFonts w:ascii="Calibri" w:hAnsi="Calibri" w:cs="Calibri"/>
          <w:color w:val="000000" w:themeColor="text1"/>
          <w:sz w:val="22"/>
          <w:szCs w:val="22"/>
          <w:lang w:val="en-GB"/>
        </w:rPr>
        <w:t>: Keywords selection process</w:t>
      </w:r>
    </w:p>
    <w:p w14:paraId="4C012ED2" w14:textId="486F305E" w:rsidR="009159A6" w:rsidRDefault="003E6EF8" w:rsidP="003E6EF8">
      <w:pPr>
        <w:jc w:val="center"/>
        <w:rPr>
          <w:rFonts w:ascii="Calibri" w:hAnsi="Calibri" w:cs="Calibri"/>
          <w:color w:val="000000" w:themeColor="text1"/>
          <w:sz w:val="22"/>
          <w:szCs w:val="22"/>
          <w:lang w:val="en-GB"/>
        </w:rPr>
      </w:pPr>
      <w:r w:rsidRPr="003E6EF8">
        <w:rPr>
          <w:rFonts w:ascii="Calibri" w:hAnsi="Calibri" w:cs="Calibri"/>
          <w:color w:val="000000" w:themeColor="text1"/>
          <w:sz w:val="22"/>
          <w:szCs w:val="22"/>
          <w:lang w:val="en-GB"/>
        </w:rPr>
        <w:t>Source: Authors own work</w:t>
      </w:r>
    </w:p>
    <w:p w14:paraId="1314B3BA" w14:textId="77777777" w:rsidR="003E6EF8" w:rsidRPr="007F23AD" w:rsidRDefault="003E6EF8" w:rsidP="003E6EF8">
      <w:pPr>
        <w:jc w:val="center"/>
        <w:rPr>
          <w:rFonts w:ascii="Calibri" w:eastAsia="DengXian" w:hAnsi="Calibri" w:cs="Calibri" w:hint="eastAsia"/>
          <w:color w:val="000000" w:themeColor="text1"/>
          <w:sz w:val="22"/>
          <w:szCs w:val="22"/>
          <w:lang w:val="en-GB"/>
        </w:rPr>
      </w:pPr>
    </w:p>
    <w:p w14:paraId="0721BD37" w14:textId="6E957465" w:rsidR="00F51BBA" w:rsidRPr="007F23AD" w:rsidRDefault="00470430" w:rsidP="00C3226C">
      <w:pPr>
        <w:pStyle w:val="a3"/>
        <w:numPr>
          <w:ilvl w:val="1"/>
          <w:numId w:val="2"/>
        </w:numPr>
        <w:spacing w:line="480" w:lineRule="auto"/>
        <w:jc w:val="both"/>
        <w:rPr>
          <w:rFonts w:ascii="Calibri" w:hAnsi="Calibri" w:cs="Calibri"/>
          <w:b/>
          <w:bCs/>
          <w:i/>
          <w:iCs/>
          <w:color w:val="000000" w:themeColor="text1"/>
          <w:sz w:val="22"/>
          <w:szCs w:val="22"/>
          <w:lang w:val="en-GB"/>
        </w:rPr>
      </w:pPr>
      <w:r w:rsidRPr="007F23AD">
        <w:rPr>
          <w:rFonts w:ascii="Calibri" w:hAnsi="Calibri" w:cs="Calibri"/>
          <w:b/>
          <w:bCs/>
          <w:i/>
          <w:iCs/>
          <w:color w:val="000000" w:themeColor="text1"/>
          <w:sz w:val="22"/>
          <w:szCs w:val="22"/>
          <w:lang w:val="en-GB"/>
        </w:rPr>
        <w:t xml:space="preserve">Screening the articles </w:t>
      </w:r>
    </w:p>
    <w:p w14:paraId="6E1630B9" w14:textId="65682E44" w:rsidR="00124A3B" w:rsidRPr="007F23AD" w:rsidRDefault="00124A3B" w:rsidP="003F1BA2">
      <w:pPr>
        <w:spacing w:line="480" w:lineRule="auto"/>
        <w:jc w:val="both"/>
        <w:rPr>
          <w:rFonts w:ascii="Calibri" w:hAnsi="Calibri" w:cs="Calibri"/>
          <w:color w:val="000000" w:themeColor="text1"/>
          <w:sz w:val="22"/>
          <w:szCs w:val="22"/>
          <w:lang w:val="en-GB"/>
        </w:rPr>
      </w:pPr>
    </w:p>
    <w:p w14:paraId="5AD0631F" w14:textId="116F8C6D" w:rsidR="00C04207" w:rsidRPr="007F23AD" w:rsidRDefault="00F91521" w:rsidP="00C3226C">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The screening process commenced with conducting keyword searches across 68 journals listed under the Operations and Technology Management field in the ABS list</w:t>
      </w:r>
      <w:r w:rsidR="00392436" w:rsidRPr="007F23AD">
        <w:rPr>
          <w:rFonts w:ascii="Calibri" w:hAnsi="Calibri" w:cs="Calibri"/>
          <w:color w:val="000000" w:themeColor="text1"/>
          <w:sz w:val="22"/>
          <w:szCs w:val="22"/>
          <w:lang w:val="en-GB"/>
        </w:rPr>
        <w:t>.</w:t>
      </w:r>
      <w:r w:rsidR="00BC43F9" w:rsidRPr="007F23AD">
        <w:rPr>
          <w:rFonts w:ascii="Calibri" w:hAnsi="Calibri" w:cs="Calibri"/>
          <w:color w:val="000000" w:themeColor="text1"/>
          <w:sz w:val="22"/>
          <w:szCs w:val="22"/>
          <w:lang w:val="en-GB"/>
        </w:rPr>
        <w:t xml:space="preserve"> After obtaining search results from each journal, the articles were reviewed </w:t>
      </w:r>
      <w:r w:rsidR="007525C0" w:rsidRPr="007F23AD">
        <w:rPr>
          <w:rFonts w:ascii="Calibri" w:hAnsi="Calibri" w:cs="Calibri"/>
          <w:color w:val="000000" w:themeColor="text1"/>
          <w:sz w:val="22"/>
          <w:szCs w:val="22"/>
          <w:lang w:val="en-GB"/>
        </w:rPr>
        <w:t>to determine</w:t>
      </w:r>
      <w:r w:rsidR="00BC43F9" w:rsidRPr="007F23AD">
        <w:rPr>
          <w:rFonts w:ascii="Calibri" w:hAnsi="Calibri" w:cs="Calibri"/>
          <w:color w:val="000000" w:themeColor="text1"/>
          <w:sz w:val="22"/>
          <w:szCs w:val="22"/>
          <w:lang w:val="en-GB"/>
        </w:rPr>
        <w:t xml:space="preserve"> whether they met </w:t>
      </w:r>
      <w:r w:rsidR="00BC43F9" w:rsidRPr="007F23AD">
        <w:rPr>
          <w:rFonts w:ascii="Calibri" w:hAnsi="Calibri" w:cs="Calibri"/>
          <w:color w:val="000000" w:themeColor="text1"/>
          <w:sz w:val="22"/>
          <w:szCs w:val="22"/>
          <w:lang w:val="en-GB"/>
        </w:rPr>
        <w:lastRenderedPageBreak/>
        <w:t>the inclusion criteria for the study.</w:t>
      </w:r>
      <w:r w:rsidR="00E706B6" w:rsidRPr="007F23AD">
        <w:rPr>
          <w:rFonts w:ascii="Calibri" w:hAnsi="Calibri" w:cs="Calibri"/>
          <w:color w:val="000000" w:themeColor="text1"/>
          <w:sz w:val="22"/>
          <w:szCs w:val="22"/>
          <w:lang w:val="en-GB"/>
        </w:rPr>
        <w:t xml:space="preserve"> </w:t>
      </w:r>
      <w:r w:rsidR="00BC43F9" w:rsidRPr="007F23AD">
        <w:rPr>
          <w:rFonts w:ascii="Calibri" w:hAnsi="Calibri" w:cs="Calibri"/>
          <w:color w:val="000000" w:themeColor="text1"/>
          <w:sz w:val="22"/>
          <w:szCs w:val="22"/>
          <w:lang w:val="en-GB"/>
        </w:rPr>
        <w:t xml:space="preserve">Out of the initial pool of </w:t>
      </w:r>
      <w:r w:rsidR="00BB7A93" w:rsidRPr="007F23AD">
        <w:rPr>
          <w:rFonts w:ascii="Calibri" w:hAnsi="Calibri" w:cs="Calibri"/>
          <w:color w:val="000000" w:themeColor="text1"/>
          <w:sz w:val="22"/>
          <w:szCs w:val="22"/>
          <w:lang w:val="en-GB"/>
        </w:rPr>
        <w:t>1</w:t>
      </w:r>
      <w:r w:rsidR="00996FAE" w:rsidRPr="007F23AD">
        <w:rPr>
          <w:rFonts w:ascii="Calibri" w:hAnsi="Calibri" w:cs="Calibri"/>
          <w:color w:val="000000" w:themeColor="text1"/>
          <w:sz w:val="22"/>
          <w:szCs w:val="22"/>
          <w:lang w:val="en-GB"/>
        </w:rPr>
        <w:t>,</w:t>
      </w:r>
      <w:r w:rsidR="00815927" w:rsidRPr="007F23AD">
        <w:rPr>
          <w:rFonts w:ascii="Calibri" w:hAnsi="Calibri" w:cs="Calibri"/>
          <w:color w:val="000000" w:themeColor="text1"/>
          <w:sz w:val="22"/>
          <w:szCs w:val="22"/>
          <w:lang w:val="en-GB"/>
        </w:rPr>
        <w:t>142</w:t>
      </w:r>
      <w:r w:rsidR="00BB7A93" w:rsidRPr="007F23AD">
        <w:rPr>
          <w:rFonts w:ascii="Calibri" w:hAnsi="Calibri" w:cs="Calibri"/>
          <w:color w:val="000000" w:themeColor="text1"/>
          <w:sz w:val="22"/>
          <w:szCs w:val="22"/>
          <w:lang w:val="en-GB"/>
        </w:rPr>
        <w:t xml:space="preserve"> </w:t>
      </w:r>
      <w:r w:rsidR="00BC43F9" w:rsidRPr="007F23AD">
        <w:rPr>
          <w:rFonts w:ascii="Calibri" w:hAnsi="Calibri" w:cs="Calibri"/>
          <w:color w:val="000000" w:themeColor="text1"/>
          <w:sz w:val="22"/>
          <w:szCs w:val="22"/>
          <w:lang w:val="en-GB"/>
        </w:rPr>
        <w:t>articles, 230 were deemed relevant for this study.</w:t>
      </w:r>
      <w:r w:rsidR="00D72074" w:rsidRPr="007F23AD">
        <w:rPr>
          <w:rFonts w:ascii="Calibri" w:hAnsi="Calibri" w:cs="Calibri"/>
          <w:color w:val="000000" w:themeColor="text1"/>
          <w:sz w:val="22"/>
          <w:szCs w:val="22"/>
          <w:lang w:val="en-GB"/>
        </w:rPr>
        <w:t xml:space="preserve"> </w:t>
      </w:r>
    </w:p>
    <w:p w14:paraId="49A2530B" w14:textId="77777777" w:rsidR="00124A3B" w:rsidRPr="007F23AD" w:rsidRDefault="00124A3B" w:rsidP="00C3226C">
      <w:pPr>
        <w:spacing w:line="480" w:lineRule="auto"/>
        <w:jc w:val="both"/>
        <w:rPr>
          <w:rFonts w:ascii="Calibri" w:hAnsi="Calibri" w:cs="Calibri"/>
          <w:color w:val="000000" w:themeColor="text1"/>
          <w:sz w:val="22"/>
          <w:szCs w:val="22"/>
          <w:lang w:val="en-GB"/>
        </w:rPr>
      </w:pPr>
    </w:p>
    <w:p w14:paraId="7E8F2522" w14:textId="488AD99A" w:rsidR="00666404" w:rsidRPr="007F23AD" w:rsidRDefault="00C04207" w:rsidP="003F1BA2">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In the second screening process, </w:t>
      </w:r>
      <w:r w:rsidR="0075120D" w:rsidRPr="007F23AD">
        <w:rPr>
          <w:rFonts w:ascii="Calibri" w:hAnsi="Calibri" w:cs="Calibri"/>
          <w:color w:val="000000" w:themeColor="text1"/>
          <w:sz w:val="22"/>
          <w:szCs w:val="22"/>
          <w:lang w:val="en-GB"/>
        </w:rPr>
        <w:t xml:space="preserve">the </w:t>
      </w:r>
      <w:r w:rsidRPr="007F23AD">
        <w:rPr>
          <w:rFonts w:ascii="Calibri" w:hAnsi="Calibri" w:cs="Calibri"/>
          <w:color w:val="000000" w:themeColor="text1"/>
          <w:sz w:val="22"/>
          <w:szCs w:val="22"/>
          <w:lang w:val="en-GB"/>
        </w:rPr>
        <w:t xml:space="preserve">abstract and conclusion of the articles </w:t>
      </w:r>
      <w:r w:rsidR="005F2C39" w:rsidRPr="007F23AD">
        <w:rPr>
          <w:rFonts w:ascii="Calibri" w:hAnsi="Calibri" w:cs="Calibri"/>
          <w:color w:val="000000" w:themeColor="text1"/>
          <w:sz w:val="22"/>
          <w:szCs w:val="22"/>
          <w:lang w:val="en-GB"/>
        </w:rPr>
        <w:t xml:space="preserve">were checked </w:t>
      </w:r>
      <w:r w:rsidRPr="007F23AD">
        <w:rPr>
          <w:rFonts w:ascii="Calibri" w:hAnsi="Calibri" w:cs="Calibri"/>
          <w:color w:val="000000" w:themeColor="text1"/>
          <w:sz w:val="22"/>
          <w:szCs w:val="22"/>
          <w:lang w:val="en-GB"/>
        </w:rPr>
        <w:t xml:space="preserve">to identify those that proposed potential supply chain risks for construction SMEs. Ultimately, </w:t>
      </w:r>
      <w:r w:rsidR="001E7136" w:rsidRPr="007F23AD">
        <w:rPr>
          <w:rFonts w:ascii="Calibri" w:hAnsi="Calibri" w:cs="Calibri"/>
          <w:color w:val="000000" w:themeColor="text1"/>
          <w:sz w:val="22"/>
          <w:szCs w:val="22"/>
          <w:lang w:val="en-GB"/>
        </w:rPr>
        <w:t>1</w:t>
      </w:r>
      <w:r w:rsidR="005D234C" w:rsidRPr="007F23AD">
        <w:rPr>
          <w:rFonts w:ascii="Calibri" w:hAnsi="Calibri" w:cs="Calibri"/>
          <w:color w:val="000000" w:themeColor="text1"/>
          <w:sz w:val="22"/>
          <w:szCs w:val="22"/>
          <w:lang w:val="en-GB"/>
        </w:rPr>
        <w:t>06</w:t>
      </w:r>
      <w:r w:rsidRPr="007F23AD">
        <w:rPr>
          <w:rFonts w:ascii="Calibri" w:hAnsi="Calibri" w:cs="Calibri"/>
          <w:color w:val="000000" w:themeColor="text1"/>
          <w:sz w:val="22"/>
          <w:szCs w:val="22"/>
          <w:lang w:val="en-GB"/>
        </w:rPr>
        <w:t xml:space="preserve"> articles were included in the paper list</w:t>
      </w:r>
      <w:r w:rsidR="003E2DD6" w:rsidRPr="007F23AD">
        <w:rPr>
          <w:rFonts w:ascii="Calibri" w:hAnsi="Calibri" w:cs="Calibri"/>
          <w:color w:val="000000" w:themeColor="text1"/>
          <w:sz w:val="22"/>
          <w:szCs w:val="22"/>
          <w:lang w:val="en-GB"/>
        </w:rPr>
        <w:t xml:space="preserve">. </w:t>
      </w:r>
      <w:r w:rsidR="00BC43F9" w:rsidRPr="007F23AD">
        <w:rPr>
          <w:rFonts w:ascii="Calibri" w:hAnsi="Calibri" w:cs="Calibri"/>
          <w:color w:val="000000" w:themeColor="text1"/>
          <w:sz w:val="22"/>
          <w:szCs w:val="22"/>
          <w:lang w:val="en-GB"/>
        </w:rPr>
        <w:t xml:space="preserve">This is because many papers did not explicitly mention SMEs, or their research content did not align with the supply chain risks faced by SMEs in the construction industry. </w:t>
      </w:r>
      <w:r w:rsidR="003E2DD6" w:rsidRPr="007F23AD">
        <w:rPr>
          <w:rFonts w:ascii="Calibri" w:hAnsi="Calibri" w:cs="Calibri"/>
          <w:color w:val="000000" w:themeColor="text1"/>
          <w:sz w:val="22"/>
          <w:szCs w:val="22"/>
          <w:lang w:val="en-GB"/>
        </w:rPr>
        <w:t xml:space="preserve">The distribution of </w:t>
      </w:r>
      <w:r w:rsidR="00563282">
        <w:rPr>
          <w:rFonts w:ascii="Calibri" w:hAnsi="Calibri" w:cs="Calibri" w:hint="eastAsia"/>
          <w:color w:val="000000" w:themeColor="text1"/>
          <w:sz w:val="22"/>
          <w:szCs w:val="22"/>
          <w:lang w:val="en-GB"/>
        </w:rPr>
        <w:t xml:space="preserve">104 </w:t>
      </w:r>
      <w:r w:rsidR="003E2DD6" w:rsidRPr="007F23AD">
        <w:rPr>
          <w:rFonts w:ascii="Calibri" w:hAnsi="Calibri" w:cs="Calibri"/>
          <w:color w:val="000000" w:themeColor="text1"/>
          <w:sz w:val="22"/>
          <w:szCs w:val="22"/>
          <w:lang w:val="en-GB"/>
        </w:rPr>
        <w:t>articles across AJG-rated journals is shown in the appendix.</w:t>
      </w:r>
    </w:p>
    <w:p w14:paraId="6EDC2714" w14:textId="77777777" w:rsidR="00666A4C" w:rsidRPr="007F23AD" w:rsidRDefault="00666A4C" w:rsidP="00C3226C">
      <w:pPr>
        <w:spacing w:line="480" w:lineRule="auto"/>
        <w:jc w:val="both"/>
        <w:rPr>
          <w:rFonts w:ascii="Calibri" w:hAnsi="Calibri" w:cs="Calibri"/>
          <w:color w:val="000000" w:themeColor="text1"/>
          <w:sz w:val="22"/>
          <w:szCs w:val="22"/>
          <w:lang w:val="en-GB"/>
        </w:rPr>
      </w:pPr>
    </w:p>
    <w:p w14:paraId="19930890" w14:textId="782F281A" w:rsidR="00B93903" w:rsidRPr="007F23AD" w:rsidRDefault="00942CC1" w:rsidP="00C3226C">
      <w:pPr>
        <w:pStyle w:val="a3"/>
        <w:numPr>
          <w:ilvl w:val="1"/>
          <w:numId w:val="2"/>
        </w:numPr>
        <w:spacing w:line="480" w:lineRule="auto"/>
        <w:jc w:val="both"/>
        <w:rPr>
          <w:rFonts w:ascii="Calibri" w:hAnsi="Calibri" w:cs="Calibri"/>
          <w:b/>
          <w:bCs/>
          <w:i/>
          <w:iCs/>
          <w:color w:val="000000" w:themeColor="text1"/>
          <w:sz w:val="22"/>
          <w:szCs w:val="22"/>
          <w:lang w:val="en-GB"/>
        </w:rPr>
      </w:pPr>
      <w:r w:rsidRPr="007F23AD">
        <w:rPr>
          <w:rFonts w:ascii="Calibri" w:hAnsi="Calibri" w:cs="Calibri"/>
          <w:b/>
          <w:bCs/>
          <w:i/>
          <w:iCs/>
          <w:color w:val="000000" w:themeColor="text1"/>
          <w:sz w:val="22"/>
          <w:szCs w:val="22"/>
          <w:lang w:val="en-GB"/>
        </w:rPr>
        <w:t>S</w:t>
      </w:r>
      <w:r w:rsidR="008E3200" w:rsidRPr="007F23AD">
        <w:rPr>
          <w:rFonts w:ascii="Calibri" w:hAnsi="Calibri" w:cs="Calibri"/>
          <w:b/>
          <w:bCs/>
          <w:i/>
          <w:iCs/>
          <w:color w:val="000000" w:themeColor="text1"/>
          <w:sz w:val="22"/>
          <w:szCs w:val="22"/>
          <w:lang w:val="en-GB"/>
        </w:rPr>
        <w:t>ynthesis of the articles</w:t>
      </w:r>
      <w:r w:rsidR="00B93903" w:rsidRPr="007F23AD">
        <w:rPr>
          <w:rFonts w:ascii="Calibri" w:hAnsi="Calibri" w:cs="Calibri"/>
          <w:b/>
          <w:bCs/>
          <w:i/>
          <w:iCs/>
          <w:color w:val="000000" w:themeColor="text1"/>
          <w:sz w:val="22"/>
          <w:szCs w:val="22"/>
          <w:lang w:val="en-GB"/>
        </w:rPr>
        <w:t xml:space="preserve"> </w:t>
      </w:r>
    </w:p>
    <w:p w14:paraId="602F9742" w14:textId="39E9AFBF" w:rsidR="00901471" w:rsidRPr="007F23AD" w:rsidRDefault="00F217BA" w:rsidP="00696AD2">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This study uses thematic analysis to classify </w:t>
      </w:r>
      <w:r w:rsidR="00A93DE6" w:rsidRPr="007F23AD">
        <w:rPr>
          <w:rFonts w:ascii="Calibri" w:hAnsi="Calibri" w:cs="Calibri"/>
          <w:color w:val="000000" w:themeColor="text1"/>
          <w:sz w:val="22"/>
          <w:szCs w:val="22"/>
          <w:lang w:val="en-GB"/>
        </w:rPr>
        <w:t>codes</w:t>
      </w:r>
      <w:r w:rsidRPr="007F23AD">
        <w:rPr>
          <w:rFonts w:ascii="Calibri" w:hAnsi="Calibri" w:cs="Calibri"/>
          <w:color w:val="000000" w:themeColor="text1"/>
          <w:sz w:val="22"/>
          <w:szCs w:val="22"/>
          <w:lang w:val="en-GB"/>
        </w:rPr>
        <w:t xml:space="preserve"> and create </w:t>
      </w:r>
      <w:r w:rsidR="007525C0" w:rsidRPr="007F23AD">
        <w:rPr>
          <w:rFonts w:ascii="Calibri" w:hAnsi="Calibri" w:cs="Calibri"/>
          <w:color w:val="000000" w:themeColor="text1"/>
          <w:sz w:val="22"/>
          <w:szCs w:val="22"/>
          <w:lang w:val="en-GB"/>
        </w:rPr>
        <w:t>themes</w:t>
      </w:r>
      <w:r w:rsidR="00780CCF" w:rsidRPr="007F23AD">
        <w:rPr>
          <w:rFonts w:ascii="Calibri" w:hAnsi="Calibri" w:cs="Calibri"/>
          <w:color w:val="000000" w:themeColor="text1"/>
          <w:sz w:val="22"/>
          <w:szCs w:val="22"/>
          <w:lang w:val="en-GB"/>
        </w:rPr>
        <w:t xml:space="preserve">. </w:t>
      </w:r>
      <w:r w:rsidR="00696AD2" w:rsidRPr="007F23AD">
        <w:rPr>
          <w:rFonts w:ascii="Calibri" w:hAnsi="Calibri" w:cs="Calibri"/>
          <w:color w:val="000000" w:themeColor="text1"/>
          <w:sz w:val="22"/>
          <w:szCs w:val="22"/>
          <w:lang w:val="en-GB"/>
        </w:rPr>
        <w:t>For a systematic coding and generation of themes within the literature, we employed the NVivo 12 software tool. All 1</w:t>
      </w:r>
      <w:r w:rsidR="00D4469E" w:rsidRPr="007F23AD">
        <w:rPr>
          <w:rFonts w:ascii="Calibri" w:hAnsi="Calibri" w:cs="Calibri"/>
          <w:color w:val="000000" w:themeColor="text1"/>
          <w:sz w:val="22"/>
          <w:szCs w:val="22"/>
          <w:lang w:val="en-GB"/>
        </w:rPr>
        <w:t>06</w:t>
      </w:r>
      <w:r w:rsidR="00696AD2" w:rsidRPr="007F23AD">
        <w:rPr>
          <w:rFonts w:ascii="Calibri" w:hAnsi="Calibri" w:cs="Calibri"/>
          <w:color w:val="000000" w:themeColor="text1"/>
          <w:sz w:val="22"/>
          <w:szCs w:val="22"/>
          <w:lang w:val="en-GB"/>
        </w:rPr>
        <w:t xml:space="preserve"> articles were imported into the tool, and cod</w:t>
      </w:r>
      <w:r w:rsidR="00ED3FB5" w:rsidRPr="007F23AD">
        <w:rPr>
          <w:rFonts w:ascii="Calibri" w:hAnsi="Calibri" w:cs="Calibri"/>
          <w:color w:val="000000" w:themeColor="text1"/>
          <w:sz w:val="22"/>
          <w:szCs w:val="22"/>
          <w:lang w:val="en-GB"/>
        </w:rPr>
        <w:t xml:space="preserve">es were </w:t>
      </w:r>
      <w:r w:rsidR="0003551B" w:rsidRPr="007F23AD">
        <w:rPr>
          <w:rFonts w:ascii="Calibri" w:hAnsi="Calibri" w:cs="Calibri"/>
          <w:color w:val="000000" w:themeColor="text1"/>
          <w:sz w:val="22"/>
          <w:szCs w:val="22"/>
          <w:lang w:val="en-GB"/>
        </w:rPr>
        <w:t xml:space="preserve">inductively </w:t>
      </w:r>
      <w:r w:rsidR="00ED3FB5" w:rsidRPr="007F23AD">
        <w:rPr>
          <w:rFonts w:ascii="Calibri" w:hAnsi="Calibri" w:cs="Calibri"/>
          <w:color w:val="000000" w:themeColor="text1"/>
          <w:sz w:val="22"/>
          <w:szCs w:val="22"/>
          <w:lang w:val="en-GB"/>
        </w:rPr>
        <w:t>developed</w:t>
      </w:r>
      <w:r w:rsidR="003606AC" w:rsidRPr="007F23AD">
        <w:rPr>
          <w:rFonts w:ascii="Calibri" w:hAnsi="Calibri" w:cs="Calibri"/>
          <w:color w:val="000000" w:themeColor="text1"/>
          <w:sz w:val="22"/>
          <w:szCs w:val="22"/>
          <w:lang w:val="en-GB"/>
        </w:rPr>
        <w:t>.</w:t>
      </w:r>
      <w:r w:rsidR="00DE47D3" w:rsidRPr="007F23AD">
        <w:rPr>
          <w:rFonts w:ascii="Calibri" w:hAnsi="Calibri" w:cs="Calibri"/>
          <w:color w:val="000000" w:themeColor="text1"/>
          <w:sz w:val="22"/>
          <w:szCs w:val="22"/>
          <w:lang w:val="en-GB"/>
        </w:rPr>
        <w:t xml:space="preserve"> </w:t>
      </w:r>
      <w:r w:rsidR="00320A49" w:rsidRPr="007F23AD">
        <w:rPr>
          <w:rFonts w:ascii="Calibri" w:hAnsi="Calibri" w:cs="Calibri"/>
          <w:color w:val="000000" w:themeColor="text1"/>
          <w:sz w:val="22"/>
          <w:szCs w:val="22"/>
          <w:lang w:val="en-GB"/>
        </w:rPr>
        <w:t xml:space="preserve">Based on a comprehensive understanding of the article, initial codes were generated to </w:t>
      </w:r>
      <w:r w:rsidR="00B45599" w:rsidRPr="007F23AD">
        <w:rPr>
          <w:rFonts w:ascii="Calibri" w:hAnsi="Calibri" w:cs="Calibri"/>
          <w:color w:val="000000" w:themeColor="text1"/>
          <w:sz w:val="22"/>
          <w:szCs w:val="22"/>
          <w:lang w:val="en-GB"/>
        </w:rPr>
        <w:t>outline the risks</w:t>
      </w:r>
      <w:r w:rsidR="00320A49" w:rsidRPr="007F23AD">
        <w:rPr>
          <w:rFonts w:ascii="Calibri" w:hAnsi="Calibri" w:cs="Calibri"/>
          <w:color w:val="000000" w:themeColor="text1"/>
          <w:sz w:val="22"/>
          <w:szCs w:val="22"/>
          <w:lang w:val="en-GB"/>
        </w:rPr>
        <w:t>. These codes were then categori</w:t>
      </w:r>
      <w:r w:rsidR="001341CB" w:rsidRPr="007F23AD">
        <w:rPr>
          <w:rFonts w:ascii="Calibri" w:hAnsi="Calibri" w:cs="Calibri"/>
          <w:color w:val="000000" w:themeColor="text1"/>
          <w:sz w:val="22"/>
          <w:szCs w:val="22"/>
          <w:lang w:val="en-GB"/>
        </w:rPr>
        <w:t>s</w:t>
      </w:r>
      <w:r w:rsidR="00320A49" w:rsidRPr="007F23AD">
        <w:rPr>
          <w:rFonts w:ascii="Calibri" w:hAnsi="Calibri" w:cs="Calibri"/>
          <w:color w:val="000000" w:themeColor="text1"/>
          <w:sz w:val="22"/>
          <w:szCs w:val="22"/>
          <w:lang w:val="en-GB"/>
        </w:rPr>
        <w:t xml:space="preserve">ed based on their attributes and shared characteristics. </w:t>
      </w:r>
      <w:r w:rsidR="00A0038C" w:rsidRPr="007F23AD">
        <w:rPr>
          <w:rFonts w:ascii="Calibri" w:hAnsi="Calibri" w:cs="Calibri"/>
          <w:color w:val="000000" w:themeColor="text1"/>
          <w:sz w:val="22"/>
          <w:szCs w:val="22"/>
          <w:lang w:val="en-GB"/>
        </w:rPr>
        <w:t xml:space="preserve">As shown in </w:t>
      </w:r>
      <w:r w:rsidR="008C4A16" w:rsidRPr="007F23AD">
        <w:rPr>
          <w:rFonts w:ascii="Calibri" w:hAnsi="Calibri" w:cs="Calibri"/>
          <w:color w:val="000000" w:themeColor="text1"/>
          <w:sz w:val="22"/>
          <w:szCs w:val="22"/>
          <w:lang w:val="en-GB"/>
        </w:rPr>
        <w:t>f</w:t>
      </w:r>
      <w:r w:rsidR="00A0038C" w:rsidRPr="007F23AD">
        <w:rPr>
          <w:rFonts w:ascii="Calibri" w:hAnsi="Calibri" w:cs="Calibri"/>
          <w:color w:val="000000" w:themeColor="text1"/>
          <w:sz w:val="22"/>
          <w:szCs w:val="22"/>
          <w:lang w:val="en-GB"/>
        </w:rPr>
        <w:t xml:space="preserve">igure 3, </w:t>
      </w:r>
      <w:r w:rsidR="008C4A16" w:rsidRPr="007F23AD">
        <w:rPr>
          <w:rFonts w:ascii="Calibri" w:hAnsi="Calibri" w:cs="Calibri"/>
          <w:color w:val="000000" w:themeColor="text1"/>
          <w:sz w:val="22"/>
          <w:szCs w:val="22"/>
          <w:lang w:val="en-GB"/>
        </w:rPr>
        <w:t>c</w:t>
      </w:r>
      <w:r w:rsidR="00A0038C" w:rsidRPr="007F23AD">
        <w:rPr>
          <w:rFonts w:ascii="Calibri" w:hAnsi="Calibri" w:cs="Calibri"/>
          <w:color w:val="000000" w:themeColor="text1"/>
          <w:sz w:val="22"/>
          <w:szCs w:val="22"/>
          <w:lang w:val="en-GB"/>
        </w:rPr>
        <w:t xml:space="preserve">ollaboration </w:t>
      </w:r>
      <w:r w:rsidR="008C4A16" w:rsidRPr="007F23AD">
        <w:rPr>
          <w:rFonts w:ascii="Calibri" w:hAnsi="Calibri" w:cs="Calibri"/>
          <w:color w:val="000000" w:themeColor="text1"/>
          <w:sz w:val="22"/>
          <w:szCs w:val="22"/>
          <w:lang w:val="en-GB"/>
        </w:rPr>
        <w:t>r</w:t>
      </w:r>
      <w:r w:rsidR="00A0038C" w:rsidRPr="007F23AD">
        <w:rPr>
          <w:rFonts w:ascii="Calibri" w:hAnsi="Calibri" w:cs="Calibri"/>
          <w:color w:val="000000" w:themeColor="text1"/>
          <w:sz w:val="22"/>
          <w:szCs w:val="22"/>
          <w:lang w:val="en-GB"/>
        </w:rPr>
        <w:t xml:space="preserve">isks, </w:t>
      </w:r>
      <w:r w:rsidR="008C4A16" w:rsidRPr="007F23AD">
        <w:rPr>
          <w:rFonts w:ascii="Calibri" w:hAnsi="Calibri" w:cs="Calibri"/>
          <w:color w:val="000000" w:themeColor="text1"/>
          <w:sz w:val="22"/>
          <w:szCs w:val="22"/>
          <w:lang w:val="en-GB"/>
        </w:rPr>
        <w:t>c</w:t>
      </w:r>
      <w:r w:rsidR="00A0038C" w:rsidRPr="007F23AD">
        <w:rPr>
          <w:rFonts w:ascii="Calibri" w:hAnsi="Calibri" w:cs="Calibri"/>
          <w:color w:val="000000" w:themeColor="text1"/>
          <w:sz w:val="22"/>
          <w:szCs w:val="22"/>
          <w:lang w:val="en-GB"/>
        </w:rPr>
        <w:t xml:space="preserve">ontractual </w:t>
      </w:r>
      <w:r w:rsidR="008C4A16" w:rsidRPr="007F23AD">
        <w:rPr>
          <w:rFonts w:ascii="Calibri" w:hAnsi="Calibri" w:cs="Calibri"/>
          <w:color w:val="000000" w:themeColor="text1"/>
          <w:sz w:val="22"/>
          <w:szCs w:val="22"/>
          <w:lang w:val="en-GB"/>
        </w:rPr>
        <w:t>r</w:t>
      </w:r>
      <w:r w:rsidR="00A0038C" w:rsidRPr="007F23AD">
        <w:rPr>
          <w:rFonts w:ascii="Calibri" w:hAnsi="Calibri" w:cs="Calibri"/>
          <w:color w:val="000000" w:themeColor="text1"/>
          <w:sz w:val="22"/>
          <w:szCs w:val="22"/>
          <w:lang w:val="en-GB"/>
        </w:rPr>
        <w:t xml:space="preserve">isks, </w:t>
      </w:r>
      <w:r w:rsidR="008C4A16" w:rsidRPr="007F23AD">
        <w:rPr>
          <w:rFonts w:ascii="Calibri" w:hAnsi="Calibri" w:cs="Calibri"/>
          <w:color w:val="000000" w:themeColor="text1"/>
          <w:sz w:val="22"/>
          <w:szCs w:val="22"/>
          <w:lang w:val="en-GB"/>
        </w:rPr>
        <w:t>s</w:t>
      </w:r>
      <w:r w:rsidR="00A0038C" w:rsidRPr="007F23AD">
        <w:rPr>
          <w:rFonts w:ascii="Calibri" w:hAnsi="Calibri" w:cs="Calibri"/>
          <w:color w:val="000000" w:themeColor="text1"/>
          <w:sz w:val="22"/>
          <w:szCs w:val="22"/>
          <w:lang w:val="en-GB"/>
        </w:rPr>
        <w:t xml:space="preserve">trategy </w:t>
      </w:r>
      <w:r w:rsidR="008C4A16" w:rsidRPr="007F23AD">
        <w:rPr>
          <w:rFonts w:ascii="Calibri" w:hAnsi="Calibri" w:cs="Calibri"/>
          <w:color w:val="000000" w:themeColor="text1"/>
          <w:sz w:val="22"/>
          <w:szCs w:val="22"/>
          <w:lang w:val="en-GB"/>
        </w:rPr>
        <w:t>r</w:t>
      </w:r>
      <w:r w:rsidR="00A0038C" w:rsidRPr="007F23AD">
        <w:rPr>
          <w:rFonts w:ascii="Calibri" w:hAnsi="Calibri" w:cs="Calibri"/>
          <w:color w:val="000000" w:themeColor="text1"/>
          <w:sz w:val="22"/>
          <w:szCs w:val="22"/>
          <w:lang w:val="en-GB"/>
        </w:rPr>
        <w:t xml:space="preserve">isks, and </w:t>
      </w:r>
      <w:r w:rsidR="008C4A16" w:rsidRPr="007F23AD">
        <w:rPr>
          <w:rFonts w:ascii="Calibri" w:hAnsi="Calibri" w:cs="Calibri"/>
          <w:color w:val="000000" w:themeColor="text1"/>
          <w:sz w:val="22"/>
          <w:szCs w:val="22"/>
          <w:lang w:val="en-GB"/>
        </w:rPr>
        <w:t>s</w:t>
      </w:r>
      <w:r w:rsidR="00A0038C" w:rsidRPr="007F23AD">
        <w:rPr>
          <w:rFonts w:ascii="Calibri" w:hAnsi="Calibri" w:cs="Calibri"/>
          <w:color w:val="000000" w:themeColor="text1"/>
          <w:sz w:val="22"/>
          <w:szCs w:val="22"/>
          <w:lang w:val="en-GB"/>
        </w:rPr>
        <w:t xml:space="preserve">takeholder </w:t>
      </w:r>
      <w:r w:rsidR="008C4A16" w:rsidRPr="007F23AD">
        <w:rPr>
          <w:rFonts w:ascii="Calibri" w:hAnsi="Calibri" w:cs="Calibri"/>
          <w:color w:val="000000" w:themeColor="text1"/>
          <w:sz w:val="22"/>
          <w:szCs w:val="22"/>
          <w:lang w:val="en-GB"/>
        </w:rPr>
        <w:t>r</w:t>
      </w:r>
      <w:r w:rsidR="00A0038C" w:rsidRPr="007F23AD">
        <w:rPr>
          <w:rFonts w:ascii="Calibri" w:hAnsi="Calibri" w:cs="Calibri"/>
          <w:color w:val="000000" w:themeColor="text1"/>
          <w:sz w:val="22"/>
          <w:szCs w:val="22"/>
          <w:lang w:val="en-GB"/>
        </w:rPr>
        <w:t xml:space="preserve">isks fall under the </w:t>
      </w:r>
      <w:r w:rsidR="008C4A16" w:rsidRPr="007F23AD">
        <w:rPr>
          <w:rFonts w:ascii="Calibri" w:hAnsi="Calibri" w:cs="Calibri"/>
          <w:color w:val="000000" w:themeColor="text1"/>
          <w:sz w:val="22"/>
          <w:szCs w:val="22"/>
          <w:lang w:val="en-GB"/>
        </w:rPr>
        <w:t>m</w:t>
      </w:r>
      <w:r w:rsidR="00A0038C" w:rsidRPr="007F23AD">
        <w:rPr>
          <w:rFonts w:ascii="Calibri" w:hAnsi="Calibri" w:cs="Calibri"/>
          <w:color w:val="000000" w:themeColor="text1"/>
          <w:sz w:val="22"/>
          <w:szCs w:val="22"/>
          <w:lang w:val="en-GB"/>
        </w:rPr>
        <w:t xml:space="preserve">anagement and </w:t>
      </w:r>
      <w:r w:rsidR="004F6976" w:rsidRPr="007F23AD">
        <w:rPr>
          <w:rFonts w:ascii="Calibri" w:hAnsi="Calibri" w:cs="Calibri"/>
          <w:color w:val="000000" w:themeColor="text1"/>
          <w:sz w:val="22"/>
          <w:szCs w:val="22"/>
          <w:lang w:val="en-GB"/>
        </w:rPr>
        <w:t>s</w:t>
      </w:r>
      <w:r w:rsidR="00A0038C" w:rsidRPr="007F23AD">
        <w:rPr>
          <w:rFonts w:ascii="Calibri" w:hAnsi="Calibri" w:cs="Calibri"/>
          <w:color w:val="000000" w:themeColor="text1"/>
          <w:sz w:val="22"/>
          <w:szCs w:val="22"/>
          <w:lang w:val="en-GB"/>
        </w:rPr>
        <w:t xml:space="preserve">trategy themes due to their relation to management concepts. Implementation </w:t>
      </w:r>
      <w:r w:rsidR="004F6976" w:rsidRPr="007F23AD">
        <w:rPr>
          <w:rFonts w:ascii="Calibri" w:hAnsi="Calibri" w:cs="Calibri"/>
          <w:color w:val="000000" w:themeColor="text1"/>
          <w:sz w:val="22"/>
          <w:szCs w:val="22"/>
          <w:lang w:val="en-GB"/>
        </w:rPr>
        <w:t>r</w:t>
      </w:r>
      <w:r w:rsidR="00A0038C" w:rsidRPr="007F23AD">
        <w:rPr>
          <w:rFonts w:ascii="Calibri" w:hAnsi="Calibri" w:cs="Calibri"/>
          <w:color w:val="000000" w:themeColor="text1"/>
          <w:sz w:val="22"/>
          <w:szCs w:val="22"/>
          <w:lang w:val="en-GB"/>
        </w:rPr>
        <w:t xml:space="preserve">isk and </w:t>
      </w:r>
      <w:r w:rsidR="004F6976" w:rsidRPr="007F23AD">
        <w:rPr>
          <w:rFonts w:ascii="Calibri" w:hAnsi="Calibri" w:cs="Calibri"/>
          <w:color w:val="000000" w:themeColor="text1"/>
          <w:sz w:val="22"/>
          <w:szCs w:val="22"/>
          <w:lang w:val="en-GB"/>
        </w:rPr>
        <w:t>s</w:t>
      </w:r>
      <w:r w:rsidR="00A0038C" w:rsidRPr="007F23AD">
        <w:rPr>
          <w:rFonts w:ascii="Calibri" w:hAnsi="Calibri" w:cs="Calibri"/>
          <w:color w:val="000000" w:themeColor="text1"/>
          <w:sz w:val="22"/>
          <w:szCs w:val="22"/>
          <w:lang w:val="en-GB"/>
        </w:rPr>
        <w:t>afety Risk occur during operations, categori</w:t>
      </w:r>
      <w:r w:rsidR="004F6976" w:rsidRPr="007F23AD">
        <w:rPr>
          <w:rFonts w:ascii="Calibri" w:hAnsi="Calibri" w:cs="Calibri"/>
          <w:color w:val="000000" w:themeColor="text1"/>
          <w:sz w:val="22"/>
          <w:szCs w:val="22"/>
          <w:lang w:val="en-GB"/>
        </w:rPr>
        <w:t>s</w:t>
      </w:r>
      <w:r w:rsidR="00A0038C" w:rsidRPr="007F23AD">
        <w:rPr>
          <w:rFonts w:ascii="Calibri" w:hAnsi="Calibri" w:cs="Calibri"/>
          <w:color w:val="000000" w:themeColor="text1"/>
          <w:sz w:val="22"/>
          <w:szCs w:val="22"/>
          <w:lang w:val="en-GB"/>
        </w:rPr>
        <w:t xml:space="preserve">ed under the </w:t>
      </w:r>
      <w:r w:rsidR="004F6976" w:rsidRPr="007F23AD">
        <w:rPr>
          <w:rFonts w:ascii="Calibri" w:hAnsi="Calibri" w:cs="Calibri"/>
          <w:color w:val="000000" w:themeColor="text1"/>
          <w:sz w:val="22"/>
          <w:szCs w:val="22"/>
          <w:lang w:val="en-GB"/>
        </w:rPr>
        <w:t>o</w:t>
      </w:r>
      <w:r w:rsidR="00A0038C" w:rsidRPr="007F23AD">
        <w:rPr>
          <w:rFonts w:ascii="Calibri" w:hAnsi="Calibri" w:cs="Calibri"/>
          <w:color w:val="000000" w:themeColor="text1"/>
          <w:sz w:val="22"/>
          <w:szCs w:val="22"/>
          <w:lang w:val="en-GB"/>
        </w:rPr>
        <w:t xml:space="preserve">perations and </w:t>
      </w:r>
      <w:r w:rsidR="004F6976" w:rsidRPr="007F23AD">
        <w:rPr>
          <w:rFonts w:ascii="Calibri" w:hAnsi="Calibri" w:cs="Calibri"/>
          <w:color w:val="000000" w:themeColor="text1"/>
          <w:sz w:val="22"/>
          <w:szCs w:val="22"/>
          <w:lang w:val="en-GB"/>
        </w:rPr>
        <w:t>p</w:t>
      </w:r>
      <w:r w:rsidR="00A0038C" w:rsidRPr="007F23AD">
        <w:rPr>
          <w:rFonts w:ascii="Calibri" w:hAnsi="Calibri" w:cs="Calibri"/>
          <w:color w:val="000000" w:themeColor="text1"/>
          <w:sz w:val="22"/>
          <w:szCs w:val="22"/>
          <w:lang w:val="en-GB"/>
        </w:rPr>
        <w:t xml:space="preserve">rocess theme. Technology </w:t>
      </w:r>
      <w:r w:rsidR="000F08DC" w:rsidRPr="007F23AD">
        <w:rPr>
          <w:rFonts w:ascii="Calibri" w:hAnsi="Calibri" w:cs="Calibri"/>
          <w:color w:val="000000" w:themeColor="text1"/>
          <w:sz w:val="22"/>
          <w:szCs w:val="22"/>
          <w:lang w:val="en-GB"/>
        </w:rPr>
        <w:t>r</w:t>
      </w:r>
      <w:r w:rsidR="00A0038C" w:rsidRPr="007F23AD">
        <w:rPr>
          <w:rFonts w:ascii="Calibri" w:hAnsi="Calibri" w:cs="Calibri"/>
          <w:color w:val="000000" w:themeColor="text1"/>
          <w:sz w:val="22"/>
          <w:szCs w:val="22"/>
          <w:lang w:val="en-GB"/>
        </w:rPr>
        <w:t xml:space="preserve">isks and </w:t>
      </w:r>
      <w:r w:rsidR="000F08DC" w:rsidRPr="007F23AD">
        <w:rPr>
          <w:rFonts w:ascii="Calibri" w:hAnsi="Calibri" w:cs="Calibri"/>
          <w:color w:val="000000" w:themeColor="text1"/>
          <w:sz w:val="22"/>
          <w:szCs w:val="22"/>
          <w:lang w:val="en-GB"/>
        </w:rPr>
        <w:t>e</w:t>
      </w:r>
      <w:r w:rsidR="00A0038C" w:rsidRPr="007F23AD">
        <w:rPr>
          <w:rFonts w:ascii="Calibri" w:hAnsi="Calibri" w:cs="Calibri"/>
          <w:color w:val="000000" w:themeColor="text1"/>
          <w:sz w:val="22"/>
          <w:szCs w:val="22"/>
          <w:lang w:val="en-GB"/>
        </w:rPr>
        <w:t xml:space="preserve">nvironmental </w:t>
      </w:r>
      <w:r w:rsidR="000F08DC" w:rsidRPr="007F23AD">
        <w:rPr>
          <w:rFonts w:ascii="Calibri" w:hAnsi="Calibri" w:cs="Calibri"/>
          <w:color w:val="000000" w:themeColor="text1"/>
          <w:sz w:val="22"/>
          <w:szCs w:val="22"/>
          <w:lang w:val="en-GB"/>
        </w:rPr>
        <w:t>r</w:t>
      </w:r>
      <w:r w:rsidR="00A0038C" w:rsidRPr="007F23AD">
        <w:rPr>
          <w:rFonts w:ascii="Calibri" w:hAnsi="Calibri" w:cs="Calibri"/>
          <w:color w:val="000000" w:themeColor="text1"/>
          <w:sz w:val="22"/>
          <w:szCs w:val="22"/>
          <w:lang w:val="en-GB"/>
        </w:rPr>
        <w:t>isks impact organi</w:t>
      </w:r>
      <w:r w:rsidR="000F08DC" w:rsidRPr="007F23AD">
        <w:rPr>
          <w:rFonts w:ascii="Calibri" w:hAnsi="Calibri" w:cs="Calibri"/>
          <w:color w:val="000000" w:themeColor="text1"/>
          <w:sz w:val="22"/>
          <w:szCs w:val="22"/>
          <w:lang w:val="en-GB"/>
        </w:rPr>
        <w:t>s</w:t>
      </w:r>
      <w:r w:rsidR="00A0038C" w:rsidRPr="007F23AD">
        <w:rPr>
          <w:rFonts w:ascii="Calibri" w:hAnsi="Calibri" w:cs="Calibri"/>
          <w:color w:val="000000" w:themeColor="text1"/>
          <w:sz w:val="22"/>
          <w:szCs w:val="22"/>
          <w:lang w:val="en-GB"/>
        </w:rPr>
        <w:t xml:space="preserve">ational sustainability and are classified under the </w:t>
      </w:r>
      <w:r w:rsidR="000F08DC" w:rsidRPr="007F23AD">
        <w:rPr>
          <w:rFonts w:ascii="Calibri" w:hAnsi="Calibri" w:cs="Calibri"/>
          <w:color w:val="000000" w:themeColor="text1"/>
          <w:sz w:val="22"/>
          <w:szCs w:val="22"/>
          <w:lang w:val="en-GB"/>
        </w:rPr>
        <w:t>s</w:t>
      </w:r>
      <w:r w:rsidR="00A0038C" w:rsidRPr="007F23AD">
        <w:rPr>
          <w:rFonts w:ascii="Calibri" w:hAnsi="Calibri" w:cs="Calibri"/>
          <w:color w:val="000000" w:themeColor="text1"/>
          <w:sz w:val="22"/>
          <w:szCs w:val="22"/>
          <w:lang w:val="en-GB"/>
        </w:rPr>
        <w:t xml:space="preserve">ustainability theme. The lead authors reviewed, defined, and generated the SME supply chain risk report for these themes. </w:t>
      </w:r>
      <w:r w:rsidR="00320A49" w:rsidRPr="007F23AD">
        <w:rPr>
          <w:rFonts w:ascii="Calibri" w:hAnsi="Calibri" w:cs="Calibri"/>
          <w:color w:val="000000" w:themeColor="text1"/>
          <w:sz w:val="22"/>
          <w:szCs w:val="22"/>
          <w:lang w:val="en-GB"/>
        </w:rPr>
        <w:t xml:space="preserve">These themes are ultimately </w:t>
      </w:r>
      <w:r w:rsidR="009C496D" w:rsidRPr="007F23AD">
        <w:rPr>
          <w:rFonts w:ascii="Calibri" w:hAnsi="Calibri" w:cs="Calibri"/>
          <w:color w:val="000000" w:themeColor="text1"/>
          <w:sz w:val="22"/>
          <w:szCs w:val="22"/>
          <w:lang w:val="en-GB"/>
        </w:rPr>
        <w:t>reflected</w:t>
      </w:r>
      <w:r w:rsidR="00320A49" w:rsidRPr="007F23AD">
        <w:rPr>
          <w:rFonts w:ascii="Calibri" w:hAnsi="Calibri" w:cs="Calibri"/>
          <w:color w:val="000000" w:themeColor="text1"/>
          <w:sz w:val="22"/>
          <w:szCs w:val="22"/>
          <w:lang w:val="en-GB"/>
        </w:rPr>
        <w:t xml:space="preserve"> in the SME's </w:t>
      </w:r>
      <w:r w:rsidR="000F08DC" w:rsidRPr="007F23AD">
        <w:rPr>
          <w:rFonts w:ascii="Calibri" w:hAnsi="Calibri" w:cs="Calibri"/>
          <w:color w:val="000000" w:themeColor="text1"/>
          <w:sz w:val="22"/>
          <w:szCs w:val="22"/>
          <w:lang w:val="en-GB"/>
        </w:rPr>
        <w:t>s</w:t>
      </w:r>
      <w:r w:rsidR="00320A49" w:rsidRPr="007F23AD">
        <w:rPr>
          <w:rFonts w:ascii="Calibri" w:hAnsi="Calibri" w:cs="Calibri"/>
          <w:color w:val="000000" w:themeColor="text1"/>
          <w:sz w:val="22"/>
          <w:szCs w:val="22"/>
          <w:lang w:val="en-GB"/>
        </w:rPr>
        <w:t xml:space="preserve">upply </w:t>
      </w:r>
      <w:r w:rsidR="000F08DC" w:rsidRPr="007F23AD">
        <w:rPr>
          <w:rFonts w:ascii="Calibri" w:hAnsi="Calibri" w:cs="Calibri"/>
          <w:color w:val="000000" w:themeColor="text1"/>
          <w:sz w:val="22"/>
          <w:szCs w:val="22"/>
          <w:lang w:val="en-GB"/>
        </w:rPr>
        <w:t>c</w:t>
      </w:r>
      <w:r w:rsidR="00320A49" w:rsidRPr="007F23AD">
        <w:rPr>
          <w:rFonts w:ascii="Calibri" w:hAnsi="Calibri" w:cs="Calibri"/>
          <w:color w:val="000000" w:themeColor="text1"/>
          <w:sz w:val="22"/>
          <w:szCs w:val="22"/>
          <w:lang w:val="en-GB"/>
        </w:rPr>
        <w:t xml:space="preserve">hain </w:t>
      </w:r>
      <w:r w:rsidR="000F08DC" w:rsidRPr="007F23AD">
        <w:rPr>
          <w:rFonts w:ascii="Calibri" w:hAnsi="Calibri" w:cs="Calibri"/>
          <w:color w:val="000000" w:themeColor="text1"/>
          <w:sz w:val="22"/>
          <w:szCs w:val="22"/>
          <w:lang w:val="en-GB"/>
        </w:rPr>
        <w:t>r</w:t>
      </w:r>
      <w:r w:rsidR="00320A49" w:rsidRPr="007F23AD">
        <w:rPr>
          <w:rFonts w:ascii="Calibri" w:hAnsi="Calibri" w:cs="Calibri"/>
          <w:color w:val="000000" w:themeColor="text1"/>
          <w:sz w:val="22"/>
          <w:szCs w:val="22"/>
          <w:lang w:val="en-GB"/>
        </w:rPr>
        <w:t xml:space="preserve">isk </w:t>
      </w:r>
      <w:r w:rsidR="000F08DC" w:rsidRPr="007F23AD">
        <w:rPr>
          <w:rFonts w:ascii="Calibri" w:hAnsi="Calibri" w:cs="Calibri"/>
          <w:color w:val="000000" w:themeColor="text1"/>
          <w:sz w:val="22"/>
          <w:szCs w:val="22"/>
          <w:lang w:val="en-GB"/>
        </w:rPr>
        <w:t>r</w:t>
      </w:r>
      <w:r w:rsidR="00320A49" w:rsidRPr="007F23AD">
        <w:rPr>
          <w:rFonts w:ascii="Calibri" w:hAnsi="Calibri" w:cs="Calibri"/>
          <w:color w:val="000000" w:themeColor="text1"/>
          <w:sz w:val="22"/>
          <w:szCs w:val="22"/>
          <w:lang w:val="en-GB"/>
        </w:rPr>
        <w:t>eport.</w:t>
      </w:r>
    </w:p>
    <w:p w14:paraId="29F8126C" w14:textId="77777777" w:rsidR="00901471" w:rsidRPr="007F23AD" w:rsidRDefault="00901471" w:rsidP="00696AD2">
      <w:pPr>
        <w:spacing w:line="480" w:lineRule="auto"/>
        <w:jc w:val="both"/>
        <w:rPr>
          <w:rFonts w:ascii="Calibri" w:hAnsi="Calibri" w:cs="Calibri"/>
          <w:color w:val="000000" w:themeColor="text1"/>
          <w:sz w:val="22"/>
          <w:szCs w:val="22"/>
          <w:lang w:val="en-GB"/>
        </w:rPr>
      </w:pPr>
    </w:p>
    <w:p w14:paraId="3F73AF19" w14:textId="60894F0A" w:rsidR="00955607" w:rsidRPr="007F23AD" w:rsidRDefault="000A30D4" w:rsidP="5D05CA5E">
      <w:pPr>
        <w:spacing w:line="480" w:lineRule="auto"/>
        <w:jc w:val="both"/>
        <w:rPr>
          <w:rFonts w:ascii="Calibri" w:hAnsi="Calibri" w:cs="Calibri"/>
          <w:color w:val="000000" w:themeColor="text1"/>
          <w:sz w:val="22"/>
          <w:szCs w:val="22"/>
        </w:rPr>
      </w:pPr>
      <w:r w:rsidRPr="007F23AD">
        <w:rPr>
          <w:rFonts w:ascii="Calibri" w:hAnsi="Calibri" w:cs="Calibri"/>
          <w:color w:val="000000" w:themeColor="text1"/>
          <w:sz w:val="22"/>
          <w:szCs w:val="22"/>
          <w:lang w:val="en-GB"/>
        </w:rPr>
        <w:t xml:space="preserve">During the thematic analysis, </w:t>
      </w:r>
      <w:r w:rsidR="00DD2076" w:rsidRPr="007F23AD">
        <w:rPr>
          <w:rFonts w:ascii="Calibri" w:hAnsi="Calibri" w:cs="Calibri"/>
          <w:color w:val="000000" w:themeColor="text1"/>
          <w:sz w:val="22"/>
          <w:szCs w:val="22"/>
          <w:lang w:val="en-GB"/>
        </w:rPr>
        <w:t>the authors iteratively reviewed and discussed the coding framework during fortnightly progress meetings.</w:t>
      </w:r>
      <w:r w:rsidRPr="007F23AD">
        <w:rPr>
          <w:rFonts w:ascii="Calibri" w:hAnsi="Calibri" w:cs="Calibri"/>
          <w:color w:val="000000" w:themeColor="text1"/>
          <w:sz w:val="22"/>
          <w:szCs w:val="22"/>
          <w:lang w:val="en-GB"/>
        </w:rPr>
        <w:t xml:space="preserve"> The authors shared their interpretations and </w:t>
      </w:r>
      <w:r w:rsidRPr="007F23AD">
        <w:rPr>
          <w:rFonts w:ascii="Calibri" w:hAnsi="Calibri" w:cs="Calibri"/>
          <w:color w:val="000000" w:themeColor="text1"/>
          <w:sz w:val="22"/>
          <w:szCs w:val="22"/>
          <w:lang w:val="en-GB"/>
        </w:rPr>
        <w:lastRenderedPageBreak/>
        <w:t xml:space="preserve">collaboratively decided on the inclusion and exclusion of specific codes and themes, ultimately reaching a </w:t>
      </w:r>
      <w:r w:rsidR="00835BF7" w:rsidRPr="007F23AD">
        <w:rPr>
          <w:rFonts w:ascii="Calibri" w:hAnsi="Calibri" w:cs="Calibri"/>
          <w:color w:val="000000" w:themeColor="text1"/>
          <w:sz w:val="22"/>
          <w:szCs w:val="22"/>
          <w:lang w:val="en-GB"/>
        </w:rPr>
        <w:t>consensus to</w:t>
      </w:r>
      <w:r w:rsidRPr="007F23AD">
        <w:rPr>
          <w:rFonts w:ascii="Calibri" w:hAnsi="Calibri" w:cs="Calibri"/>
          <w:color w:val="000000" w:themeColor="text1"/>
          <w:sz w:val="22"/>
          <w:szCs w:val="22"/>
          <w:lang w:val="en-GB"/>
        </w:rPr>
        <w:t xml:space="preserve"> ensure a consistent and comprehensive approach to data analysis. </w:t>
      </w:r>
      <w:r w:rsidR="00696AD2" w:rsidRPr="007F23AD">
        <w:rPr>
          <w:rFonts w:ascii="Calibri" w:hAnsi="Calibri" w:cs="Calibri"/>
          <w:color w:val="000000" w:themeColor="text1"/>
          <w:sz w:val="22"/>
          <w:szCs w:val="22"/>
          <w:lang w:val="en-GB"/>
        </w:rPr>
        <w:t>Utili</w:t>
      </w:r>
      <w:r w:rsidR="003E60DC" w:rsidRPr="007F23AD">
        <w:rPr>
          <w:rFonts w:ascii="Calibri" w:hAnsi="Calibri" w:cs="Calibri"/>
          <w:color w:val="000000" w:themeColor="text1"/>
          <w:sz w:val="22"/>
          <w:szCs w:val="22"/>
          <w:lang w:val="en-GB"/>
        </w:rPr>
        <w:t>s</w:t>
      </w:r>
      <w:r w:rsidR="00696AD2" w:rsidRPr="007F23AD">
        <w:rPr>
          <w:rFonts w:ascii="Calibri" w:hAnsi="Calibri" w:cs="Calibri"/>
          <w:color w:val="000000" w:themeColor="text1"/>
          <w:sz w:val="22"/>
          <w:szCs w:val="22"/>
          <w:lang w:val="en-GB"/>
        </w:rPr>
        <w:t xml:space="preserve">ing the six-step process of thematic analysis, this study was able to identify </w:t>
      </w:r>
      <w:r w:rsidR="00383280" w:rsidRPr="007F23AD">
        <w:rPr>
          <w:rFonts w:ascii="Calibri" w:hAnsi="Calibri" w:cs="Calibri"/>
          <w:color w:val="000000" w:themeColor="text1"/>
          <w:sz w:val="22"/>
          <w:szCs w:val="22"/>
          <w:lang w:val="en-GB"/>
        </w:rPr>
        <w:t>eight</w:t>
      </w:r>
      <w:r w:rsidR="00696AD2" w:rsidRPr="007F23AD">
        <w:rPr>
          <w:rFonts w:ascii="Calibri" w:hAnsi="Calibri" w:cs="Calibri"/>
          <w:color w:val="000000" w:themeColor="text1"/>
          <w:sz w:val="22"/>
          <w:szCs w:val="22"/>
          <w:lang w:val="en-GB"/>
        </w:rPr>
        <w:t xml:space="preserve"> significant supply chain</w:t>
      </w:r>
      <w:r w:rsidR="00383280" w:rsidRPr="007F23AD">
        <w:rPr>
          <w:rFonts w:cs="Calibri"/>
          <w:color w:val="000000" w:themeColor="text1"/>
          <w:lang w:val="en-GB"/>
        </w:rPr>
        <w:t xml:space="preserve"> </w:t>
      </w:r>
      <w:r w:rsidR="00696AD2" w:rsidRPr="007F23AD">
        <w:rPr>
          <w:rFonts w:ascii="Calibri" w:hAnsi="Calibri" w:cs="Calibri"/>
          <w:color w:val="000000" w:themeColor="text1"/>
          <w:sz w:val="22"/>
          <w:szCs w:val="22"/>
          <w:lang w:val="en-GB"/>
        </w:rPr>
        <w:t xml:space="preserve">risks within the </w:t>
      </w:r>
      <w:r w:rsidR="00AF6406" w:rsidRPr="007F23AD">
        <w:rPr>
          <w:rFonts w:ascii="Calibri" w:hAnsi="Calibri" w:cs="Calibri"/>
          <w:color w:val="000000" w:themeColor="text1"/>
          <w:sz w:val="22"/>
          <w:szCs w:val="22"/>
          <w:lang w:val="en-GB"/>
        </w:rPr>
        <w:t>three</w:t>
      </w:r>
      <w:r w:rsidR="00696AD2" w:rsidRPr="007F23AD">
        <w:rPr>
          <w:rFonts w:ascii="Calibri" w:hAnsi="Calibri" w:cs="Calibri"/>
          <w:color w:val="000000" w:themeColor="text1"/>
          <w:sz w:val="22"/>
          <w:szCs w:val="22"/>
          <w:lang w:val="en-GB"/>
        </w:rPr>
        <w:t xml:space="preserve"> </w:t>
      </w:r>
      <w:r w:rsidR="005D234C" w:rsidRPr="007F23AD">
        <w:rPr>
          <w:rFonts w:ascii="Calibri" w:hAnsi="Calibri" w:cs="Calibri"/>
          <w:color w:val="000000" w:themeColor="text1"/>
          <w:sz w:val="22"/>
          <w:szCs w:val="22"/>
          <w:lang w:val="en-GB"/>
        </w:rPr>
        <w:t>themes</w:t>
      </w:r>
      <w:r w:rsidR="00696AD2" w:rsidRPr="007F23AD">
        <w:rPr>
          <w:rFonts w:ascii="Calibri" w:hAnsi="Calibri" w:cs="Calibri"/>
          <w:color w:val="000000" w:themeColor="text1"/>
          <w:sz w:val="22"/>
          <w:szCs w:val="22"/>
          <w:lang w:val="en-GB"/>
        </w:rPr>
        <w:t xml:space="preserve"> encountered by SMEs in the construction industry, which are discussed in detail in the results section.</w:t>
      </w:r>
      <w:r w:rsidR="00835BF7" w:rsidRPr="007F23AD">
        <w:rPr>
          <w:rFonts w:ascii="Calibri" w:hAnsi="Calibri" w:cs="Calibri"/>
          <w:color w:val="000000" w:themeColor="text1"/>
          <w:sz w:val="22"/>
          <w:szCs w:val="22"/>
          <w:lang w:val="en-GB"/>
        </w:rPr>
        <w:t xml:space="preserve"> </w:t>
      </w:r>
      <w:r w:rsidR="30D5EB83" w:rsidRPr="007F23AD">
        <w:rPr>
          <w:rFonts w:ascii="Calibri" w:hAnsi="Calibri" w:cs="Calibri"/>
          <w:color w:val="000000" w:themeColor="text1"/>
          <w:sz w:val="22"/>
          <w:szCs w:val="22"/>
        </w:rPr>
        <w:t xml:space="preserve">It is </w:t>
      </w:r>
      <w:r w:rsidR="7CD09102" w:rsidRPr="007F23AD">
        <w:rPr>
          <w:rFonts w:ascii="Calibri" w:hAnsi="Calibri" w:cs="Calibri"/>
          <w:color w:val="000000" w:themeColor="text1"/>
          <w:sz w:val="22"/>
          <w:szCs w:val="22"/>
        </w:rPr>
        <w:t xml:space="preserve">notable </w:t>
      </w:r>
      <w:r w:rsidR="30D5EB83" w:rsidRPr="007F23AD">
        <w:rPr>
          <w:rFonts w:ascii="Calibri" w:hAnsi="Calibri" w:cs="Calibri"/>
          <w:color w:val="000000" w:themeColor="text1"/>
          <w:sz w:val="22"/>
          <w:szCs w:val="22"/>
        </w:rPr>
        <w:t xml:space="preserve">that the identified themes and codes in </w:t>
      </w:r>
      <w:r w:rsidR="41057B32" w:rsidRPr="007F23AD">
        <w:rPr>
          <w:rFonts w:ascii="Calibri" w:hAnsi="Calibri" w:cs="Calibri"/>
          <w:color w:val="000000" w:themeColor="text1"/>
          <w:sz w:val="22"/>
          <w:szCs w:val="22"/>
        </w:rPr>
        <w:t xml:space="preserve">phase </w:t>
      </w:r>
      <w:r w:rsidR="30D5EB83" w:rsidRPr="007F23AD">
        <w:rPr>
          <w:rFonts w:ascii="Calibri" w:hAnsi="Calibri" w:cs="Calibri"/>
          <w:color w:val="000000" w:themeColor="text1"/>
          <w:sz w:val="22"/>
          <w:szCs w:val="22"/>
        </w:rPr>
        <w:t xml:space="preserve">6 are relevant to the construction industry in general, affecting firms both large and small. In </w:t>
      </w:r>
      <w:r w:rsidR="4EFC4C3F" w:rsidRPr="007F23AD">
        <w:rPr>
          <w:rFonts w:ascii="Calibri" w:hAnsi="Calibri" w:cs="Calibri"/>
          <w:color w:val="000000" w:themeColor="text1"/>
          <w:sz w:val="22"/>
          <w:szCs w:val="22"/>
        </w:rPr>
        <w:t xml:space="preserve">our analysis </w:t>
      </w:r>
      <w:r w:rsidR="7144D387" w:rsidRPr="007F23AD">
        <w:rPr>
          <w:rFonts w:ascii="Calibri" w:hAnsi="Calibri" w:cs="Calibri"/>
          <w:color w:val="000000" w:themeColor="text1"/>
          <w:sz w:val="22"/>
          <w:szCs w:val="22"/>
        </w:rPr>
        <w:t xml:space="preserve">of the literature </w:t>
      </w:r>
      <w:r w:rsidR="4EFC4C3F" w:rsidRPr="007F23AD">
        <w:rPr>
          <w:rFonts w:ascii="Calibri" w:hAnsi="Calibri" w:cs="Calibri"/>
          <w:color w:val="000000" w:themeColor="text1"/>
          <w:sz w:val="22"/>
          <w:szCs w:val="22"/>
        </w:rPr>
        <w:t xml:space="preserve">we focus specifically on how </w:t>
      </w:r>
      <w:r w:rsidR="00835BF7" w:rsidRPr="007F23AD">
        <w:rPr>
          <w:rFonts w:ascii="Calibri" w:hAnsi="Calibri" w:cs="Calibri"/>
          <w:color w:val="000000" w:themeColor="text1"/>
          <w:sz w:val="22"/>
          <w:szCs w:val="22"/>
        </w:rPr>
        <w:t>SMEs</w:t>
      </w:r>
      <w:r w:rsidR="4EFC4C3F" w:rsidRPr="007F23AD">
        <w:rPr>
          <w:rFonts w:ascii="Calibri" w:hAnsi="Calibri" w:cs="Calibri"/>
          <w:color w:val="000000" w:themeColor="text1"/>
          <w:sz w:val="22"/>
          <w:szCs w:val="22"/>
        </w:rPr>
        <w:t xml:space="preserve"> are affected, </w:t>
      </w:r>
      <w:r w:rsidR="2D432DA6" w:rsidRPr="007F23AD">
        <w:rPr>
          <w:rFonts w:ascii="Calibri" w:hAnsi="Calibri" w:cs="Calibri"/>
          <w:color w:val="000000" w:themeColor="text1"/>
          <w:sz w:val="22"/>
          <w:szCs w:val="22"/>
        </w:rPr>
        <w:t xml:space="preserve">allowing the development of a clear understanding of the specific challenges faced by these organizations. </w:t>
      </w:r>
    </w:p>
    <w:p w14:paraId="0C3BFB7B" w14:textId="77777777" w:rsidR="00146EB8" w:rsidRPr="007F23AD" w:rsidRDefault="00146EB8" w:rsidP="00696AD2">
      <w:pPr>
        <w:spacing w:line="480" w:lineRule="auto"/>
        <w:jc w:val="both"/>
        <w:rPr>
          <w:rFonts w:ascii="Calibri" w:hAnsi="Calibri" w:cs="Calibri"/>
          <w:color w:val="000000" w:themeColor="text1"/>
          <w:sz w:val="22"/>
          <w:szCs w:val="22"/>
          <w:lang w:val="en-GB"/>
        </w:rPr>
      </w:pPr>
    </w:p>
    <w:p w14:paraId="12868715" w14:textId="11089577" w:rsidR="00E121DE" w:rsidRPr="007F23AD" w:rsidRDefault="00B72C44" w:rsidP="00C3226C">
      <w:pPr>
        <w:spacing w:line="480" w:lineRule="auto"/>
        <w:jc w:val="both"/>
        <w:rPr>
          <w:rFonts w:ascii="Calibri" w:hAnsi="Calibri" w:cs="Calibri"/>
          <w:color w:val="000000" w:themeColor="text1"/>
          <w:sz w:val="22"/>
          <w:szCs w:val="22"/>
        </w:rPr>
      </w:pPr>
      <w:r w:rsidRPr="007F23AD">
        <w:rPr>
          <w:rFonts w:ascii="Calibri" w:hAnsi="Calibri" w:cs="Calibri"/>
          <w:color w:val="000000" w:themeColor="text1"/>
          <w:sz w:val="22"/>
          <w:szCs w:val="22"/>
          <w:lang w:val="en-GB"/>
        </w:rPr>
        <w:t xml:space="preserve">This approach has been used by other researchers in the field of supply chain management </w:t>
      </w:r>
      <w:r w:rsidRPr="007F23AD">
        <w:rPr>
          <w:rFonts w:ascii="Calibri" w:hAnsi="Calibri" w:cs="Calibri"/>
          <w:color w:val="000000" w:themeColor="text1"/>
          <w:sz w:val="22"/>
          <w:szCs w:val="22"/>
          <w:lang w:val="en-GB"/>
        </w:rPr>
        <w:fldChar w:fldCharType="begin">
          <w:fldData xml:space="preserve">PEVuZE5vdGU+PENpdGU+PEF1dGhvcj5Hb3NsaW5nPC9BdXRob3I+PFllYXI+MjAwOTwvWWVhcj48
UmVjTnVtPjA8L1JlY051bT48SURUZXh0PkVuZ2luZWVyLXRvLW9yZGVyIHN1cHBseSBjaGFpbiBt
YW5hZ2VtZW50OiBBIGxpdGVyYXR1cmUgcmV2aWV3IGFuZCByZXNlYXJjaCBhZ2VuZGE8L0lEVGV4
dD48RGlzcGxheVRleHQ+KEdvc2xpbmcgYW5kIE5haW0gMjAwOTsgQWxvaW5pIGV0IGFsLiAyMDEy
OyBQaGFtIGV0IGFsLiAyMDIyKTwvRGlzcGxheVRleHQ+PHJlY29yZD48cmVjLW51bWJlcj4zODwv
cmVjLW51bWJlcj48Zm9yZWlnbi1rZXlzPjxrZXkgYXBwPSJFTiIgZGItaWQ9InB6ZHd2dDB6eGVw
enpxZTJ6ZG1wNXphanZkMHR2NXNkdHQydyIgdGltZXN0YW1wPSIxNzAxMjUzMzMyIj4zODwva2V5
PjwvZm9yZWlnbi1rZXlzPjxyZWYtdHlwZSBuYW1lPSJKb3VybmFsIEFydGljbGUiPjE3PC9yZWYt
dHlwZT48Y29udHJpYnV0b3JzPjxhdXRob3JzPjxhdXRob3I+R29zbGluZywgSm9uYXRoYW48L2F1
dGhvcj48YXV0aG9yPk5haW0sIE1vaGFtZWQgTS48L2F1dGhvcj48L2F1dGhvcnM+PC9jb250cmli
dXRvcnM+PHRpdGxlcz48dGl0bGU+RW5naW5lZXItdG8tb3JkZXIgc3VwcGx5IGNoYWluIG1hbmFn
ZW1lbnQ6IEEgbGl0ZXJhdHVyZSByZXZpZXcgYW5kIHJlc2VhcmNoIGFnZW5kYTwvdGl0bGU+PHNl
Y29uZGFyeS10aXRsZT5JbnRlcm5hdGlvbmFsIEpvdXJuYWwgb2YgUHJvZHVjdGlvbiBFY29ub21p
Y3M8L3NlY29uZGFyeS10aXRsZT48L3RpdGxlcz48cGVyaW9kaWNhbD48ZnVsbC10aXRsZT5JbnRl
cm5hdGlvbmFsIEpvdXJuYWwgb2YgUHJvZHVjdGlvbiBFY29ub21pY3M8L2Z1bGwtdGl0bGU+PC9w
ZXJpb2RpY2FsPjxwYWdlcz43NDEtNzU0PC9wYWdlcz48dm9sdW1lPjEyMjwvdm9sdW1lPjxudW1i
ZXI+MjwvbnVtYmVyPjxrZXl3b3Jkcz48a2V5d29yZD5FbmdpbmVlci10by1vcmRlcjwva2V5d29y
ZD48a2V5d29yZD5Qcm9qZWN0PC9rZXl3b3JkPjxrZXl3b3JkPk9uZS1vZi1hLWtpbmQ8L2tleXdv
cmQ+PGtleXdvcmQ+U3VwcGx5IGNoYWluPC9rZXl3b3JkPjxrZXl3b3JkPkxpdGVyYXR1cmUgcmV2
aWV3PC9rZXl3b3JkPjwva2V5d29yZHM+PGRhdGVzPjx5ZWFyPjIwMDk8L3llYXI+PHB1Yi1kYXRl
cz48ZGF0ZT4yMDA5LzEyLzAxLzwvZGF0ZT48L3B1Yi1kYXRlcz48L2RhdGVzPjxpc2JuPjA5MjUt
NTI3MzwvaXNibj48dXJscz48cmVsYXRlZC11cmxzPjx1cmw+aHR0cHM6Ly93d3cuc2NpZW5jZWRp
cmVjdC5jb20vc2NpZW5jZS9hcnRpY2xlL3BpaS9TMDkyNTUyNzMwOTAwMjM5NDwvdXJsPjwvcmVs
YXRlZC11cmxzPjwvdXJscz48ZWxlY3Ryb25pYy1yZXNvdXJjZS1udW0+aHR0cHM6Ly9kb2kub3Jn
LzEwLjEwMTYvai5panBlLjIwMDkuMDcuMDAyPC9lbGVjdHJvbmljLXJlc291cmNlLW51bT48L3Jl
Y29yZD48L0NpdGU+PENpdGU+PEF1dGhvcj5QaGFtPC9BdXRob3I+PFllYXI+MjAyMjwvWWVhcj48
UmVjTnVtPjA8L1JlY051bT48SURUZXh0PlN1cHBseSBjaGFpbiByaXNrIG1hbmFnZW1lbnQgcmVz
ZWFyY2ggaW4gY29uc3RydWN0aW9uOiBhIHN5c3RlbWF0aWMgcmV2aWV3PC9JRFRleHQ+PHJlY29y
ZD48cmVjLW51bWJlcj4yMTwvcmVjLW51bWJlcj48Zm9yZWlnbi1rZXlzPjxrZXkgYXBwPSJFTiIg
ZGItaWQ9InB6ZHd2dDB6eGVwenpxZTJ6ZG1wNXphanZkMHR2NXNkdHQydyIgdGltZXN0YW1wPSIx
NzAxMjUzMzMyIj4yMTwva2V5PjwvZm9yZWlnbi1rZXlzPjxyZWYtdHlwZSBuYW1lPSJKb3VybmFs
IEFydGljbGUiPjE3PC9yZWYtdHlwZT48Y29udHJpYnV0b3JzPjxhdXRob3JzPjxhdXRob3I+UGhh
bSwgSGFpIFRoYW5oPC9hdXRob3I+PGF1dGhvcj5QaGFtLCBUaG88L2F1dGhvcj48YXV0aG9yPlRy
dW9uZyBRdWFuZywgSHV5PC9hdXRob3I+PGF1dGhvcj5EYW5nLCBDaGF1IE5nb2M8L2F1dGhvcj48
L2F1dGhvcnM+PC9jb250cmlidXRvcnM+PHRpdGxlcz48dGl0bGU+U3VwcGx5IGNoYWluIHJpc2sg
bWFuYWdlbWVudCByZXNlYXJjaCBpbiBjb25zdHJ1Y3Rpb246IGEgc3lzdGVtYXRpYyByZXZpZXc8
L3RpdGxlPjxzZWNvbmRhcnktdGl0bGU+SW50ZXJuYXRpb25hbCBKb3VybmFsIG9mIENvbnN0cnVj
dGlvbiBNYW5hZ2VtZW50PC9zZWNvbmRhcnktdGl0bGU+PC90aXRsZXM+PHBlcmlvZGljYWw+PGZ1
bGwtdGl0bGU+SW50ZXJuYXRpb25hbCBKb3VybmFsIG9mIENvbnN0cnVjdGlvbiBNYW5hZ2VtZW50
PC9mdWxsLXRpdGxlPjxhYmJyLTE+SW50IEogQ29uc3RyIE1hbmFnPC9hYmJyLTE+PC9wZXJpb2Rp
Y2FsPjxwYWdlcz4xLTExPC9wYWdlcz48ZGF0ZXM+PHllYXI+MjAyMjwveWVhcj48L2RhdGVzPjxw
dWJsaXNoZXI+VGF5bG9yICZhbXA7IEZyYW5jaXM8L3B1Ymxpc2hlcj48aXNibj4xNTYyLTM1OTk8
L2lzYm4+PHVybHM+PHJlbGF0ZWQtdXJscz48dXJsPmh0dHBzOi8vZG9pLm9yZy8xMC4xMDgwLzE1
NjIzNTk5LjIwMjIuMjAyOTY3NzwvdXJsPjwvcmVsYXRlZC11cmxzPjwvdXJscz48ZWxlY3Ryb25p
Yy1yZXNvdXJjZS1udW0+MTAuMTA4MC8xNTYyMzU5OS4yMDIyLjIwMjk2Nzc8L2VsZWN0cm9uaWMt
cmVzb3VyY2UtbnVtPjwvcmVjb3JkPjwvQ2l0ZT48Q2l0ZT48QXV0aG9yPkFsb2luaTwvQXV0aG9y
PjxZZWFyPjIwMTI8L1llYXI+PFJlY051bT4wPC9SZWNOdW0+PElEVGV4dD5TdXBwbHkgY2hhaW4g
bWFuYWdlbWVudDogYSByZXZpZXcgb2YgaW1wbGVtZW50YXRpb24gcmlza3MgaW4gdGhlIGNvbnN0
cnVjdGlvbiBpbmR1c3RyeTwvSURUZXh0PjxyZWNvcmQ+PHJlYy1udW1iZXI+MTA8L3JlYy1udW1i
ZXI+PGZvcmVpZ24ta2V5cz48a2V5IGFwcD0iRU4iIGRiLWlkPSJwemR3dnQwenhlcHp6cWUyemRt
cDV6YWp2ZDB0djVzZHR0MnciIHRpbWVzdGFtcD0iMTcwMTI1MzMzMiI+MTA8L2tleT48L2ZvcmVp
Z24ta2V5cz48cmVmLXR5cGUgbmFtZT0iSm91cm5hbCBBcnRpY2xlIj4xNzwvcmVmLXR5cGU+PGNv
bnRyaWJ1dG9ycz48YXV0aG9ycz48YXV0aG9yPkFsb2luaSwgRGF2aWRlPC9hdXRob3I+PGF1dGhv
cj5EdWxtaW4sIFJpY2NhcmRvPC9hdXRob3I+PGF1dGhvcj5NaW5pbm5vLCBWYWxlcmlhPC9hdXRo
b3I+PGF1dGhvcj5Qb250aWNlbGxpLCBTaW1vbmU8L2F1dGhvcj48L2F1dGhvcnM+PC9jb250cmli
dXRvcnM+PHRpdGxlcz48dGl0bGU+U3VwcGx5IGNoYWluIG1hbmFnZW1lbnQ6IGEgcmV2aWV3IG9m
IGltcGxlbWVudGF0aW9uIHJpc2tzIGluIHRoZSBjb25zdHJ1Y3Rpb24gaW5kdXN0cnk8L3RpdGxl
PjxzZWNvbmRhcnktdGl0bGU+QnVzaW5lc3MgUHJvY2VzcyBNYW5hZ2VtZW50IEpvdXJuYWw8L3Nl
Y29uZGFyeS10aXRsZT48L3RpdGxlcz48cGVyaW9kaWNhbD48ZnVsbC10aXRsZT5CdXNpbmVzcyBQ
cm9jZXNzIE1hbmFnZW1lbnQgSm91cm5hbDwvZnVsbC10aXRsZT48L3BlcmlvZGljYWw+PHBhZ2Vz
PjczNS03NjE8L3BhZ2VzPjx2b2x1bWU+MTg8L3ZvbHVtZT48bnVtYmVyPjU8L251bWJlcj48c2Vj
dGlvbj43MzU8L3NlY3Rpb24+PGRhdGVzPjx5ZWFyPjIwMTI8L3llYXI+PC9kYXRlcz48aXNibj4x
NDYzLTcxNTQ8L2lzYm4+PHdvcmstdHlwZT5BcnRpY2xlPC93b3JrLXR5cGU+PHVybHM+PHJlbGF0
ZWQtdXJscz48dXJsPmh0dHBzOi8vd3d3LnNjb3B1cy5jb20vaW53YXJkL3JlY29yZC51cmk/ZWlk
PTItczIuMC04NDg2NTgwMDM0MiZhbXA7ZG9pPTEwLjExMDglMmYxNDYzNzE1MTIxMTI3MDEzNSZh
bXA7cGFydG5lcklEPTQwJmFtcDttZDU9MjE0MjliNjY4YmU1ZTMyNmI0OWJiMmQxMjdlYzFkZDU8
L3VybD48L3JlbGF0ZWQtdXJscz48L3VybHM+PGVsZWN0cm9uaWMtcmVzb3VyY2UtbnVtPjEwLjEx
MDgvMTQ2MzcxNTEyMTEyNzAxMzU8L2VsZWN0cm9uaWMtcmVzb3VyY2UtbnVtPjxyZW1vdGUtZGF0
YWJhc2UtbmFtZT5TY29wdXM8L3JlbW90ZS1kYXRhYmFzZS1uYW1lPjwvcmVjb3JkPjwvQ2l0ZT48
L0VuZE5vdGU+
</w:fldData>
        </w:fldChar>
      </w:r>
      <w:r w:rsidR="00726588" w:rsidRPr="007F23AD">
        <w:rPr>
          <w:rFonts w:ascii="Calibri" w:hAnsi="Calibri" w:cs="Calibri"/>
          <w:color w:val="000000" w:themeColor="text1"/>
          <w:sz w:val="22"/>
          <w:szCs w:val="22"/>
          <w:lang w:val="en-GB"/>
        </w:rPr>
        <w:instrText xml:space="preserve"> ADDIN EN.CITE </w:instrText>
      </w:r>
      <w:r w:rsidR="00726588" w:rsidRPr="007F23AD">
        <w:rPr>
          <w:rFonts w:ascii="Calibri" w:hAnsi="Calibri" w:cs="Calibri"/>
          <w:color w:val="000000" w:themeColor="text1"/>
          <w:sz w:val="22"/>
          <w:szCs w:val="22"/>
          <w:lang w:val="en-GB"/>
        </w:rPr>
        <w:fldChar w:fldCharType="begin">
          <w:fldData xml:space="preserve">PEVuZE5vdGU+PENpdGU+PEF1dGhvcj5Hb3NsaW5nPC9BdXRob3I+PFllYXI+MjAwOTwvWWVhcj48
UmVjTnVtPjA8L1JlY051bT48SURUZXh0PkVuZ2luZWVyLXRvLW9yZGVyIHN1cHBseSBjaGFpbiBt
YW5hZ2VtZW50OiBBIGxpdGVyYXR1cmUgcmV2aWV3IGFuZCByZXNlYXJjaCBhZ2VuZGE8L0lEVGV4
dD48RGlzcGxheVRleHQ+KEdvc2xpbmcgYW5kIE5haW0gMjAwOTsgQWxvaW5pIGV0IGFsLiAyMDEy
OyBQaGFtIGV0IGFsLiAyMDIyKTwvRGlzcGxheVRleHQ+PHJlY29yZD48cmVjLW51bWJlcj4zODwv
cmVjLW51bWJlcj48Zm9yZWlnbi1rZXlzPjxrZXkgYXBwPSJFTiIgZGItaWQ9InB6ZHd2dDB6eGVw
enpxZTJ6ZG1wNXphanZkMHR2NXNkdHQydyIgdGltZXN0YW1wPSIxNzAxMjUzMzMyIj4zODwva2V5
PjwvZm9yZWlnbi1rZXlzPjxyZWYtdHlwZSBuYW1lPSJKb3VybmFsIEFydGljbGUiPjE3PC9yZWYt
dHlwZT48Y29udHJpYnV0b3JzPjxhdXRob3JzPjxhdXRob3I+R29zbGluZywgSm9uYXRoYW48L2F1
dGhvcj48YXV0aG9yPk5haW0sIE1vaGFtZWQgTS48L2F1dGhvcj48L2F1dGhvcnM+PC9jb250cmli
dXRvcnM+PHRpdGxlcz48dGl0bGU+RW5naW5lZXItdG8tb3JkZXIgc3VwcGx5IGNoYWluIG1hbmFn
ZW1lbnQ6IEEgbGl0ZXJhdHVyZSByZXZpZXcgYW5kIHJlc2VhcmNoIGFnZW5kYTwvdGl0bGU+PHNl
Y29uZGFyeS10aXRsZT5JbnRlcm5hdGlvbmFsIEpvdXJuYWwgb2YgUHJvZHVjdGlvbiBFY29ub21p
Y3M8L3NlY29uZGFyeS10aXRsZT48L3RpdGxlcz48cGVyaW9kaWNhbD48ZnVsbC10aXRsZT5JbnRl
cm5hdGlvbmFsIEpvdXJuYWwgb2YgUHJvZHVjdGlvbiBFY29ub21pY3M8L2Z1bGwtdGl0bGU+PC9w
ZXJpb2RpY2FsPjxwYWdlcz43NDEtNzU0PC9wYWdlcz48dm9sdW1lPjEyMjwvdm9sdW1lPjxudW1i
ZXI+MjwvbnVtYmVyPjxrZXl3b3Jkcz48a2V5d29yZD5FbmdpbmVlci10by1vcmRlcjwva2V5d29y
ZD48a2V5d29yZD5Qcm9qZWN0PC9rZXl3b3JkPjxrZXl3b3JkPk9uZS1vZi1hLWtpbmQ8L2tleXdv
cmQ+PGtleXdvcmQ+U3VwcGx5IGNoYWluPC9rZXl3b3JkPjxrZXl3b3JkPkxpdGVyYXR1cmUgcmV2
aWV3PC9rZXl3b3JkPjwva2V5d29yZHM+PGRhdGVzPjx5ZWFyPjIwMDk8L3llYXI+PHB1Yi1kYXRl
cz48ZGF0ZT4yMDA5LzEyLzAxLzwvZGF0ZT48L3B1Yi1kYXRlcz48L2RhdGVzPjxpc2JuPjA5MjUt
NTI3MzwvaXNibj48dXJscz48cmVsYXRlZC11cmxzPjx1cmw+aHR0cHM6Ly93d3cuc2NpZW5jZWRp
cmVjdC5jb20vc2NpZW5jZS9hcnRpY2xlL3BpaS9TMDkyNTUyNzMwOTAwMjM5NDwvdXJsPjwvcmVs
YXRlZC11cmxzPjwvdXJscz48ZWxlY3Ryb25pYy1yZXNvdXJjZS1udW0+aHR0cHM6Ly9kb2kub3Jn
LzEwLjEwMTYvai5panBlLjIwMDkuMDcuMDAyPC9lbGVjdHJvbmljLXJlc291cmNlLW51bT48L3Jl
Y29yZD48L0NpdGU+PENpdGU+PEF1dGhvcj5QaGFtPC9BdXRob3I+PFllYXI+MjAyMjwvWWVhcj48
UmVjTnVtPjA8L1JlY051bT48SURUZXh0PlN1cHBseSBjaGFpbiByaXNrIG1hbmFnZW1lbnQgcmVz
ZWFyY2ggaW4gY29uc3RydWN0aW9uOiBhIHN5c3RlbWF0aWMgcmV2aWV3PC9JRFRleHQ+PHJlY29y
ZD48cmVjLW51bWJlcj4yMTwvcmVjLW51bWJlcj48Zm9yZWlnbi1rZXlzPjxrZXkgYXBwPSJFTiIg
ZGItaWQ9InB6ZHd2dDB6eGVwenpxZTJ6ZG1wNXphanZkMHR2NXNkdHQydyIgdGltZXN0YW1wPSIx
NzAxMjUzMzMyIj4yMTwva2V5PjwvZm9yZWlnbi1rZXlzPjxyZWYtdHlwZSBuYW1lPSJKb3VybmFs
IEFydGljbGUiPjE3PC9yZWYtdHlwZT48Y29udHJpYnV0b3JzPjxhdXRob3JzPjxhdXRob3I+UGhh
bSwgSGFpIFRoYW5oPC9hdXRob3I+PGF1dGhvcj5QaGFtLCBUaG88L2F1dGhvcj48YXV0aG9yPlRy
dW9uZyBRdWFuZywgSHV5PC9hdXRob3I+PGF1dGhvcj5EYW5nLCBDaGF1IE5nb2M8L2F1dGhvcj48
L2F1dGhvcnM+PC9jb250cmlidXRvcnM+PHRpdGxlcz48dGl0bGU+U3VwcGx5IGNoYWluIHJpc2sg
bWFuYWdlbWVudCByZXNlYXJjaCBpbiBjb25zdHJ1Y3Rpb246IGEgc3lzdGVtYXRpYyByZXZpZXc8
L3RpdGxlPjxzZWNvbmRhcnktdGl0bGU+SW50ZXJuYXRpb25hbCBKb3VybmFsIG9mIENvbnN0cnVj
dGlvbiBNYW5hZ2VtZW50PC9zZWNvbmRhcnktdGl0bGU+PC90aXRsZXM+PHBlcmlvZGljYWw+PGZ1
bGwtdGl0bGU+SW50ZXJuYXRpb25hbCBKb3VybmFsIG9mIENvbnN0cnVjdGlvbiBNYW5hZ2VtZW50
PC9mdWxsLXRpdGxlPjxhYmJyLTE+SW50IEogQ29uc3RyIE1hbmFnPC9hYmJyLTE+PC9wZXJpb2Rp
Y2FsPjxwYWdlcz4xLTExPC9wYWdlcz48ZGF0ZXM+PHllYXI+MjAyMjwveWVhcj48L2RhdGVzPjxw
dWJsaXNoZXI+VGF5bG9yICZhbXA7IEZyYW5jaXM8L3B1Ymxpc2hlcj48aXNibj4xNTYyLTM1OTk8
L2lzYm4+PHVybHM+PHJlbGF0ZWQtdXJscz48dXJsPmh0dHBzOi8vZG9pLm9yZy8xMC4xMDgwLzE1
NjIzNTk5LjIwMjIuMjAyOTY3NzwvdXJsPjwvcmVsYXRlZC11cmxzPjwvdXJscz48ZWxlY3Ryb25p
Yy1yZXNvdXJjZS1udW0+MTAuMTA4MC8xNTYyMzU5OS4yMDIyLjIwMjk2Nzc8L2VsZWN0cm9uaWMt
cmVzb3VyY2UtbnVtPjwvcmVjb3JkPjwvQ2l0ZT48Q2l0ZT48QXV0aG9yPkFsb2luaTwvQXV0aG9y
PjxZZWFyPjIwMTI8L1llYXI+PFJlY051bT4wPC9SZWNOdW0+PElEVGV4dD5TdXBwbHkgY2hhaW4g
bWFuYWdlbWVudDogYSByZXZpZXcgb2YgaW1wbGVtZW50YXRpb24gcmlza3MgaW4gdGhlIGNvbnN0
cnVjdGlvbiBpbmR1c3RyeTwvSURUZXh0PjxyZWNvcmQ+PHJlYy1udW1iZXI+MTA8L3JlYy1udW1i
ZXI+PGZvcmVpZ24ta2V5cz48a2V5IGFwcD0iRU4iIGRiLWlkPSJwemR3dnQwenhlcHp6cWUyemRt
cDV6YWp2ZDB0djVzZHR0MnciIHRpbWVzdGFtcD0iMTcwMTI1MzMzMiI+MTA8L2tleT48L2ZvcmVp
Z24ta2V5cz48cmVmLXR5cGUgbmFtZT0iSm91cm5hbCBBcnRpY2xlIj4xNzwvcmVmLXR5cGU+PGNv
bnRyaWJ1dG9ycz48YXV0aG9ycz48YXV0aG9yPkFsb2luaSwgRGF2aWRlPC9hdXRob3I+PGF1dGhv
cj5EdWxtaW4sIFJpY2NhcmRvPC9hdXRob3I+PGF1dGhvcj5NaW5pbm5vLCBWYWxlcmlhPC9hdXRo
b3I+PGF1dGhvcj5Qb250aWNlbGxpLCBTaW1vbmU8L2F1dGhvcj48L2F1dGhvcnM+PC9jb250cmli
dXRvcnM+PHRpdGxlcz48dGl0bGU+U3VwcGx5IGNoYWluIG1hbmFnZW1lbnQ6IGEgcmV2aWV3IG9m
IGltcGxlbWVudGF0aW9uIHJpc2tzIGluIHRoZSBjb25zdHJ1Y3Rpb24gaW5kdXN0cnk8L3RpdGxl
PjxzZWNvbmRhcnktdGl0bGU+QnVzaW5lc3MgUHJvY2VzcyBNYW5hZ2VtZW50IEpvdXJuYWw8L3Nl
Y29uZGFyeS10aXRsZT48L3RpdGxlcz48cGVyaW9kaWNhbD48ZnVsbC10aXRsZT5CdXNpbmVzcyBQ
cm9jZXNzIE1hbmFnZW1lbnQgSm91cm5hbDwvZnVsbC10aXRsZT48L3BlcmlvZGljYWw+PHBhZ2Vz
PjczNS03NjE8L3BhZ2VzPjx2b2x1bWU+MTg8L3ZvbHVtZT48bnVtYmVyPjU8L251bWJlcj48c2Vj
dGlvbj43MzU8L3NlY3Rpb24+PGRhdGVzPjx5ZWFyPjIwMTI8L3llYXI+PC9kYXRlcz48aXNibj4x
NDYzLTcxNTQ8L2lzYm4+PHdvcmstdHlwZT5BcnRpY2xlPC93b3JrLXR5cGU+PHVybHM+PHJlbGF0
ZWQtdXJscz48dXJsPmh0dHBzOi8vd3d3LnNjb3B1cy5jb20vaW53YXJkL3JlY29yZC51cmk/ZWlk
PTItczIuMC04NDg2NTgwMDM0MiZhbXA7ZG9pPTEwLjExMDglMmYxNDYzNzE1MTIxMTI3MDEzNSZh
bXA7cGFydG5lcklEPTQwJmFtcDttZDU9MjE0MjliNjY4YmU1ZTMyNmI0OWJiMmQxMjdlYzFkZDU8
L3VybD48L3JlbGF0ZWQtdXJscz48L3VybHM+PGVsZWN0cm9uaWMtcmVzb3VyY2UtbnVtPjEwLjEx
MDgvMTQ2MzcxNTEyMTEyNzAxMzU8L2VsZWN0cm9uaWMtcmVzb3VyY2UtbnVtPjxyZW1vdGUtZGF0
YWJhc2UtbmFtZT5TY29wdXM8L3JlbW90ZS1kYXRhYmFzZS1uYW1lPjwvcmVjb3JkPjwvQ2l0ZT48
L0VuZE5vdGU+
</w:fldData>
        </w:fldChar>
      </w:r>
      <w:r w:rsidR="00726588" w:rsidRPr="007F23AD">
        <w:rPr>
          <w:rFonts w:ascii="Calibri" w:hAnsi="Calibri" w:cs="Calibri"/>
          <w:color w:val="000000" w:themeColor="text1"/>
          <w:sz w:val="22"/>
          <w:szCs w:val="22"/>
          <w:lang w:val="en-GB"/>
        </w:rPr>
        <w:instrText xml:space="preserve"> ADDIN EN.CITE.DATA </w:instrText>
      </w:r>
      <w:r w:rsidR="00726588" w:rsidRPr="007F23AD">
        <w:rPr>
          <w:rFonts w:ascii="Calibri" w:hAnsi="Calibri" w:cs="Calibri"/>
          <w:color w:val="000000" w:themeColor="text1"/>
          <w:sz w:val="22"/>
          <w:szCs w:val="22"/>
          <w:lang w:val="en-GB"/>
        </w:rPr>
      </w:r>
      <w:r w:rsidR="00726588"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r>
      <w:r w:rsidRPr="007F23AD">
        <w:rPr>
          <w:rFonts w:ascii="Calibri" w:hAnsi="Calibri" w:cs="Calibri"/>
          <w:color w:val="000000" w:themeColor="text1"/>
          <w:sz w:val="22"/>
          <w:szCs w:val="22"/>
          <w:lang w:val="en-GB"/>
        </w:rPr>
        <w:fldChar w:fldCharType="separate"/>
      </w:r>
      <w:r w:rsidR="00726588" w:rsidRPr="007F23AD">
        <w:rPr>
          <w:rFonts w:ascii="Calibri" w:hAnsi="Calibri" w:cs="Calibri"/>
          <w:noProof/>
          <w:color w:val="000000" w:themeColor="text1"/>
          <w:sz w:val="22"/>
          <w:szCs w:val="22"/>
          <w:lang w:val="en-GB"/>
        </w:rPr>
        <w:t>(Gosling and Naim 2009; Aloini et al. 2012; Pham et al. 2022)</w:t>
      </w:r>
      <w:r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t xml:space="preserve"> and is effective in highlighting the key research areas and summari</w:t>
      </w:r>
      <w:r w:rsidR="00197520" w:rsidRPr="007F23AD">
        <w:rPr>
          <w:rFonts w:ascii="Calibri" w:hAnsi="Calibri" w:cs="Calibri"/>
          <w:color w:val="000000" w:themeColor="text1"/>
          <w:sz w:val="22"/>
          <w:szCs w:val="22"/>
          <w:lang w:val="en-GB"/>
        </w:rPr>
        <w:t>s</w:t>
      </w:r>
      <w:r w:rsidRPr="007F23AD">
        <w:rPr>
          <w:rFonts w:ascii="Calibri" w:hAnsi="Calibri" w:cs="Calibri"/>
          <w:color w:val="000000" w:themeColor="text1"/>
          <w:sz w:val="22"/>
          <w:szCs w:val="22"/>
          <w:lang w:val="en-GB"/>
        </w:rPr>
        <w:t xml:space="preserve">ing knowledge topic. </w:t>
      </w:r>
      <w:r w:rsidR="005317AE" w:rsidRPr="007F23AD">
        <w:rPr>
          <w:rFonts w:ascii="Calibri" w:hAnsi="Calibri" w:cs="Calibri"/>
          <w:color w:val="000000" w:themeColor="text1"/>
          <w:sz w:val="22"/>
          <w:szCs w:val="22"/>
          <w:lang w:val="en-GB"/>
        </w:rPr>
        <w:t xml:space="preserve">In addition to thematic analysis, </w:t>
      </w:r>
      <w:r w:rsidR="001762B9" w:rsidRPr="007F23AD">
        <w:rPr>
          <w:rFonts w:ascii="Calibri" w:hAnsi="Calibri" w:cs="Calibri"/>
          <w:color w:val="000000" w:themeColor="text1"/>
          <w:sz w:val="22"/>
          <w:szCs w:val="22"/>
          <w:lang w:val="en-GB"/>
        </w:rPr>
        <w:t>descriptive</w:t>
      </w:r>
      <w:r w:rsidR="005317AE" w:rsidRPr="007F23AD">
        <w:rPr>
          <w:rFonts w:ascii="Calibri" w:hAnsi="Calibri" w:cs="Calibri"/>
          <w:color w:val="000000" w:themeColor="text1"/>
          <w:sz w:val="22"/>
          <w:szCs w:val="22"/>
          <w:lang w:val="en-GB"/>
        </w:rPr>
        <w:t xml:space="preserve"> analysis has been adopted in the research. The advantage of this approach is that it reveals recent publication trends among scholars, geographical distribution of research, and popular research methods and strategies used in the field of supply chain research</w:t>
      </w:r>
      <w:r w:rsidR="00867063" w:rsidRPr="007F23AD">
        <w:rPr>
          <w:rFonts w:ascii="Calibri" w:hAnsi="Calibri" w:cs="Calibri"/>
          <w:color w:val="000000" w:themeColor="text1"/>
          <w:sz w:val="22"/>
          <w:szCs w:val="22"/>
          <w:lang w:val="en-GB"/>
        </w:rPr>
        <w:t xml:space="preserve"> </w:t>
      </w:r>
      <w:r w:rsidR="005A78B6" w:rsidRPr="007F23AD">
        <w:rPr>
          <w:rFonts w:ascii="Calibri" w:hAnsi="Calibri" w:cs="Calibri"/>
          <w:color w:val="000000" w:themeColor="text1"/>
          <w:sz w:val="22"/>
          <w:szCs w:val="22"/>
          <w:lang w:val="en-GB"/>
        </w:rPr>
        <w:fldChar w:fldCharType="begin"/>
      </w:r>
      <w:r w:rsidR="00922C2B" w:rsidRPr="007F23AD">
        <w:rPr>
          <w:rFonts w:ascii="Calibri" w:hAnsi="Calibri" w:cs="Calibri"/>
          <w:color w:val="000000" w:themeColor="text1"/>
          <w:sz w:val="22"/>
          <w:szCs w:val="22"/>
          <w:lang w:val="en-GB"/>
        </w:rPr>
        <w:instrText xml:space="preserve"> ADDIN EN.CITE &lt;EndNote&gt;&lt;Cite&gt;&lt;Author&gt;Ansari&lt;/Author&gt;&lt;Year&gt;2017&lt;/Year&gt;&lt;RecNum&gt;1161&lt;/RecNum&gt;&lt;DisplayText&gt;(Ansari and Kant 2017)&lt;/DisplayText&gt;&lt;record&gt;&lt;rec-number&gt;1161&lt;/rec-number&gt;&lt;foreign-keys&gt;&lt;key app="EN" db-id="vxw0ffesn9zzt0ewpdx5r5a3fpw92aep9re9" timestamp="1698412921" guid="3240dd10-8a63-45d1-8c62-4f8ee26734a6"&gt;1161&lt;/key&gt;&lt;/foreign-keys&gt;&lt;ref-type name="Journal Article"&gt;17&lt;/ref-type&gt;&lt;contributors&gt;&lt;authors&gt;&lt;author&gt;Ansari, Zulfiquar N.&lt;/author&gt;&lt;author&gt;Kant, Ravi&lt;/author&gt;&lt;/authors&gt;&lt;/contributors&gt;&lt;titles&gt;&lt;title&gt;A state-of-art literature review reflecting 15 years of focus on sustainable supply chain management&lt;/title&gt;&lt;secondary-title&gt;Journal of Cleaner Production&lt;/secondary-title&gt;&lt;/titles&gt;&lt;periodical&gt;&lt;full-title&gt;Journal of Cleaner Production&lt;/full-title&gt;&lt;/periodical&gt;&lt;pages&gt;2524-2543&lt;/pages&gt;&lt;volume&gt;142&lt;/volume&gt;&lt;keywords&gt;&lt;keyword&gt;Literature review&lt;/keyword&gt;&lt;keyword&gt;Supply chain&lt;/keyword&gt;&lt;keyword&gt;Sustainable supply chain management&lt;/keyword&gt;&lt;keyword&gt;Methodology&lt;/keyword&gt;&lt;/keywords&gt;&lt;dates&gt;&lt;year&gt;2017&lt;/year&gt;&lt;pub-dates&gt;&lt;date&gt;2017/01/20/&lt;/date&gt;&lt;/pub-dates&gt;&lt;/dates&gt;&lt;isbn&gt;0959-6526&lt;/isbn&gt;&lt;urls&gt;&lt;related-urls&gt;&lt;url&gt;https://www.sciencedirect.com/science/article/pii/S0959652616318613&lt;/url&gt;&lt;/related-urls&gt;&lt;/urls&gt;&lt;electronic-resource-num&gt;https://doi.org/10.1016/j.jclepro.2016.11.023&lt;/electronic-resource-num&gt;&lt;/record&gt;&lt;/Cite&gt;&lt;/EndNote&gt;</w:instrText>
      </w:r>
      <w:r w:rsidR="005A78B6" w:rsidRPr="007F23AD">
        <w:rPr>
          <w:rFonts w:ascii="Calibri" w:hAnsi="Calibri" w:cs="Calibri"/>
          <w:color w:val="000000" w:themeColor="text1"/>
          <w:sz w:val="22"/>
          <w:szCs w:val="22"/>
          <w:lang w:val="en-GB"/>
        </w:rPr>
        <w:fldChar w:fldCharType="separate"/>
      </w:r>
      <w:r w:rsidR="005A78B6" w:rsidRPr="007F23AD">
        <w:rPr>
          <w:rFonts w:ascii="Calibri" w:hAnsi="Calibri" w:cs="Calibri"/>
          <w:noProof/>
          <w:color w:val="000000" w:themeColor="text1"/>
          <w:sz w:val="22"/>
          <w:szCs w:val="22"/>
          <w:lang w:val="en-GB"/>
        </w:rPr>
        <w:t>(Ansari and Kant 2017)</w:t>
      </w:r>
      <w:r w:rsidR="005A78B6" w:rsidRPr="007F23AD">
        <w:rPr>
          <w:rFonts w:ascii="Calibri" w:hAnsi="Calibri" w:cs="Calibri"/>
          <w:color w:val="000000" w:themeColor="text1"/>
          <w:sz w:val="22"/>
          <w:szCs w:val="22"/>
          <w:lang w:val="en-GB"/>
        </w:rPr>
        <w:fldChar w:fldCharType="end"/>
      </w:r>
      <w:r w:rsidR="005317AE" w:rsidRPr="007F23AD">
        <w:rPr>
          <w:rFonts w:ascii="Calibri" w:hAnsi="Calibri" w:cs="Calibri"/>
          <w:color w:val="000000" w:themeColor="text1"/>
          <w:sz w:val="22"/>
          <w:szCs w:val="22"/>
          <w:lang w:val="en-GB"/>
        </w:rPr>
        <w:t xml:space="preserve">. </w:t>
      </w:r>
      <w:r w:rsidRPr="007F23AD">
        <w:rPr>
          <w:rFonts w:ascii="Calibri" w:hAnsi="Calibri" w:cs="Calibri"/>
          <w:color w:val="000000" w:themeColor="text1"/>
          <w:sz w:val="22"/>
          <w:szCs w:val="22"/>
          <w:lang w:val="en-GB"/>
        </w:rPr>
        <w:t xml:space="preserve">Moreover, the </w:t>
      </w:r>
      <w:r w:rsidR="001822A2" w:rsidRPr="007F23AD">
        <w:rPr>
          <w:rFonts w:ascii="Calibri" w:hAnsi="Calibri" w:cs="Calibri"/>
          <w:color w:val="000000" w:themeColor="text1"/>
          <w:sz w:val="22"/>
          <w:szCs w:val="22"/>
          <w:lang w:val="en-GB"/>
        </w:rPr>
        <w:t>three</w:t>
      </w:r>
      <w:r w:rsidRPr="007F23AD">
        <w:rPr>
          <w:rFonts w:ascii="Calibri" w:hAnsi="Calibri" w:cs="Calibri"/>
          <w:color w:val="000000" w:themeColor="text1"/>
          <w:sz w:val="22"/>
          <w:szCs w:val="22"/>
          <w:lang w:val="en-GB"/>
        </w:rPr>
        <w:t xml:space="preserve"> </w:t>
      </w:r>
      <w:r w:rsidR="00B85C3E" w:rsidRPr="007F23AD">
        <w:rPr>
          <w:rFonts w:ascii="Calibri" w:hAnsi="Calibri" w:cs="Calibri"/>
          <w:color w:val="000000" w:themeColor="text1"/>
          <w:sz w:val="22"/>
          <w:szCs w:val="22"/>
          <w:lang w:val="en-GB"/>
        </w:rPr>
        <w:t>themes</w:t>
      </w:r>
      <w:r w:rsidRPr="007F23AD">
        <w:rPr>
          <w:rFonts w:ascii="Calibri" w:hAnsi="Calibri" w:cs="Calibri"/>
          <w:color w:val="000000" w:themeColor="text1"/>
          <w:sz w:val="22"/>
          <w:szCs w:val="22"/>
          <w:lang w:val="en-GB"/>
        </w:rPr>
        <w:t xml:space="preserve"> identified in this study align with the latest research trends, and few studies have comprehensively reviewed these </w:t>
      </w:r>
      <w:r w:rsidR="009B227E" w:rsidRPr="007F23AD">
        <w:rPr>
          <w:rFonts w:ascii="Calibri" w:hAnsi="Calibri" w:cs="Calibri"/>
          <w:color w:val="000000" w:themeColor="text1"/>
          <w:sz w:val="22"/>
          <w:szCs w:val="22"/>
          <w:lang w:val="en-GB"/>
        </w:rPr>
        <w:t>themes</w:t>
      </w:r>
      <w:r w:rsidRPr="007F23AD">
        <w:rPr>
          <w:rFonts w:ascii="Calibri" w:hAnsi="Calibri" w:cs="Calibri"/>
          <w:color w:val="000000" w:themeColor="text1"/>
          <w:sz w:val="22"/>
          <w:szCs w:val="22"/>
          <w:lang w:val="en-GB"/>
        </w:rPr>
        <w:t xml:space="preserve"> in the literature. </w:t>
      </w:r>
      <w:r w:rsidR="0046351E" w:rsidRPr="007F23AD">
        <w:rPr>
          <w:rFonts w:ascii="Calibri" w:hAnsi="Calibri" w:cs="Calibri"/>
          <w:color w:val="000000" w:themeColor="text1"/>
          <w:sz w:val="22"/>
          <w:szCs w:val="22"/>
          <w:lang w:val="en-GB"/>
        </w:rPr>
        <w:t>I</w:t>
      </w:r>
      <w:r w:rsidRPr="007F23AD">
        <w:rPr>
          <w:rFonts w:ascii="Calibri" w:hAnsi="Calibri" w:cs="Calibri"/>
          <w:color w:val="000000" w:themeColor="text1"/>
          <w:sz w:val="22"/>
          <w:szCs w:val="22"/>
          <w:lang w:val="en-GB"/>
        </w:rPr>
        <w:t>n the section</w:t>
      </w:r>
      <w:r w:rsidR="009B227E" w:rsidRPr="007F23AD">
        <w:rPr>
          <w:rFonts w:ascii="Calibri" w:hAnsi="Calibri" w:cs="Calibri"/>
          <w:color w:val="000000" w:themeColor="text1"/>
          <w:sz w:val="22"/>
          <w:szCs w:val="22"/>
          <w:lang w:val="en-GB"/>
        </w:rPr>
        <w:t xml:space="preserve"> 4</w:t>
      </w:r>
      <w:r w:rsidRPr="007F23AD">
        <w:rPr>
          <w:rFonts w:ascii="Calibri" w:hAnsi="Calibri" w:cs="Calibri"/>
          <w:color w:val="000000" w:themeColor="text1"/>
          <w:sz w:val="22"/>
          <w:szCs w:val="22"/>
          <w:lang w:val="en-GB"/>
        </w:rPr>
        <w:t xml:space="preserve">, we present each of these </w:t>
      </w:r>
      <w:r w:rsidR="001822A2" w:rsidRPr="007F23AD">
        <w:rPr>
          <w:rFonts w:ascii="Calibri" w:hAnsi="Calibri" w:cs="Calibri"/>
          <w:color w:val="000000" w:themeColor="text1"/>
          <w:sz w:val="22"/>
          <w:szCs w:val="22"/>
          <w:lang w:val="en-GB"/>
        </w:rPr>
        <w:t>three</w:t>
      </w:r>
      <w:r w:rsidRPr="007F23AD">
        <w:rPr>
          <w:rFonts w:ascii="Calibri" w:hAnsi="Calibri" w:cs="Calibri"/>
          <w:color w:val="000000" w:themeColor="text1"/>
          <w:sz w:val="22"/>
          <w:szCs w:val="22"/>
          <w:lang w:val="en-GB"/>
        </w:rPr>
        <w:t xml:space="preserve"> categories in detail.</w:t>
      </w:r>
    </w:p>
    <w:p w14:paraId="70892393" w14:textId="77777777" w:rsidR="00FA1A37" w:rsidRPr="007F23AD" w:rsidRDefault="00FA1A37" w:rsidP="00C3226C">
      <w:pPr>
        <w:spacing w:line="480" w:lineRule="auto"/>
        <w:jc w:val="both"/>
        <w:rPr>
          <w:rFonts w:ascii="Calibri" w:hAnsi="Calibri" w:cs="Calibri"/>
          <w:color w:val="000000" w:themeColor="text1"/>
          <w:sz w:val="22"/>
          <w:szCs w:val="22"/>
          <w:lang w:val="en-GB"/>
        </w:rPr>
      </w:pPr>
    </w:p>
    <w:p w14:paraId="013FDC1F" w14:textId="7DCFEC11" w:rsidR="00A0001F" w:rsidRPr="007F23AD" w:rsidRDefault="0082116B" w:rsidP="00C3226C">
      <w:pPr>
        <w:spacing w:line="480" w:lineRule="auto"/>
        <w:jc w:val="both"/>
        <w:rPr>
          <w:rFonts w:ascii="Calibri" w:hAnsi="Calibri" w:cs="Calibri"/>
          <w:color w:val="000000" w:themeColor="text1"/>
          <w:sz w:val="22"/>
          <w:szCs w:val="22"/>
          <w:lang w:val="en-GB"/>
        </w:rPr>
      </w:pPr>
      <w:r w:rsidRPr="007F23AD">
        <w:rPr>
          <w:rFonts w:ascii="Calibri" w:hAnsi="Calibri" w:cs="Calibri"/>
          <w:noProof/>
          <w:color w:val="000000" w:themeColor="text1"/>
          <w:sz w:val="22"/>
          <w:szCs w:val="22"/>
          <w:lang w:val="en-GB"/>
        </w:rPr>
        <w:lastRenderedPageBreak/>
        <w:drawing>
          <wp:inline distT="0" distB="0" distL="0" distR="0" wp14:anchorId="2CA038F2" wp14:editId="54F1E3FF">
            <wp:extent cx="5270500" cy="3685540"/>
            <wp:effectExtent l="0" t="0" r="0" b="0"/>
            <wp:docPr id="1905501037" name="图片 1" descr="图示&#10;&#10;描述已自动生成"/>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05501037" name="图片 1" descr="图示&#10;&#10;描述已自动生成"/>
                    <pic:cNvPicPr/>
                  </pic:nvPicPr>
                  <pic:blipFill>
                    <a:blip r:embed="rId13"/>
                    <a:stretch>
                      <a:fillRect/>
                    </a:stretch>
                  </pic:blipFill>
                  <pic:spPr>
                    <a:xfrm>
                      <a:off x="0" y="0"/>
                      <a:ext cx="5270500" cy="3685540"/>
                    </a:xfrm>
                    <a:prstGeom prst="rect">
                      <a:avLst/>
                    </a:prstGeom>
                  </pic:spPr>
                </pic:pic>
              </a:graphicData>
            </a:graphic>
          </wp:inline>
        </w:drawing>
      </w:r>
    </w:p>
    <w:p w14:paraId="0D7C6D8D" w14:textId="77777777" w:rsidR="003E6EF8" w:rsidRDefault="00E121DE" w:rsidP="003E6EF8">
      <w:pPr>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Figure 3: Coding process</w:t>
      </w:r>
    </w:p>
    <w:p w14:paraId="6CFAD3B3" w14:textId="403D5F43" w:rsidR="00E121DE" w:rsidRPr="007F23AD" w:rsidRDefault="003E6EF8" w:rsidP="003E6EF8">
      <w:pPr>
        <w:jc w:val="center"/>
        <w:rPr>
          <w:rFonts w:ascii="Calibri" w:hAnsi="Calibri" w:cs="Calibri"/>
          <w:color w:val="000000" w:themeColor="text1"/>
          <w:sz w:val="22"/>
          <w:szCs w:val="22"/>
        </w:rPr>
      </w:pPr>
      <w:r w:rsidRPr="003E6EF8">
        <w:rPr>
          <w:rFonts w:ascii="Calibri" w:hAnsi="Calibri" w:cs="Calibri"/>
          <w:color w:val="000000" w:themeColor="text1"/>
          <w:sz w:val="22"/>
          <w:szCs w:val="22"/>
          <w:lang w:val="en-GB"/>
        </w:rPr>
        <w:t>Source: Authors own work</w:t>
      </w:r>
    </w:p>
    <w:p w14:paraId="28EEF62B" w14:textId="6D9859C9" w:rsidR="00432CBF" w:rsidRPr="007F23AD" w:rsidRDefault="00432CBF" w:rsidP="00E121DE">
      <w:pPr>
        <w:rPr>
          <w:rFonts w:ascii="Calibri" w:hAnsi="Calibri" w:cs="Calibri"/>
          <w:color w:val="000000" w:themeColor="text1"/>
          <w:sz w:val="22"/>
          <w:szCs w:val="22"/>
          <w:lang w:val="en-GB"/>
        </w:rPr>
      </w:pPr>
    </w:p>
    <w:p w14:paraId="70634A41" w14:textId="744096F8" w:rsidR="00A67EC3" w:rsidRPr="007F23AD" w:rsidRDefault="009249A9" w:rsidP="00C3226C">
      <w:pPr>
        <w:pStyle w:val="a3"/>
        <w:numPr>
          <w:ilvl w:val="0"/>
          <w:numId w:val="2"/>
        </w:numPr>
        <w:spacing w:line="480" w:lineRule="auto"/>
        <w:jc w:val="both"/>
        <w:rPr>
          <w:rFonts w:ascii="Calibri" w:hAnsi="Calibri" w:cs="Calibri"/>
          <w:b/>
          <w:bCs/>
          <w:color w:val="000000" w:themeColor="text1"/>
          <w:sz w:val="22"/>
          <w:szCs w:val="22"/>
          <w:lang w:val="en-GB"/>
        </w:rPr>
      </w:pPr>
      <w:r w:rsidRPr="007F23AD">
        <w:rPr>
          <w:rFonts w:ascii="Calibri" w:hAnsi="Calibri" w:cs="Calibri"/>
          <w:b/>
          <w:bCs/>
          <w:color w:val="000000" w:themeColor="text1"/>
          <w:sz w:val="22"/>
          <w:szCs w:val="22"/>
          <w:lang w:val="en-GB"/>
        </w:rPr>
        <w:t>Results and discussion</w:t>
      </w:r>
    </w:p>
    <w:p w14:paraId="5D60AB51" w14:textId="551204C8" w:rsidR="00414A05" w:rsidRPr="007F23AD" w:rsidRDefault="00FB1C60" w:rsidP="00C3226C">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In this section, we commence with a descriptive analysis of the literature, which includes a synthesis organized by year of publication, region, type, and methodology. Subsequently, in section 4.2, we explore the </w:t>
      </w:r>
      <w:r w:rsidR="009D26EF" w:rsidRPr="007F23AD">
        <w:rPr>
          <w:rFonts w:ascii="Calibri" w:hAnsi="Calibri" w:cs="Calibri"/>
          <w:color w:val="000000" w:themeColor="text1"/>
          <w:sz w:val="22"/>
          <w:szCs w:val="22"/>
          <w:lang w:val="en-GB"/>
        </w:rPr>
        <w:t>eight</w:t>
      </w:r>
      <w:r w:rsidRPr="007F23AD">
        <w:rPr>
          <w:rFonts w:ascii="Calibri" w:hAnsi="Calibri" w:cs="Calibri"/>
          <w:color w:val="000000" w:themeColor="text1"/>
          <w:sz w:val="22"/>
          <w:szCs w:val="22"/>
          <w:lang w:val="en-GB"/>
        </w:rPr>
        <w:t xml:space="preserve"> risks associated with the three identified themes. </w:t>
      </w:r>
      <w:r w:rsidR="006B66F6" w:rsidRPr="007F23AD">
        <w:rPr>
          <w:rFonts w:ascii="Calibri" w:hAnsi="Calibri" w:cs="Calibri"/>
          <w:color w:val="000000" w:themeColor="text1"/>
          <w:sz w:val="22"/>
          <w:szCs w:val="22"/>
          <w:lang w:val="en-GB"/>
        </w:rPr>
        <w:t>Section 4.3 summarises and presents the literature on the risks associated with these themes.</w:t>
      </w:r>
    </w:p>
    <w:p w14:paraId="40F4E9FE" w14:textId="31F65E23" w:rsidR="00086729" w:rsidRPr="007F23AD" w:rsidRDefault="002B7C6A" w:rsidP="00C3226C">
      <w:pPr>
        <w:pStyle w:val="a3"/>
        <w:numPr>
          <w:ilvl w:val="1"/>
          <w:numId w:val="2"/>
        </w:numPr>
        <w:spacing w:line="480" w:lineRule="auto"/>
        <w:rPr>
          <w:rFonts w:ascii="Calibri" w:hAnsi="Calibri" w:cs="Calibri"/>
          <w:b/>
          <w:bCs/>
          <w:i/>
          <w:iCs/>
          <w:color w:val="000000" w:themeColor="text1"/>
          <w:sz w:val="22"/>
          <w:szCs w:val="22"/>
          <w:lang w:val="en-GB"/>
        </w:rPr>
      </w:pPr>
      <w:r w:rsidRPr="007F23AD">
        <w:rPr>
          <w:rFonts w:ascii="Calibri" w:hAnsi="Calibri" w:cs="Calibri"/>
          <w:b/>
          <w:bCs/>
          <w:i/>
          <w:iCs/>
          <w:color w:val="000000" w:themeColor="text1"/>
          <w:sz w:val="22"/>
          <w:szCs w:val="22"/>
          <w:lang w:val="en-GB"/>
        </w:rPr>
        <w:t>Descriptive analysis</w:t>
      </w:r>
    </w:p>
    <w:p w14:paraId="73B518B3" w14:textId="4AF8F38E" w:rsidR="00432CBF" w:rsidRPr="007F23AD" w:rsidRDefault="00432CBF" w:rsidP="00C3226C">
      <w:pPr>
        <w:spacing w:line="480" w:lineRule="auto"/>
        <w:jc w:val="both"/>
        <w:rPr>
          <w:rFonts w:ascii="Calibri" w:eastAsia="DengXian" w:hAnsi="Calibri" w:cs="Calibri"/>
          <w:b/>
          <w:bCs/>
          <w:color w:val="000000" w:themeColor="text1"/>
          <w:sz w:val="22"/>
          <w:szCs w:val="22"/>
          <w:lang w:val="en-GB"/>
        </w:rPr>
      </w:pPr>
      <w:r w:rsidRPr="007F23AD">
        <w:rPr>
          <w:rFonts w:ascii="Calibri" w:hAnsi="Calibri" w:cs="Calibri"/>
          <w:color w:val="000000" w:themeColor="text1"/>
          <w:sz w:val="22"/>
          <w:szCs w:val="22"/>
          <w:lang w:val="en-GB"/>
        </w:rPr>
        <w:t>The following content is divided into two parts. The first part discusses the collected articles from the year, region, and content.</w:t>
      </w:r>
      <w:r w:rsidR="00CC24C6" w:rsidRPr="007F23AD">
        <w:rPr>
          <w:rFonts w:ascii="Calibri" w:hAnsi="Calibri" w:cs="Calibri"/>
          <w:color w:val="000000" w:themeColor="text1"/>
          <w:sz w:val="22"/>
          <w:szCs w:val="22"/>
          <w:lang w:val="en-GB"/>
        </w:rPr>
        <w:t xml:space="preserve"> This exploration aims to </w:t>
      </w:r>
      <w:r w:rsidR="001B560A" w:rsidRPr="007F23AD">
        <w:rPr>
          <w:rFonts w:ascii="Calibri" w:hAnsi="Calibri" w:cs="Calibri"/>
          <w:color w:val="000000" w:themeColor="text1"/>
          <w:sz w:val="22"/>
          <w:szCs w:val="22"/>
          <w:lang w:val="en-GB"/>
        </w:rPr>
        <w:t xml:space="preserve">chronical the evolution of the research </w:t>
      </w:r>
      <w:r w:rsidR="00FA4379" w:rsidRPr="007F23AD">
        <w:rPr>
          <w:rFonts w:ascii="Calibri" w:hAnsi="Calibri" w:cs="Calibri"/>
          <w:color w:val="000000" w:themeColor="text1"/>
          <w:sz w:val="22"/>
          <w:szCs w:val="22"/>
          <w:lang w:val="en-GB"/>
        </w:rPr>
        <w:t xml:space="preserve">topic, and provide </w:t>
      </w:r>
      <w:r w:rsidR="00503FA3" w:rsidRPr="007F23AD">
        <w:rPr>
          <w:rFonts w:ascii="Calibri" w:hAnsi="Calibri" w:cs="Calibri"/>
          <w:color w:val="000000" w:themeColor="text1"/>
          <w:sz w:val="22"/>
          <w:szCs w:val="22"/>
          <w:lang w:val="en-GB"/>
        </w:rPr>
        <w:t>current themes of interest in the field, and highlight potential trends for future research</w:t>
      </w:r>
      <w:r w:rsidR="00B524C1" w:rsidRPr="007F23AD">
        <w:rPr>
          <w:rFonts w:ascii="Calibri" w:hAnsi="Calibri" w:cs="Calibri"/>
          <w:color w:val="000000" w:themeColor="text1"/>
          <w:sz w:val="22"/>
          <w:szCs w:val="22"/>
          <w:lang w:val="en-GB"/>
        </w:rPr>
        <w:t xml:space="preserve">. </w:t>
      </w:r>
      <w:r w:rsidRPr="007F23AD">
        <w:rPr>
          <w:rFonts w:ascii="Calibri" w:hAnsi="Calibri" w:cs="Calibri"/>
          <w:color w:val="000000" w:themeColor="text1"/>
          <w:sz w:val="22"/>
          <w:szCs w:val="22"/>
          <w:lang w:val="en-GB"/>
        </w:rPr>
        <w:t xml:space="preserve"> In the second part, the research types and methods are discussed.</w:t>
      </w:r>
      <w:r w:rsidR="004B27E1" w:rsidRPr="007F23AD">
        <w:rPr>
          <w:rFonts w:ascii="Calibri" w:hAnsi="Calibri" w:cs="Calibri"/>
          <w:color w:val="000000" w:themeColor="text1"/>
          <w:sz w:val="22"/>
          <w:szCs w:val="22"/>
          <w:lang w:val="en-GB"/>
        </w:rPr>
        <w:t xml:space="preserve"> </w:t>
      </w:r>
      <w:r w:rsidRPr="007F23AD">
        <w:rPr>
          <w:rFonts w:ascii="Calibri" w:eastAsia="DengXian" w:hAnsi="Calibri" w:cs="Calibri"/>
          <w:color w:val="000000" w:themeColor="text1"/>
          <w:sz w:val="22"/>
          <w:szCs w:val="22"/>
          <w:lang w:val="en-GB"/>
        </w:rPr>
        <w:t xml:space="preserve">Figure </w:t>
      </w:r>
      <w:r w:rsidR="004926A5" w:rsidRPr="007F23AD">
        <w:rPr>
          <w:rFonts w:ascii="Calibri" w:eastAsia="DengXian" w:hAnsi="Calibri" w:cs="Calibri"/>
          <w:color w:val="000000" w:themeColor="text1"/>
          <w:sz w:val="22"/>
          <w:szCs w:val="22"/>
          <w:lang w:val="en-GB"/>
        </w:rPr>
        <w:t>4</w:t>
      </w:r>
      <w:r w:rsidRPr="007F23AD">
        <w:rPr>
          <w:rFonts w:ascii="Calibri" w:eastAsia="DengXian" w:hAnsi="Calibri" w:cs="Calibri"/>
          <w:color w:val="000000" w:themeColor="text1"/>
          <w:sz w:val="22"/>
          <w:szCs w:val="22"/>
          <w:lang w:val="en-GB"/>
        </w:rPr>
        <w:t xml:space="preserve"> shows the statistical results of the number of papers directly related to supply chain risk management that were published from 2005 to</w:t>
      </w:r>
      <w:r w:rsidR="00B524C1" w:rsidRPr="007F23AD">
        <w:rPr>
          <w:rFonts w:ascii="Calibri" w:eastAsia="DengXian" w:hAnsi="Calibri" w:cs="Calibri"/>
          <w:color w:val="000000" w:themeColor="text1"/>
          <w:sz w:val="22"/>
          <w:szCs w:val="22"/>
          <w:lang w:val="en-GB"/>
        </w:rPr>
        <w:t xml:space="preserve"> </w:t>
      </w:r>
      <w:r w:rsidR="00CB437A" w:rsidRPr="007F23AD">
        <w:rPr>
          <w:rFonts w:ascii="Calibri" w:eastAsia="DengXian" w:hAnsi="Calibri" w:cs="Calibri"/>
          <w:color w:val="000000" w:themeColor="text1"/>
          <w:sz w:val="22"/>
          <w:szCs w:val="22"/>
          <w:lang w:val="en-GB"/>
        </w:rPr>
        <w:t>November</w:t>
      </w:r>
      <w:r w:rsidRPr="007F23AD">
        <w:rPr>
          <w:rFonts w:ascii="Calibri" w:eastAsia="DengXian" w:hAnsi="Calibri" w:cs="Calibri"/>
          <w:color w:val="000000" w:themeColor="text1"/>
          <w:sz w:val="22"/>
          <w:szCs w:val="22"/>
          <w:lang w:val="en-GB"/>
        </w:rPr>
        <w:t xml:space="preserve"> 202</w:t>
      </w:r>
      <w:r w:rsidR="004926A5" w:rsidRPr="007F23AD">
        <w:rPr>
          <w:rFonts w:ascii="Calibri" w:eastAsia="DengXian" w:hAnsi="Calibri" w:cs="Calibri"/>
          <w:color w:val="000000" w:themeColor="text1"/>
          <w:sz w:val="22"/>
          <w:szCs w:val="22"/>
          <w:lang w:val="en-GB"/>
        </w:rPr>
        <w:t>3</w:t>
      </w:r>
      <w:r w:rsidRPr="007F23AD">
        <w:rPr>
          <w:rFonts w:ascii="Calibri" w:eastAsia="DengXian" w:hAnsi="Calibri" w:cs="Calibri"/>
          <w:color w:val="000000" w:themeColor="text1"/>
          <w:sz w:val="22"/>
          <w:szCs w:val="22"/>
          <w:lang w:val="en-GB"/>
        </w:rPr>
        <w:t xml:space="preserve">. These results indicate that there has been an increase in construction supply chain risk management research. </w:t>
      </w:r>
      <w:r w:rsidRPr="007F23AD">
        <w:rPr>
          <w:rFonts w:ascii="Calibri" w:eastAsia="DengXian" w:hAnsi="Calibri" w:cs="Calibri"/>
          <w:color w:val="000000" w:themeColor="text1"/>
          <w:sz w:val="22"/>
          <w:szCs w:val="22"/>
          <w:lang w:val="en-GB"/>
        </w:rPr>
        <w:lastRenderedPageBreak/>
        <w:t xml:space="preserve">Notably, supply chain construction </w:t>
      </w:r>
      <w:r w:rsidR="00A25CBA" w:rsidRPr="007F23AD">
        <w:rPr>
          <w:rFonts w:ascii="Calibri" w:eastAsia="DengXian" w:hAnsi="Calibri" w:cs="Calibri"/>
          <w:color w:val="000000" w:themeColor="text1"/>
          <w:sz w:val="22"/>
          <w:szCs w:val="22"/>
          <w:lang w:val="en-GB"/>
        </w:rPr>
        <w:t>management related</w:t>
      </w:r>
      <w:r w:rsidRPr="007F23AD">
        <w:rPr>
          <w:rFonts w:ascii="Calibri" w:eastAsia="DengXian" w:hAnsi="Calibri" w:cs="Calibri"/>
          <w:color w:val="000000" w:themeColor="text1"/>
          <w:sz w:val="22"/>
          <w:szCs w:val="22"/>
          <w:lang w:val="en-GB"/>
        </w:rPr>
        <w:t xml:space="preserve"> papers have increased most significantly since 2016. Figure </w:t>
      </w:r>
      <w:r w:rsidR="009F3C68" w:rsidRPr="007F23AD">
        <w:rPr>
          <w:rFonts w:ascii="Calibri" w:eastAsia="DengXian" w:hAnsi="Calibri" w:cs="Calibri"/>
          <w:color w:val="000000" w:themeColor="text1"/>
          <w:sz w:val="22"/>
          <w:szCs w:val="22"/>
          <w:lang w:val="en-GB"/>
        </w:rPr>
        <w:t>5</w:t>
      </w:r>
      <w:r w:rsidRPr="007F23AD">
        <w:rPr>
          <w:rFonts w:ascii="Calibri" w:eastAsia="DengXian" w:hAnsi="Calibri" w:cs="Calibri"/>
          <w:color w:val="000000" w:themeColor="text1"/>
          <w:sz w:val="22"/>
          <w:szCs w:val="22"/>
          <w:lang w:val="en-GB"/>
        </w:rPr>
        <w:t xml:space="preserve"> reflects the number of papers published by country</w:t>
      </w:r>
      <w:r w:rsidR="008824E4" w:rsidRPr="007F23AD">
        <w:rPr>
          <w:rFonts w:ascii="Calibri" w:eastAsia="DengXian" w:hAnsi="Calibri" w:cs="Calibri"/>
          <w:color w:val="000000" w:themeColor="text1"/>
          <w:sz w:val="22"/>
          <w:szCs w:val="22"/>
          <w:lang w:val="en-GB"/>
        </w:rPr>
        <w:t>,</w:t>
      </w:r>
      <w:r w:rsidRPr="007F23AD">
        <w:rPr>
          <w:rFonts w:ascii="Calibri" w:eastAsia="DengXian" w:hAnsi="Calibri" w:cs="Calibri"/>
          <w:color w:val="000000" w:themeColor="text1"/>
          <w:sz w:val="22"/>
          <w:szCs w:val="22"/>
          <w:lang w:val="en-GB"/>
        </w:rPr>
        <w:t xml:space="preserve"> most academic papers have been published in the UK, </w:t>
      </w:r>
      <w:r w:rsidR="00F2062E" w:rsidRPr="007F23AD">
        <w:rPr>
          <w:rFonts w:ascii="Calibri" w:eastAsia="DengXian" w:hAnsi="Calibri" w:cs="Calibri"/>
          <w:color w:val="000000" w:themeColor="text1"/>
          <w:sz w:val="22"/>
          <w:szCs w:val="22"/>
          <w:lang w:val="en-GB"/>
        </w:rPr>
        <w:t xml:space="preserve">China, </w:t>
      </w:r>
      <w:r w:rsidR="00A25CBA" w:rsidRPr="007F23AD">
        <w:rPr>
          <w:rFonts w:ascii="Calibri" w:eastAsia="DengXian" w:hAnsi="Calibri" w:cs="Calibri"/>
          <w:color w:val="000000" w:themeColor="text1"/>
          <w:sz w:val="22"/>
          <w:szCs w:val="22"/>
          <w:lang w:val="en-GB"/>
        </w:rPr>
        <w:t>USA</w:t>
      </w:r>
      <w:r w:rsidR="002F4A35" w:rsidRPr="007F23AD">
        <w:rPr>
          <w:rFonts w:ascii="Calibri" w:eastAsia="DengXian" w:hAnsi="Calibri" w:cs="Calibri"/>
          <w:color w:val="000000" w:themeColor="text1"/>
          <w:sz w:val="22"/>
          <w:szCs w:val="22"/>
        </w:rPr>
        <w:t>,</w:t>
      </w:r>
      <w:r w:rsidR="00AC575C" w:rsidRPr="007F23AD">
        <w:rPr>
          <w:rFonts w:ascii="Calibri" w:eastAsia="DengXian" w:hAnsi="Calibri" w:cs="Calibri"/>
          <w:color w:val="000000" w:themeColor="text1"/>
          <w:sz w:val="22"/>
          <w:szCs w:val="22"/>
          <w:lang w:val="en-GB"/>
        </w:rPr>
        <w:t xml:space="preserve"> </w:t>
      </w:r>
      <w:r w:rsidR="00F2062E" w:rsidRPr="007F23AD">
        <w:rPr>
          <w:rFonts w:ascii="Calibri" w:eastAsia="DengXian" w:hAnsi="Calibri" w:cs="Calibri"/>
          <w:color w:val="000000" w:themeColor="text1"/>
          <w:sz w:val="22"/>
          <w:szCs w:val="22"/>
          <w:lang w:val="en-GB"/>
        </w:rPr>
        <w:t xml:space="preserve">and </w:t>
      </w:r>
      <w:r w:rsidR="00A25CBA" w:rsidRPr="007F23AD">
        <w:rPr>
          <w:rFonts w:ascii="Calibri" w:eastAsia="DengXian" w:hAnsi="Calibri" w:cs="Calibri"/>
          <w:color w:val="000000" w:themeColor="text1"/>
          <w:sz w:val="22"/>
          <w:szCs w:val="22"/>
          <w:lang w:val="en-GB"/>
        </w:rPr>
        <w:t>Australia</w:t>
      </w:r>
      <w:r w:rsidR="002F4A35" w:rsidRPr="007F23AD">
        <w:rPr>
          <w:rFonts w:ascii="Calibri" w:eastAsia="DengXian" w:hAnsi="Calibri" w:cs="Calibri"/>
          <w:color w:val="000000" w:themeColor="text1"/>
          <w:sz w:val="22"/>
          <w:szCs w:val="22"/>
          <w:lang w:val="en-GB"/>
        </w:rPr>
        <w:t>.</w:t>
      </w:r>
      <w:r w:rsidR="00AA0F65" w:rsidRPr="007F23AD">
        <w:rPr>
          <w:rFonts w:ascii="Calibri" w:eastAsia="DengXian" w:hAnsi="Calibri" w:cs="Calibri"/>
          <w:color w:val="000000" w:themeColor="text1"/>
          <w:sz w:val="22"/>
          <w:szCs w:val="22"/>
          <w:lang w:val="en-GB"/>
        </w:rPr>
        <w:t xml:space="preserve"> </w:t>
      </w:r>
    </w:p>
    <w:p w14:paraId="1C0F38D3" w14:textId="0CDF7C09" w:rsidR="00432CBF" w:rsidRPr="007F23AD" w:rsidRDefault="00C954AD" w:rsidP="00C3226C">
      <w:pPr>
        <w:spacing w:line="480" w:lineRule="auto"/>
        <w:jc w:val="center"/>
        <w:rPr>
          <w:rFonts w:ascii="Calibri" w:eastAsia="DengXian" w:hAnsi="Calibri" w:cs="Calibri"/>
          <w:b/>
          <w:bCs/>
          <w:color w:val="000000" w:themeColor="text1"/>
          <w:sz w:val="22"/>
          <w:szCs w:val="22"/>
          <w:lang w:val="en-GB"/>
        </w:rPr>
      </w:pPr>
      <w:r w:rsidRPr="007F23AD">
        <w:rPr>
          <w:rFonts w:ascii="Calibri" w:hAnsi="Calibri" w:cs="Calibri"/>
          <w:noProof/>
          <w:color w:val="000000" w:themeColor="text1"/>
          <w:sz w:val="22"/>
          <w:szCs w:val="22"/>
          <w:lang w:val="en-GB"/>
        </w:rPr>
        <w:drawing>
          <wp:inline distT="0" distB="0" distL="0" distR="0" wp14:anchorId="74A60E2D" wp14:editId="6938FFA9">
            <wp:extent cx="5047130" cy="2841812"/>
            <wp:effectExtent l="0" t="0" r="7620" b="15875"/>
            <wp:docPr id="12" name="图表 12">
              <a:extLst xmlns:a="http://schemas.openxmlformats.org/drawingml/2006/main">
                <a:ext uri="{FF2B5EF4-FFF2-40B4-BE49-F238E27FC236}">
                  <a16:creationId xmlns:a16="http://schemas.microsoft.com/office/drawing/2014/main" id="{F805181C-B376-6042-9F89-44FB48F2FE8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4771EF62" w14:textId="77777777" w:rsidR="003E6EF8" w:rsidRDefault="00432CBF" w:rsidP="003E6EF8">
      <w:pPr>
        <w:jc w:val="center"/>
        <w:rPr>
          <w:rFonts w:ascii="Calibri"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Figure </w:t>
      </w:r>
      <w:r w:rsidR="004926A5" w:rsidRPr="007F23AD">
        <w:rPr>
          <w:rFonts w:ascii="Calibri" w:eastAsia="DengXian" w:hAnsi="Calibri" w:cs="Calibri"/>
          <w:color w:val="000000" w:themeColor="text1"/>
          <w:sz w:val="22"/>
          <w:szCs w:val="22"/>
          <w:lang w:val="en-GB"/>
        </w:rPr>
        <w:t>4:</w:t>
      </w:r>
      <w:r w:rsidRPr="007F23AD">
        <w:rPr>
          <w:rFonts w:ascii="Calibri" w:eastAsia="DengXian" w:hAnsi="Calibri" w:cs="Calibri"/>
          <w:color w:val="000000" w:themeColor="text1"/>
          <w:sz w:val="22"/>
          <w:szCs w:val="22"/>
          <w:lang w:val="en-GB"/>
        </w:rPr>
        <w:t xml:space="preserve"> Year of publication</w:t>
      </w:r>
      <w:r w:rsidR="003E6EF8" w:rsidRPr="003E6EF8">
        <w:rPr>
          <w:rFonts w:ascii="Calibri" w:hAnsi="Calibri" w:cs="Calibri"/>
          <w:color w:val="000000" w:themeColor="text1"/>
          <w:sz w:val="22"/>
          <w:szCs w:val="22"/>
          <w:lang w:val="en-GB"/>
        </w:rPr>
        <w:t xml:space="preserve"> </w:t>
      </w:r>
    </w:p>
    <w:p w14:paraId="1577D0E3" w14:textId="3830E946" w:rsidR="003E6EF8" w:rsidRDefault="003E6EF8" w:rsidP="003E6EF8">
      <w:pPr>
        <w:jc w:val="center"/>
        <w:rPr>
          <w:rFonts w:ascii="Calibri" w:hAnsi="Calibri" w:cs="Calibri"/>
          <w:color w:val="000000" w:themeColor="text1"/>
          <w:sz w:val="22"/>
          <w:szCs w:val="22"/>
          <w:lang w:val="en-GB"/>
        </w:rPr>
      </w:pPr>
      <w:r w:rsidRPr="003E6EF8">
        <w:rPr>
          <w:rFonts w:ascii="Calibri" w:hAnsi="Calibri" w:cs="Calibri"/>
          <w:color w:val="000000" w:themeColor="text1"/>
          <w:sz w:val="22"/>
          <w:szCs w:val="22"/>
          <w:lang w:val="en-GB"/>
        </w:rPr>
        <w:t>Source: Authors own work</w:t>
      </w:r>
    </w:p>
    <w:p w14:paraId="0368735F" w14:textId="30954F5C" w:rsidR="004926A5" w:rsidRPr="003E6EF8" w:rsidRDefault="004926A5" w:rsidP="00C954AD">
      <w:pPr>
        <w:spacing w:line="480" w:lineRule="auto"/>
        <w:jc w:val="center"/>
        <w:rPr>
          <w:rFonts w:ascii="Calibri" w:eastAsia="DengXian" w:hAnsi="Calibri" w:cs="Calibri"/>
          <w:color w:val="000000" w:themeColor="text1"/>
          <w:sz w:val="22"/>
          <w:szCs w:val="22"/>
          <w:lang w:val="en-GB"/>
        </w:rPr>
      </w:pPr>
    </w:p>
    <w:p w14:paraId="20DBC669" w14:textId="2A576185" w:rsidR="001235A1" w:rsidRPr="007F23AD" w:rsidRDefault="001235A1" w:rsidP="00C3226C">
      <w:pPr>
        <w:spacing w:line="480" w:lineRule="auto"/>
        <w:jc w:val="center"/>
        <w:rPr>
          <w:rFonts w:ascii="Calibri" w:eastAsia="DengXian" w:hAnsi="Calibri" w:cs="Calibri"/>
          <w:b/>
          <w:bCs/>
          <w:color w:val="000000" w:themeColor="text1"/>
          <w:sz w:val="22"/>
          <w:szCs w:val="22"/>
          <w:lang w:val="en-GB"/>
        </w:rPr>
      </w:pPr>
      <w:r w:rsidRPr="007F23AD">
        <w:rPr>
          <w:rFonts w:ascii="Calibri" w:hAnsi="Calibri" w:cs="Calibri"/>
          <w:noProof/>
          <w:color w:val="000000" w:themeColor="text1"/>
          <w:sz w:val="22"/>
          <w:szCs w:val="22"/>
          <w:lang w:val="en-GB"/>
        </w:rPr>
        <w:drawing>
          <wp:inline distT="0" distB="0" distL="0" distR="0" wp14:anchorId="7544E7B5" wp14:editId="7AA940B5">
            <wp:extent cx="4947138" cy="3458308"/>
            <wp:effectExtent l="0" t="0" r="6350" b="8890"/>
            <wp:docPr id="1504821213" name="图表 10">
              <a:extLst xmlns:a="http://schemas.openxmlformats.org/drawingml/2006/main">
                <a:ext uri="{FF2B5EF4-FFF2-40B4-BE49-F238E27FC236}">
                  <a16:creationId xmlns:a16="http://schemas.microsoft.com/office/drawing/2014/main" id="{F805181C-B376-6042-9F89-44FB48F2FE8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7C9CA2DD" w14:textId="77777777" w:rsidR="003E6EF8" w:rsidRDefault="00432CBF" w:rsidP="003E6EF8">
      <w:pPr>
        <w:jc w:val="center"/>
        <w:rPr>
          <w:rFonts w:ascii="Calibri"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Figure </w:t>
      </w:r>
      <w:r w:rsidR="004926A5" w:rsidRPr="007F23AD">
        <w:rPr>
          <w:rFonts w:ascii="Calibri" w:eastAsia="DengXian" w:hAnsi="Calibri" w:cs="Calibri"/>
          <w:color w:val="000000" w:themeColor="text1"/>
          <w:sz w:val="22"/>
          <w:szCs w:val="22"/>
          <w:lang w:val="en-GB"/>
        </w:rPr>
        <w:t>5:</w:t>
      </w:r>
      <w:r w:rsidRPr="007F23AD">
        <w:rPr>
          <w:rFonts w:ascii="Calibri" w:eastAsia="DengXian" w:hAnsi="Calibri" w:cs="Calibri"/>
          <w:color w:val="000000" w:themeColor="text1"/>
          <w:sz w:val="22"/>
          <w:szCs w:val="22"/>
          <w:lang w:val="en-GB"/>
        </w:rPr>
        <w:t xml:space="preserve"> </w:t>
      </w:r>
      <w:r w:rsidR="00275228" w:rsidRPr="007F23AD">
        <w:rPr>
          <w:rFonts w:ascii="Calibri" w:eastAsia="DengXian" w:hAnsi="Calibri" w:cs="Calibri"/>
          <w:color w:val="000000" w:themeColor="text1"/>
          <w:sz w:val="22"/>
          <w:szCs w:val="22"/>
          <w:lang w:val="en-GB"/>
        </w:rPr>
        <w:t>D</w:t>
      </w:r>
      <w:r w:rsidRPr="007F23AD">
        <w:rPr>
          <w:rFonts w:ascii="Calibri" w:eastAsia="DengXian" w:hAnsi="Calibri" w:cs="Calibri"/>
          <w:color w:val="000000" w:themeColor="text1"/>
          <w:sz w:val="22"/>
          <w:szCs w:val="22"/>
          <w:lang w:val="en-GB"/>
        </w:rPr>
        <w:t>istribution for selected articles</w:t>
      </w:r>
      <w:r w:rsidR="00275228" w:rsidRPr="007F23AD">
        <w:rPr>
          <w:rFonts w:ascii="Calibri" w:eastAsia="DengXian" w:hAnsi="Calibri" w:cs="Calibri"/>
          <w:color w:val="000000" w:themeColor="text1"/>
          <w:sz w:val="22"/>
          <w:szCs w:val="22"/>
          <w:lang w:val="en-GB"/>
        </w:rPr>
        <w:t xml:space="preserve"> by country</w:t>
      </w:r>
      <w:r w:rsidRPr="007F23AD">
        <w:rPr>
          <w:rFonts w:ascii="Calibri" w:eastAsia="DengXian" w:hAnsi="Calibri" w:cs="Calibri"/>
          <w:color w:val="000000" w:themeColor="text1"/>
          <w:sz w:val="22"/>
          <w:szCs w:val="22"/>
          <w:lang w:val="en-GB"/>
        </w:rPr>
        <w:t>.</w:t>
      </w:r>
      <w:r w:rsidR="003E6EF8" w:rsidRPr="003E6EF8">
        <w:rPr>
          <w:rFonts w:ascii="Calibri" w:hAnsi="Calibri" w:cs="Calibri"/>
          <w:color w:val="000000" w:themeColor="text1"/>
          <w:sz w:val="22"/>
          <w:szCs w:val="22"/>
          <w:lang w:val="en-GB"/>
        </w:rPr>
        <w:t xml:space="preserve"> </w:t>
      </w:r>
    </w:p>
    <w:p w14:paraId="78F94AFB" w14:textId="7FF5326E" w:rsidR="003E6EF8" w:rsidRDefault="003E6EF8" w:rsidP="003E6EF8">
      <w:pPr>
        <w:jc w:val="center"/>
        <w:rPr>
          <w:rFonts w:ascii="Calibri" w:hAnsi="Calibri" w:cs="Calibri"/>
          <w:color w:val="000000" w:themeColor="text1"/>
          <w:sz w:val="22"/>
          <w:szCs w:val="22"/>
          <w:lang w:val="en-GB"/>
        </w:rPr>
      </w:pPr>
      <w:r w:rsidRPr="003E6EF8">
        <w:rPr>
          <w:rFonts w:ascii="Calibri" w:hAnsi="Calibri" w:cs="Calibri"/>
          <w:color w:val="000000" w:themeColor="text1"/>
          <w:sz w:val="22"/>
          <w:szCs w:val="22"/>
          <w:lang w:val="en-GB"/>
        </w:rPr>
        <w:t>Source: Authors own work</w:t>
      </w:r>
    </w:p>
    <w:p w14:paraId="40261623" w14:textId="03E88C8A" w:rsidR="006D45F6" w:rsidRPr="007F23AD" w:rsidRDefault="00003623" w:rsidP="00C3226C">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lastRenderedPageBreak/>
        <w:t xml:space="preserve">Figure 6 and Figure 7 show the research methods employed in the focal studies, presented cumulatively. </w:t>
      </w:r>
      <w:r w:rsidR="00432CBF" w:rsidRPr="007F23AD">
        <w:rPr>
          <w:rFonts w:ascii="Calibri" w:hAnsi="Calibri" w:cs="Calibri"/>
          <w:color w:val="000000" w:themeColor="text1"/>
          <w:sz w:val="22"/>
          <w:szCs w:val="22"/>
          <w:lang w:val="en-GB"/>
        </w:rPr>
        <w:t xml:space="preserve">From the results provided in Figure </w:t>
      </w:r>
      <w:r w:rsidR="00B54269" w:rsidRPr="007F23AD">
        <w:rPr>
          <w:rFonts w:ascii="Calibri" w:hAnsi="Calibri" w:cs="Calibri"/>
          <w:color w:val="000000" w:themeColor="text1"/>
          <w:sz w:val="22"/>
          <w:szCs w:val="22"/>
          <w:lang w:val="en-GB"/>
        </w:rPr>
        <w:t>6</w:t>
      </w:r>
      <w:r w:rsidR="00432CBF" w:rsidRPr="007F23AD">
        <w:rPr>
          <w:rFonts w:ascii="Calibri" w:hAnsi="Calibri" w:cs="Calibri"/>
          <w:color w:val="000000" w:themeColor="text1"/>
          <w:sz w:val="22"/>
          <w:szCs w:val="22"/>
          <w:lang w:val="en-GB"/>
        </w:rPr>
        <w:t xml:space="preserve"> indicate that most of the current studies </w:t>
      </w:r>
      <w:r w:rsidR="002764D0" w:rsidRPr="007F23AD">
        <w:rPr>
          <w:rFonts w:ascii="Calibri" w:hAnsi="Calibri" w:cs="Calibri"/>
          <w:color w:val="000000" w:themeColor="text1"/>
          <w:sz w:val="22"/>
          <w:szCs w:val="22"/>
          <w:lang w:val="en-GB"/>
        </w:rPr>
        <w:t xml:space="preserve">related </w:t>
      </w:r>
      <w:r w:rsidR="00CD7216" w:rsidRPr="007F23AD">
        <w:rPr>
          <w:rFonts w:ascii="Calibri" w:hAnsi="Calibri" w:cs="Calibri"/>
          <w:color w:val="000000" w:themeColor="text1"/>
          <w:sz w:val="22"/>
          <w:szCs w:val="22"/>
          <w:lang w:val="en-GB"/>
        </w:rPr>
        <w:t>to</w:t>
      </w:r>
      <w:r w:rsidR="00432CBF" w:rsidRPr="007F23AD">
        <w:rPr>
          <w:rFonts w:ascii="Calibri" w:hAnsi="Calibri" w:cs="Calibri"/>
          <w:color w:val="000000" w:themeColor="text1"/>
          <w:sz w:val="22"/>
          <w:szCs w:val="22"/>
          <w:lang w:val="en-GB"/>
        </w:rPr>
        <w:t xml:space="preserve"> supply chain risks of </w:t>
      </w:r>
      <w:r w:rsidR="00453295" w:rsidRPr="007F23AD">
        <w:rPr>
          <w:rFonts w:ascii="Calibri" w:hAnsi="Calibri" w:cs="Calibri"/>
          <w:color w:val="000000" w:themeColor="text1"/>
          <w:sz w:val="22"/>
          <w:szCs w:val="22"/>
          <w:lang w:val="en-GB"/>
        </w:rPr>
        <w:t>construction SMEs</w:t>
      </w:r>
      <w:r w:rsidR="00432CBF" w:rsidRPr="007F23AD">
        <w:rPr>
          <w:rFonts w:ascii="Calibri" w:hAnsi="Calibri" w:cs="Calibri"/>
          <w:color w:val="000000" w:themeColor="text1"/>
          <w:sz w:val="22"/>
          <w:szCs w:val="22"/>
          <w:lang w:val="en-GB"/>
        </w:rPr>
        <w:t xml:space="preserve"> are empirical</w:t>
      </w:r>
      <w:r w:rsidR="00453295" w:rsidRPr="007F23AD">
        <w:rPr>
          <w:rFonts w:ascii="Calibri" w:hAnsi="Calibri" w:cs="Calibri"/>
          <w:color w:val="000000" w:themeColor="text1"/>
          <w:sz w:val="22"/>
          <w:szCs w:val="22"/>
          <w:lang w:val="en-GB"/>
        </w:rPr>
        <w:t xml:space="preserve"> research</w:t>
      </w:r>
      <w:r w:rsidR="00432CBF" w:rsidRPr="007F23AD">
        <w:rPr>
          <w:rFonts w:ascii="Calibri" w:hAnsi="Calibri" w:cs="Calibri"/>
          <w:color w:val="000000" w:themeColor="text1"/>
          <w:sz w:val="22"/>
          <w:szCs w:val="22"/>
          <w:lang w:val="en-GB"/>
        </w:rPr>
        <w:t>.</w:t>
      </w:r>
      <w:r w:rsidR="001F2FDE" w:rsidRPr="007F23AD">
        <w:rPr>
          <w:rFonts w:ascii="Calibri" w:hAnsi="Calibri" w:cs="Calibri"/>
          <w:color w:val="000000" w:themeColor="text1"/>
          <w:sz w:val="22"/>
          <w:szCs w:val="22"/>
          <w:lang w:val="en-GB"/>
        </w:rPr>
        <w:t xml:space="preserve"> F</w:t>
      </w:r>
      <w:r w:rsidR="00432CBF" w:rsidRPr="007F23AD">
        <w:rPr>
          <w:rFonts w:ascii="Calibri" w:hAnsi="Calibri" w:cs="Calibri"/>
          <w:color w:val="000000" w:themeColor="text1"/>
          <w:sz w:val="22"/>
          <w:szCs w:val="22"/>
          <w:lang w:val="en-GB"/>
        </w:rPr>
        <w:t xml:space="preserve">rom 2005 to </w:t>
      </w:r>
      <w:r w:rsidR="00784E46" w:rsidRPr="007F23AD">
        <w:rPr>
          <w:rFonts w:ascii="Calibri" w:eastAsia="DengXian" w:hAnsi="Calibri" w:cs="Calibri"/>
          <w:color w:val="000000" w:themeColor="text1"/>
          <w:sz w:val="22"/>
          <w:szCs w:val="22"/>
          <w:lang w:val="en-GB"/>
        </w:rPr>
        <w:t xml:space="preserve">November </w:t>
      </w:r>
      <w:r w:rsidR="00432CBF" w:rsidRPr="007F23AD">
        <w:rPr>
          <w:rFonts w:ascii="Calibri" w:hAnsi="Calibri" w:cs="Calibri"/>
          <w:color w:val="000000" w:themeColor="text1"/>
          <w:sz w:val="22"/>
          <w:szCs w:val="22"/>
          <w:lang w:val="en-GB"/>
        </w:rPr>
        <w:t>202</w:t>
      </w:r>
      <w:r w:rsidR="00C05234" w:rsidRPr="007F23AD">
        <w:rPr>
          <w:rFonts w:ascii="Calibri" w:hAnsi="Calibri" w:cs="Calibri"/>
          <w:color w:val="000000" w:themeColor="text1"/>
          <w:sz w:val="22"/>
          <w:szCs w:val="22"/>
          <w:lang w:val="en-GB"/>
        </w:rPr>
        <w:t>3</w:t>
      </w:r>
      <w:r w:rsidR="00432CBF" w:rsidRPr="007F23AD">
        <w:rPr>
          <w:rFonts w:ascii="Calibri" w:hAnsi="Calibri" w:cs="Calibri"/>
          <w:color w:val="000000" w:themeColor="text1"/>
          <w:sz w:val="22"/>
          <w:szCs w:val="22"/>
          <w:lang w:val="en-GB"/>
        </w:rPr>
        <w:t>, the number of conceptual papers and articles combining empirical and conceptual methods increased steadily and slowly. This suggests that scholars have not abandoned theory development in pursuit of empirical research. Continuous developments in science and technology, and the changing environment, such as the technological innovations brought about by Industry 4.0, create a multitude of opportunities and challenges for theoretical research.</w:t>
      </w:r>
    </w:p>
    <w:p w14:paraId="0DA4CABF" w14:textId="77777777" w:rsidR="009C44C7" w:rsidRPr="007F23AD" w:rsidRDefault="009C44C7" w:rsidP="00C3226C">
      <w:pPr>
        <w:spacing w:line="480" w:lineRule="auto"/>
        <w:jc w:val="both"/>
        <w:rPr>
          <w:rFonts w:ascii="Calibri" w:hAnsi="Calibri" w:cs="Calibri"/>
          <w:color w:val="000000" w:themeColor="text1"/>
          <w:sz w:val="22"/>
          <w:szCs w:val="22"/>
          <w:lang w:val="en-GB"/>
        </w:rPr>
      </w:pPr>
    </w:p>
    <w:p w14:paraId="1A46C55E" w14:textId="17A7387A" w:rsidR="00432CBF" w:rsidRPr="007F23AD" w:rsidRDefault="00C96D9A" w:rsidP="004F3DE9">
      <w:pPr>
        <w:spacing w:line="480" w:lineRule="auto"/>
        <w:jc w:val="both"/>
        <w:rPr>
          <w:rFonts w:ascii="Calibri" w:hAnsi="Calibri" w:cs="Calibri"/>
          <w:b/>
          <w:bCs/>
          <w:color w:val="000000" w:themeColor="text1"/>
          <w:sz w:val="22"/>
          <w:szCs w:val="22"/>
          <w:lang w:val="en-GB"/>
        </w:rPr>
      </w:pPr>
      <w:r w:rsidRPr="007F23AD">
        <w:rPr>
          <w:rFonts w:ascii="Calibri" w:hAnsi="Calibri" w:cs="Calibri"/>
          <w:noProof/>
          <w:color w:val="000000" w:themeColor="text1"/>
          <w:sz w:val="22"/>
          <w:szCs w:val="22"/>
          <w:lang w:val="en-GB"/>
        </w:rPr>
        <w:drawing>
          <wp:inline distT="0" distB="0" distL="0" distR="0" wp14:anchorId="54407D5B" wp14:editId="26F39BAA">
            <wp:extent cx="5238750" cy="2582562"/>
            <wp:effectExtent l="0" t="0" r="6350" b="8255"/>
            <wp:docPr id="1660855008" name="图表 1"/>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116C55C6" w14:textId="77777777" w:rsidR="003E6EF8" w:rsidRDefault="00432CBF" w:rsidP="003E6EF8">
      <w:pPr>
        <w:jc w:val="cente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Figure </w:t>
      </w:r>
      <w:r w:rsidR="009F3C68" w:rsidRPr="007F23AD">
        <w:rPr>
          <w:rFonts w:ascii="Calibri" w:eastAsia="DengXian" w:hAnsi="Calibri" w:cs="Calibri"/>
          <w:color w:val="000000" w:themeColor="text1"/>
          <w:sz w:val="22"/>
          <w:szCs w:val="22"/>
          <w:lang w:val="en-GB"/>
        </w:rPr>
        <w:t>6:</w:t>
      </w:r>
      <w:r w:rsidRPr="007F23AD">
        <w:rPr>
          <w:rFonts w:ascii="Calibri" w:eastAsia="DengXian" w:hAnsi="Calibri" w:cs="Calibri"/>
          <w:color w:val="000000" w:themeColor="text1"/>
          <w:sz w:val="22"/>
          <w:szCs w:val="22"/>
          <w:lang w:val="en-GB"/>
        </w:rPr>
        <w:t xml:space="preserve"> Research type for selected articles</w:t>
      </w:r>
    </w:p>
    <w:p w14:paraId="70D6CB42" w14:textId="3C1AAA87" w:rsidR="003E6EF8" w:rsidRDefault="003E6EF8" w:rsidP="003E6EF8">
      <w:pPr>
        <w:jc w:val="center"/>
        <w:rPr>
          <w:rFonts w:ascii="Calibri" w:hAnsi="Calibri" w:cs="Calibri"/>
          <w:color w:val="000000" w:themeColor="text1"/>
          <w:sz w:val="22"/>
          <w:szCs w:val="22"/>
          <w:lang w:val="en-GB"/>
        </w:rPr>
      </w:pPr>
      <w:r w:rsidRPr="003E6EF8">
        <w:rPr>
          <w:rFonts w:ascii="Calibri" w:hAnsi="Calibri" w:cs="Calibri"/>
          <w:color w:val="000000" w:themeColor="text1"/>
          <w:sz w:val="22"/>
          <w:szCs w:val="22"/>
          <w:lang w:val="en-GB"/>
        </w:rPr>
        <w:t>Source: Authors own work</w:t>
      </w:r>
    </w:p>
    <w:p w14:paraId="1656C817" w14:textId="7B4092D7" w:rsidR="00432CBF" w:rsidRPr="003E6EF8" w:rsidRDefault="00432CBF" w:rsidP="00A7558E">
      <w:pPr>
        <w:spacing w:line="480" w:lineRule="auto"/>
        <w:jc w:val="center"/>
        <w:rPr>
          <w:rFonts w:ascii="Calibri" w:eastAsia="DengXian" w:hAnsi="Calibri" w:cs="Calibri"/>
          <w:color w:val="000000" w:themeColor="text1"/>
          <w:sz w:val="22"/>
          <w:szCs w:val="22"/>
          <w:lang w:val="en-GB"/>
        </w:rPr>
      </w:pPr>
    </w:p>
    <w:p w14:paraId="5F00B761" w14:textId="77777777" w:rsidR="004F3DE9" w:rsidRPr="007F23AD" w:rsidRDefault="004F3DE9" w:rsidP="00A7558E">
      <w:pPr>
        <w:spacing w:line="480" w:lineRule="auto"/>
        <w:jc w:val="center"/>
        <w:rPr>
          <w:rFonts w:ascii="Calibri" w:hAnsi="Calibri" w:cs="Calibri"/>
          <w:b/>
          <w:bCs/>
          <w:color w:val="000000" w:themeColor="text1"/>
          <w:sz w:val="22"/>
          <w:szCs w:val="22"/>
          <w:lang w:val="en-GB"/>
        </w:rPr>
      </w:pPr>
    </w:p>
    <w:p w14:paraId="4FD9010F" w14:textId="5806D82C" w:rsidR="00432CBF" w:rsidRPr="007F23AD" w:rsidRDefault="00C96D9A" w:rsidP="00C96D9A">
      <w:pPr>
        <w:spacing w:line="480" w:lineRule="auto"/>
        <w:rPr>
          <w:rFonts w:ascii="Calibri" w:hAnsi="Calibri" w:cs="Calibri"/>
          <w:b/>
          <w:bCs/>
          <w:color w:val="000000" w:themeColor="text1"/>
          <w:sz w:val="22"/>
          <w:szCs w:val="22"/>
          <w:lang w:val="en-GB"/>
        </w:rPr>
      </w:pPr>
      <w:r w:rsidRPr="007F23AD">
        <w:rPr>
          <w:rFonts w:ascii="Calibri" w:hAnsi="Calibri" w:cs="Calibri"/>
          <w:noProof/>
          <w:color w:val="000000" w:themeColor="text1"/>
          <w:sz w:val="22"/>
          <w:szCs w:val="22"/>
          <w:lang w:val="en-GB"/>
        </w:rPr>
        <w:lastRenderedPageBreak/>
        <w:drawing>
          <wp:inline distT="0" distB="0" distL="0" distR="0" wp14:anchorId="2289BFB2" wp14:editId="0A1C092C">
            <wp:extent cx="5238750" cy="2619632"/>
            <wp:effectExtent l="0" t="0" r="6350" b="9525"/>
            <wp:docPr id="14924331" name="图表 2"/>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r w:rsidRPr="007F23AD">
        <w:rPr>
          <w:rFonts w:ascii="Calibri" w:hAnsi="Calibri" w:cs="Calibri"/>
          <w:noProof/>
          <w:color w:val="000000" w:themeColor="text1"/>
          <w:sz w:val="22"/>
          <w:szCs w:val="22"/>
          <w:lang w:val="en-GB"/>
        </w:rPr>
        <w:t xml:space="preserve"> </w:t>
      </w:r>
    </w:p>
    <w:p w14:paraId="765CB50D" w14:textId="77777777" w:rsidR="003E6EF8" w:rsidRDefault="00432CBF" w:rsidP="003E6EF8">
      <w:pPr>
        <w:jc w:val="cente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Figure </w:t>
      </w:r>
      <w:r w:rsidR="0094588B" w:rsidRPr="007F23AD">
        <w:rPr>
          <w:rFonts w:ascii="Calibri" w:eastAsia="DengXian" w:hAnsi="Calibri" w:cs="Calibri"/>
          <w:color w:val="000000" w:themeColor="text1"/>
          <w:sz w:val="22"/>
          <w:szCs w:val="22"/>
          <w:lang w:val="en-GB"/>
        </w:rPr>
        <w:t>7:</w:t>
      </w:r>
      <w:r w:rsidRPr="007F23AD">
        <w:rPr>
          <w:rFonts w:ascii="Calibri" w:eastAsia="DengXian" w:hAnsi="Calibri" w:cs="Calibri"/>
          <w:color w:val="000000" w:themeColor="text1"/>
          <w:sz w:val="22"/>
          <w:szCs w:val="22"/>
          <w:lang w:val="en-GB"/>
        </w:rPr>
        <w:t xml:space="preserve"> Research method for selected articles </w:t>
      </w:r>
    </w:p>
    <w:p w14:paraId="660CC7BF" w14:textId="299C9068" w:rsidR="003E6EF8" w:rsidRDefault="003E6EF8" w:rsidP="003E6EF8">
      <w:pPr>
        <w:jc w:val="center"/>
        <w:rPr>
          <w:rFonts w:ascii="Calibri" w:hAnsi="Calibri" w:cs="Calibri"/>
          <w:color w:val="000000" w:themeColor="text1"/>
          <w:sz w:val="22"/>
          <w:szCs w:val="22"/>
          <w:lang w:val="en-GB"/>
        </w:rPr>
      </w:pPr>
      <w:r w:rsidRPr="003E6EF8">
        <w:rPr>
          <w:rFonts w:ascii="Calibri" w:hAnsi="Calibri" w:cs="Calibri"/>
          <w:color w:val="000000" w:themeColor="text1"/>
          <w:sz w:val="22"/>
          <w:szCs w:val="22"/>
          <w:lang w:val="en-GB"/>
        </w:rPr>
        <w:t>Source: Authors own work</w:t>
      </w:r>
    </w:p>
    <w:p w14:paraId="72D40A76" w14:textId="1357C7E6" w:rsidR="007D27F2" w:rsidRPr="003E6EF8" w:rsidRDefault="007D27F2" w:rsidP="001A5B50">
      <w:pPr>
        <w:spacing w:line="480" w:lineRule="auto"/>
        <w:jc w:val="center"/>
        <w:rPr>
          <w:rFonts w:ascii="Calibri" w:eastAsia="DengXian" w:hAnsi="Calibri" w:cs="Calibri"/>
          <w:color w:val="000000" w:themeColor="text1"/>
          <w:sz w:val="22"/>
          <w:szCs w:val="22"/>
          <w:lang w:val="en-GB"/>
        </w:rPr>
      </w:pPr>
    </w:p>
    <w:p w14:paraId="077C929A" w14:textId="77777777" w:rsidR="0017770D" w:rsidRPr="007F23AD" w:rsidRDefault="0017770D" w:rsidP="001A5B50">
      <w:pPr>
        <w:spacing w:line="480" w:lineRule="auto"/>
        <w:jc w:val="center"/>
        <w:rPr>
          <w:rFonts w:ascii="Calibri" w:eastAsia="DengXian" w:hAnsi="Calibri" w:cs="Calibri"/>
          <w:b/>
          <w:bCs/>
          <w:color w:val="000000" w:themeColor="text1"/>
          <w:sz w:val="22"/>
          <w:szCs w:val="22"/>
          <w:lang w:val="en-GB"/>
        </w:rPr>
      </w:pPr>
    </w:p>
    <w:p w14:paraId="433DE9EF" w14:textId="164AEAAE" w:rsidR="000B7258" w:rsidRPr="007F23AD" w:rsidRDefault="00CD1265" w:rsidP="008B2859">
      <w:pPr>
        <w:spacing w:line="480" w:lineRule="auto"/>
        <w:jc w:val="both"/>
        <w:rPr>
          <w:color w:val="000000" w:themeColor="text1"/>
          <w:lang w:val="en-GB"/>
        </w:rPr>
      </w:pPr>
      <w:r w:rsidRPr="007F23AD">
        <w:rPr>
          <w:rFonts w:ascii="Calibri" w:eastAsia="DengXian" w:hAnsi="Calibri" w:cs="Calibri"/>
          <w:color w:val="000000" w:themeColor="text1"/>
          <w:sz w:val="22"/>
          <w:szCs w:val="22"/>
          <w:lang w:val="en-GB"/>
        </w:rPr>
        <w:t>To</w:t>
      </w:r>
      <w:r w:rsidR="00F473AF" w:rsidRPr="007F23AD">
        <w:rPr>
          <w:rFonts w:ascii="Calibri" w:eastAsia="DengXian" w:hAnsi="Calibri" w:cs="Calibri"/>
          <w:color w:val="000000" w:themeColor="text1"/>
          <w:sz w:val="22"/>
          <w:szCs w:val="22"/>
          <w:lang w:val="en-GB"/>
        </w:rPr>
        <w:t xml:space="preserve"> have a</w:t>
      </w:r>
      <w:r w:rsidR="000C486C" w:rsidRPr="007F23AD">
        <w:rPr>
          <w:rFonts w:ascii="Calibri" w:eastAsia="DengXian" w:hAnsi="Calibri" w:cs="Calibri"/>
          <w:color w:val="000000" w:themeColor="text1"/>
          <w:sz w:val="22"/>
          <w:szCs w:val="22"/>
          <w:lang w:val="en-GB"/>
        </w:rPr>
        <w:t xml:space="preserve"> better understanding of the overall nature of the papers, </w:t>
      </w:r>
      <w:r w:rsidR="00F473AF" w:rsidRPr="007F23AD">
        <w:rPr>
          <w:rFonts w:ascii="Calibri" w:eastAsia="DengXian" w:hAnsi="Calibri" w:cs="Calibri"/>
          <w:color w:val="000000" w:themeColor="text1"/>
          <w:sz w:val="22"/>
          <w:szCs w:val="22"/>
          <w:lang w:val="en-GB"/>
        </w:rPr>
        <w:t xml:space="preserve">the results of the titles and abstracts of the 106 articles using the </w:t>
      </w:r>
      <w:proofErr w:type="spellStart"/>
      <w:r w:rsidR="00F473AF" w:rsidRPr="007F23AD">
        <w:rPr>
          <w:rFonts w:ascii="Calibri" w:eastAsia="DengXian" w:hAnsi="Calibri" w:cs="Calibri"/>
          <w:color w:val="000000" w:themeColor="text1"/>
          <w:sz w:val="22"/>
          <w:szCs w:val="22"/>
          <w:lang w:val="en-GB"/>
        </w:rPr>
        <w:t>VOSviewer</w:t>
      </w:r>
      <w:proofErr w:type="spellEnd"/>
      <w:r w:rsidR="00F473AF" w:rsidRPr="007F23AD">
        <w:rPr>
          <w:rFonts w:ascii="Calibri" w:eastAsia="DengXian" w:hAnsi="Calibri" w:cs="Calibri"/>
          <w:color w:val="000000" w:themeColor="text1"/>
          <w:sz w:val="22"/>
          <w:szCs w:val="22"/>
          <w:lang w:val="en-GB"/>
        </w:rPr>
        <w:t xml:space="preserve"> software as shown in Figure 8, where each node represents a keyword or research topic. The size of the node indicates the importance or frequency of the keyword, and a network diagram was generated accordingly. The colour of the nodes and connecting lines typically indicates the time or classification. The gradation of colours from blue to red indicates the passage of time, with blue representing earlier studies and red representing more recent studies. In Figure 8, 'construction supply chain', 'innovation', and '</w:t>
      </w:r>
      <w:r w:rsidR="00FB5889" w:rsidRPr="007F23AD">
        <w:rPr>
          <w:rFonts w:ascii="Calibri" w:eastAsia="DengXian" w:hAnsi="Calibri" w:cs="Calibri"/>
          <w:color w:val="000000" w:themeColor="text1"/>
          <w:sz w:val="22"/>
          <w:szCs w:val="22"/>
          <w:lang w:val="en-GB"/>
        </w:rPr>
        <w:t>strategy</w:t>
      </w:r>
      <w:r w:rsidR="00F473AF" w:rsidRPr="007F23AD">
        <w:rPr>
          <w:rFonts w:ascii="Calibri" w:eastAsia="DengXian" w:hAnsi="Calibri" w:cs="Calibri"/>
          <w:color w:val="000000" w:themeColor="text1"/>
          <w:sz w:val="22"/>
          <w:szCs w:val="22"/>
          <w:lang w:val="en-GB"/>
        </w:rPr>
        <w:t>' are prominent keywords and are connected to many other keywords, indicating the main concepts in current research. Other keywords such as 'collaboration', 'contract', and 'quality' are related to supply chain management and appear to be popular research topics in recent years.</w:t>
      </w:r>
    </w:p>
    <w:p w14:paraId="3C30E989" w14:textId="1C9BC39A" w:rsidR="00E87571" w:rsidRPr="007F23AD" w:rsidRDefault="000A5990" w:rsidP="00E87571">
      <w:pPr>
        <w:spacing w:line="480" w:lineRule="auto"/>
        <w:jc w:val="center"/>
        <w:rPr>
          <w:rFonts w:ascii="Calibri" w:hAnsi="Calibri" w:cs="Calibri"/>
          <w:noProof/>
          <w:color w:val="000000" w:themeColor="text1"/>
          <w:sz w:val="22"/>
          <w:szCs w:val="22"/>
          <w:lang w:val="en-GB"/>
        </w:rPr>
      </w:pPr>
      <w:r w:rsidRPr="007F23AD">
        <w:rPr>
          <w:rFonts w:ascii="Calibri" w:hAnsi="Calibri" w:cs="Calibri"/>
          <w:noProof/>
          <w:color w:val="000000" w:themeColor="text1"/>
          <w:sz w:val="22"/>
          <w:szCs w:val="22"/>
          <w:lang w:val="en-GB"/>
        </w:rPr>
        <w:lastRenderedPageBreak/>
        <w:drawing>
          <wp:inline distT="0" distB="0" distL="0" distR="0" wp14:anchorId="1EABA89D" wp14:editId="3A705552">
            <wp:extent cx="4491567" cy="2966058"/>
            <wp:effectExtent l="0" t="0" r="4445" b="6350"/>
            <wp:docPr id="1206429660" name="Picture 1206429660" descr="A diagram of a networ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06429660" name="Picture 1" descr="A diagram of a network&#10;&#10;Description automatically generated"/>
                    <pic:cNvPicPr/>
                  </pic:nvPicPr>
                  <pic:blipFill>
                    <a:blip r:embed="rId18"/>
                    <a:stretch>
                      <a:fillRect/>
                    </a:stretch>
                  </pic:blipFill>
                  <pic:spPr>
                    <a:xfrm>
                      <a:off x="0" y="0"/>
                      <a:ext cx="4503146" cy="2973705"/>
                    </a:xfrm>
                    <a:prstGeom prst="rect">
                      <a:avLst/>
                    </a:prstGeom>
                  </pic:spPr>
                </pic:pic>
              </a:graphicData>
            </a:graphic>
          </wp:inline>
        </w:drawing>
      </w:r>
    </w:p>
    <w:p w14:paraId="1460F05E" w14:textId="0F3E9E16" w:rsidR="003E6EF8" w:rsidRDefault="00E87571" w:rsidP="003E6EF8">
      <w:pPr>
        <w:jc w:val="center"/>
        <w:rPr>
          <w:rFonts w:ascii="Calibri" w:hAnsi="Calibri" w:cs="Calibri" w:hint="eastAsia"/>
          <w:color w:val="000000" w:themeColor="text1"/>
          <w:sz w:val="22"/>
          <w:szCs w:val="22"/>
          <w:lang w:val="en-GB"/>
        </w:rPr>
      </w:pPr>
      <w:r w:rsidRPr="007F23AD">
        <w:rPr>
          <w:rFonts w:ascii="Calibri" w:hAnsi="Calibri" w:cs="Calibri"/>
          <w:color w:val="000000" w:themeColor="text1"/>
          <w:sz w:val="22"/>
          <w:szCs w:val="22"/>
          <w:lang w:val="en-GB"/>
        </w:rPr>
        <w:t xml:space="preserve">Figure 8: Network of selected article based on the </w:t>
      </w:r>
      <w:r w:rsidRPr="007F23AD">
        <w:rPr>
          <w:rFonts w:ascii="Calibri" w:hAnsi="Calibri" w:cs="Calibri"/>
          <w:color w:val="000000" w:themeColor="text1"/>
          <w:sz w:val="22"/>
          <w:szCs w:val="22"/>
        </w:rPr>
        <w:t>title and abstract</w:t>
      </w:r>
    </w:p>
    <w:p w14:paraId="13F81135" w14:textId="4DFD9599" w:rsidR="003E6EF8" w:rsidRDefault="003E6EF8" w:rsidP="003E6EF8">
      <w:pPr>
        <w:jc w:val="center"/>
        <w:rPr>
          <w:rFonts w:ascii="Calibri" w:hAnsi="Calibri" w:cs="Calibri"/>
          <w:color w:val="000000" w:themeColor="text1"/>
          <w:sz w:val="22"/>
          <w:szCs w:val="22"/>
          <w:lang w:val="en-GB"/>
        </w:rPr>
      </w:pPr>
      <w:r w:rsidRPr="003E6EF8">
        <w:rPr>
          <w:rFonts w:ascii="Calibri" w:hAnsi="Calibri" w:cs="Calibri"/>
          <w:color w:val="000000" w:themeColor="text1"/>
          <w:sz w:val="22"/>
          <w:szCs w:val="22"/>
          <w:lang w:val="en-GB"/>
        </w:rPr>
        <w:t>Source: Authors own work</w:t>
      </w:r>
    </w:p>
    <w:p w14:paraId="7AF80AAE" w14:textId="2EB8E4FD" w:rsidR="0017770D" w:rsidRPr="007F23AD" w:rsidRDefault="0017770D" w:rsidP="00E87571">
      <w:pPr>
        <w:spacing w:line="480" w:lineRule="auto"/>
        <w:jc w:val="center"/>
        <w:rPr>
          <w:rFonts w:ascii="Calibri" w:hAnsi="Calibri" w:cs="Calibri"/>
          <w:color w:val="000000" w:themeColor="text1"/>
          <w:sz w:val="22"/>
          <w:szCs w:val="22"/>
        </w:rPr>
      </w:pPr>
    </w:p>
    <w:p w14:paraId="51A6698F" w14:textId="77777777" w:rsidR="00734D47" w:rsidRPr="007F23AD" w:rsidRDefault="00734D47" w:rsidP="00E87571">
      <w:pPr>
        <w:spacing w:line="480" w:lineRule="auto"/>
        <w:jc w:val="center"/>
        <w:rPr>
          <w:rFonts w:ascii="Calibri" w:hAnsi="Calibri" w:cs="Calibri"/>
          <w:color w:val="000000" w:themeColor="text1"/>
          <w:sz w:val="22"/>
          <w:szCs w:val="22"/>
        </w:rPr>
      </w:pPr>
    </w:p>
    <w:p w14:paraId="2A6D69CC" w14:textId="77777777" w:rsidR="000C486C" w:rsidRPr="007F23AD" w:rsidRDefault="000C486C" w:rsidP="000C486C">
      <w:pPr>
        <w:pStyle w:val="a3"/>
        <w:numPr>
          <w:ilvl w:val="1"/>
          <w:numId w:val="2"/>
        </w:numPr>
        <w:spacing w:line="480" w:lineRule="auto"/>
        <w:jc w:val="both"/>
        <w:rPr>
          <w:rFonts w:ascii="Calibri" w:hAnsi="Calibri" w:cs="Calibri"/>
          <w:b/>
          <w:bCs/>
          <w:i/>
          <w:iCs/>
          <w:color w:val="000000" w:themeColor="text1"/>
          <w:sz w:val="22"/>
          <w:szCs w:val="22"/>
          <w:lang w:val="en-GB"/>
        </w:rPr>
      </w:pPr>
      <w:r w:rsidRPr="007F23AD">
        <w:rPr>
          <w:rFonts w:ascii="Calibri" w:eastAsia="DengXian" w:hAnsi="Calibri" w:cs="Calibri"/>
          <w:b/>
          <w:bCs/>
          <w:i/>
          <w:iCs/>
          <w:color w:val="000000" w:themeColor="text1"/>
          <w:sz w:val="22"/>
          <w:szCs w:val="22"/>
          <w:lang w:val="en-GB"/>
        </w:rPr>
        <w:t>SMEs supply chain risk themes</w:t>
      </w:r>
    </w:p>
    <w:p w14:paraId="73DE80B1" w14:textId="494C5274" w:rsidR="009954F7" w:rsidRPr="007F23AD" w:rsidRDefault="000C486C" w:rsidP="005A7860">
      <w:pPr>
        <w:spacing w:line="480" w:lineRule="auto"/>
        <w:jc w:val="both"/>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Based on the analysis carried out using NVivo 12 software, the risks were categori</w:t>
      </w:r>
      <w:r w:rsidR="00632F33" w:rsidRPr="007F23AD">
        <w:rPr>
          <w:rFonts w:ascii="Calibri" w:eastAsia="DengXian" w:hAnsi="Calibri" w:cs="Calibri"/>
          <w:color w:val="000000" w:themeColor="text1"/>
          <w:sz w:val="22"/>
          <w:szCs w:val="22"/>
          <w:lang w:val="en-GB"/>
        </w:rPr>
        <w:t>s</w:t>
      </w:r>
      <w:r w:rsidRPr="007F23AD">
        <w:rPr>
          <w:rFonts w:ascii="Calibri" w:eastAsia="DengXian" w:hAnsi="Calibri" w:cs="Calibri"/>
          <w:color w:val="000000" w:themeColor="text1"/>
          <w:sz w:val="22"/>
          <w:szCs w:val="22"/>
          <w:lang w:val="en-GB"/>
        </w:rPr>
        <w:t>ed into three main themes, with each category representing a different aspect of supply chain risk for SMEs in the construction industry.</w:t>
      </w:r>
      <w:r w:rsidR="001250DF" w:rsidRPr="007F23AD">
        <w:rPr>
          <w:rFonts w:ascii="Calibri" w:eastAsia="DengXian" w:hAnsi="Calibri" w:cs="Calibri" w:hint="eastAsia"/>
          <w:color w:val="000000" w:themeColor="text1"/>
          <w:sz w:val="22"/>
          <w:szCs w:val="22"/>
          <w:lang w:val="en-GB"/>
        </w:rPr>
        <w:t xml:space="preserve"> </w:t>
      </w:r>
      <w:r w:rsidR="009954F7" w:rsidRPr="007F23AD">
        <w:rPr>
          <w:rFonts w:ascii="Calibri" w:eastAsia="DengXian" w:hAnsi="Calibri" w:cs="Calibri"/>
          <w:color w:val="000000" w:themeColor="text1"/>
          <w:sz w:val="22"/>
          <w:szCs w:val="22"/>
          <w:lang w:val="en-GB"/>
        </w:rPr>
        <w:t>I</w:t>
      </w:r>
      <w:r w:rsidR="001250DF" w:rsidRPr="007F23AD">
        <w:rPr>
          <w:rFonts w:ascii="Calibri" w:eastAsia="DengXian" w:hAnsi="Calibri" w:cs="Calibri" w:hint="eastAsia"/>
          <w:color w:val="000000" w:themeColor="text1"/>
          <w:sz w:val="22"/>
          <w:szCs w:val="22"/>
          <w:lang w:val="en-GB"/>
        </w:rPr>
        <w:t>n</w:t>
      </w:r>
      <w:r w:rsidR="009954F7" w:rsidRPr="007F23AD">
        <w:rPr>
          <w:rFonts w:ascii="Calibri" w:eastAsia="DengXian" w:hAnsi="Calibri" w:cs="Calibri"/>
          <w:color w:val="000000" w:themeColor="text1"/>
          <w:sz w:val="22"/>
          <w:szCs w:val="22"/>
          <w:lang w:val="en-GB"/>
        </w:rPr>
        <w:t xml:space="preserve"> the following subsections we explore each in detail, </w:t>
      </w:r>
      <w:r w:rsidR="00740206" w:rsidRPr="007F23AD">
        <w:rPr>
          <w:rFonts w:ascii="Calibri" w:eastAsia="DengXian" w:hAnsi="Calibri" w:cs="Calibri"/>
          <w:color w:val="000000" w:themeColor="text1"/>
          <w:sz w:val="22"/>
          <w:szCs w:val="22"/>
          <w:lang w:val="en-GB"/>
        </w:rPr>
        <w:t xml:space="preserve">presenting notable findings and apparent gaps pertinent for future research endeavours. </w:t>
      </w:r>
    </w:p>
    <w:p w14:paraId="1486D521" w14:textId="77777777" w:rsidR="009954F7" w:rsidRPr="007F23AD" w:rsidRDefault="009954F7" w:rsidP="009954F7">
      <w:pPr>
        <w:spacing w:line="480" w:lineRule="auto"/>
        <w:rPr>
          <w:rFonts w:ascii="Calibri" w:eastAsia="DengXian" w:hAnsi="Calibri" w:cs="Calibri"/>
          <w:color w:val="000000" w:themeColor="text1"/>
          <w:sz w:val="22"/>
          <w:szCs w:val="22"/>
          <w:lang w:val="en-GB"/>
        </w:rPr>
      </w:pPr>
    </w:p>
    <w:p w14:paraId="7B12FB1F" w14:textId="14D2F7E2" w:rsidR="004C7755" w:rsidRPr="007F23AD" w:rsidRDefault="000C486C" w:rsidP="00C3226C">
      <w:pPr>
        <w:spacing w:line="480" w:lineRule="auto"/>
        <w:jc w:val="both"/>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It is worth noting that these risks do not exist independently</w:t>
      </w:r>
      <w:r w:rsidR="009954F7" w:rsidRPr="007F23AD">
        <w:rPr>
          <w:rFonts w:ascii="Calibri" w:eastAsia="DengXian" w:hAnsi="Calibri" w:cs="Calibri"/>
          <w:color w:val="000000" w:themeColor="text1"/>
          <w:sz w:val="22"/>
          <w:szCs w:val="22"/>
          <w:lang w:val="en-GB"/>
        </w:rPr>
        <w:t>; s</w:t>
      </w:r>
      <w:r w:rsidR="00F505B4" w:rsidRPr="007F23AD">
        <w:rPr>
          <w:rFonts w:ascii="Calibri" w:eastAsia="DengXian" w:hAnsi="Calibri" w:cs="Calibri"/>
          <w:color w:val="000000" w:themeColor="text1"/>
          <w:sz w:val="22"/>
          <w:szCs w:val="22"/>
          <w:lang w:val="en-GB"/>
        </w:rPr>
        <w:t>ome risks span various themes and can impact multiple dimensions, potentially even producing risk propagation.</w:t>
      </w:r>
      <w:r w:rsidR="007E3038" w:rsidRPr="007F23AD">
        <w:rPr>
          <w:rFonts w:ascii="Calibri" w:eastAsia="DengXian" w:hAnsi="Calibri" w:cs="Calibri"/>
          <w:color w:val="000000" w:themeColor="text1"/>
          <w:sz w:val="22"/>
          <w:szCs w:val="22"/>
          <w:lang w:val="en-GB"/>
        </w:rPr>
        <w:t xml:space="preserve"> </w:t>
      </w:r>
      <w:r w:rsidR="00D2308A" w:rsidRPr="007F23AD">
        <w:rPr>
          <w:rFonts w:ascii="Calibri" w:eastAsia="DengXian" w:hAnsi="Calibri" w:cs="Calibri"/>
          <w:color w:val="000000" w:themeColor="text1"/>
          <w:sz w:val="22"/>
          <w:szCs w:val="22"/>
          <w:lang w:val="en-GB"/>
        </w:rPr>
        <w:t xml:space="preserve">For instance, </w:t>
      </w:r>
      <w:r w:rsidR="00033749" w:rsidRPr="007F23AD">
        <w:rPr>
          <w:rFonts w:ascii="Calibri" w:eastAsia="DengXian" w:hAnsi="Calibri" w:cs="Calibri"/>
          <w:color w:val="000000" w:themeColor="text1"/>
          <w:sz w:val="22"/>
          <w:szCs w:val="22"/>
          <w:lang w:val="en-GB"/>
        </w:rPr>
        <w:fldChar w:fldCharType="begin"/>
      </w:r>
      <w:r w:rsidR="005727DB" w:rsidRPr="007F23AD">
        <w:rPr>
          <w:rFonts w:ascii="Calibri" w:eastAsia="DengXian" w:hAnsi="Calibri" w:cs="Calibri"/>
          <w:color w:val="000000" w:themeColor="text1"/>
          <w:sz w:val="22"/>
          <w:szCs w:val="22"/>
          <w:lang w:val="en-GB"/>
        </w:rPr>
        <w:instrText xml:space="preserve"> ADDIN EN.CITE &lt;EndNote&gt;&lt;Cite AuthorYear="1"&gt;&lt;Author&gt;Salami&lt;/Author&gt;&lt;Year&gt;2021&lt;/Year&gt;&lt;RecNum&gt;921&lt;/RecNum&gt;&lt;DisplayText&gt;Salami et al. (2021)&lt;/DisplayText&gt;&lt;record&gt;&lt;rec-number&gt;921&lt;/rec-number&gt;&lt;foreign-keys&gt;&lt;key app="EN" db-id="vxw0ffesn9zzt0ewpdx5r5a3fpw92aep9re9" timestamp="1684851507" guid="692ad2cd-dfa8-4c1b-8823-d0e24ab6eb51"&gt;921&lt;/key&gt;&lt;/foreign-keys&gt;&lt;ref-type name="Journal Article"&gt;17&lt;/ref-type&gt;&lt;contributors&gt;&lt;authors&gt;&lt;author&gt;Salami, Babatunde A.&lt;/author&gt;&lt;author&gt;Ajayi, Saheed O.&lt;/author&gt;&lt;author&gt;Oyegoke, Adekunle S.&lt;/author&gt;&lt;/authors&gt;&lt;/contributors&gt;&lt;titles&gt;&lt;title&gt;Tackling the impacts of Covid-19 on construction projects: an exploration of contractual dispute avoidance measures adopted by construction firms&lt;/title&gt;&lt;secondary-title&gt;International Journal of Construction Management&lt;/secondary-title&gt;&lt;/titles&gt;&lt;periodical&gt;&lt;full-title&gt;International Journal of Construction Management&lt;/full-title&gt;&lt;/periodical&gt;&lt;pages&gt;1196-1204&lt;/pages&gt;&lt;volume&gt;23&lt;/volume&gt;&lt;number&gt;7&lt;/number&gt;&lt;section&gt;1196&lt;/section&gt;&lt;dates&gt;&lt;year&gt;2021&lt;/year&gt;&lt;/dates&gt;&lt;isbn&gt;1562-3599&amp;#xD;2331-2327&lt;/isbn&gt;&lt;work-type&gt;Article&lt;/work-type&gt;&lt;urls&gt;&lt;related-urls&gt;&lt;url&gt;https://www.scopus.com/inward/record.uri?eid=2-s2.0-85112151848&amp;amp;doi=10.1080%2f15623599.2021.1963561&amp;amp;partnerID=40&amp;amp;md5=f6f329242f3f8fa81e29fdf063fb199e&lt;/url&gt;&lt;/related-urls&gt;&lt;/urls&gt;&lt;electronic-resource-num&gt;10.1080/15623599.2021.1963561&lt;/electronic-resource-num&gt;&lt;remote-database-name&gt;Scopus&lt;/remote-database-name&gt;&lt;/record&gt;&lt;/Cite&gt;&lt;/EndNote&gt;</w:instrText>
      </w:r>
      <w:r w:rsidR="00033749" w:rsidRPr="007F23AD">
        <w:rPr>
          <w:rFonts w:ascii="Calibri" w:eastAsia="DengXian" w:hAnsi="Calibri" w:cs="Calibri"/>
          <w:color w:val="000000" w:themeColor="text1"/>
          <w:sz w:val="22"/>
          <w:szCs w:val="22"/>
          <w:lang w:val="en-GB"/>
        </w:rPr>
        <w:fldChar w:fldCharType="separate"/>
      </w:r>
      <w:r w:rsidR="004A76E8" w:rsidRPr="007F23AD">
        <w:rPr>
          <w:rFonts w:ascii="Calibri" w:eastAsia="DengXian" w:hAnsi="Calibri" w:cs="Calibri"/>
          <w:noProof/>
          <w:color w:val="000000" w:themeColor="text1"/>
          <w:sz w:val="22"/>
          <w:szCs w:val="22"/>
          <w:lang w:val="en-GB"/>
        </w:rPr>
        <w:t>Salami et al. (2021)</w:t>
      </w:r>
      <w:r w:rsidR="00033749" w:rsidRPr="007F23AD">
        <w:rPr>
          <w:rFonts w:ascii="Calibri" w:eastAsia="DengXian" w:hAnsi="Calibri" w:cs="Calibri"/>
          <w:color w:val="000000" w:themeColor="text1"/>
          <w:sz w:val="22"/>
          <w:szCs w:val="22"/>
          <w:lang w:val="en-GB"/>
        </w:rPr>
        <w:fldChar w:fldCharType="end"/>
      </w:r>
      <w:r w:rsidR="00033749" w:rsidRPr="007F23AD">
        <w:rPr>
          <w:rFonts w:ascii="Calibri" w:eastAsia="DengXian" w:hAnsi="Calibri" w:cs="Calibri"/>
          <w:color w:val="000000" w:themeColor="text1"/>
          <w:sz w:val="22"/>
          <w:szCs w:val="22"/>
          <w:lang w:val="en-GB"/>
        </w:rPr>
        <w:t xml:space="preserve"> </w:t>
      </w:r>
      <w:r w:rsidR="00D2308A" w:rsidRPr="007F23AD">
        <w:rPr>
          <w:rFonts w:ascii="Calibri" w:eastAsia="DengXian" w:hAnsi="Calibri" w:cs="Calibri"/>
          <w:color w:val="000000" w:themeColor="text1"/>
          <w:sz w:val="22"/>
          <w:szCs w:val="22"/>
          <w:lang w:val="en-GB"/>
        </w:rPr>
        <w:t xml:space="preserve">investigated strategies construction businesses use to mitigate litigation from potential COVID-19 contract breaches, involving three </w:t>
      </w:r>
      <w:r w:rsidR="002D2FB2" w:rsidRPr="007F23AD">
        <w:rPr>
          <w:rFonts w:ascii="Calibri" w:eastAsia="DengXian" w:hAnsi="Calibri" w:cs="Calibri"/>
          <w:color w:val="000000" w:themeColor="text1"/>
          <w:sz w:val="22"/>
          <w:szCs w:val="22"/>
          <w:lang w:val="en-GB"/>
        </w:rPr>
        <w:t xml:space="preserve">interacted </w:t>
      </w:r>
      <w:r w:rsidR="00D2308A" w:rsidRPr="007F23AD">
        <w:rPr>
          <w:rFonts w:ascii="Calibri" w:eastAsia="DengXian" w:hAnsi="Calibri" w:cs="Calibri"/>
          <w:color w:val="000000" w:themeColor="text1"/>
          <w:sz w:val="22"/>
          <w:szCs w:val="22"/>
          <w:lang w:val="en-GB"/>
        </w:rPr>
        <w:t>risk elements: COVID-19, strateg</w:t>
      </w:r>
      <w:r w:rsidR="007D50EC" w:rsidRPr="007F23AD">
        <w:rPr>
          <w:rFonts w:ascii="Calibri" w:eastAsia="DengXian" w:hAnsi="Calibri" w:cs="Calibri"/>
          <w:color w:val="000000" w:themeColor="text1"/>
          <w:sz w:val="22"/>
          <w:szCs w:val="22"/>
          <w:lang w:val="en-GB"/>
        </w:rPr>
        <w:t>y</w:t>
      </w:r>
      <w:r w:rsidR="00D2308A" w:rsidRPr="007F23AD">
        <w:rPr>
          <w:rFonts w:ascii="Calibri" w:eastAsia="DengXian" w:hAnsi="Calibri" w:cs="Calibri"/>
          <w:color w:val="000000" w:themeColor="text1"/>
          <w:sz w:val="22"/>
          <w:szCs w:val="22"/>
          <w:lang w:val="en-GB"/>
        </w:rPr>
        <w:t>, and contract risks.</w:t>
      </w:r>
      <w:r w:rsidR="00064969" w:rsidRPr="007F23AD">
        <w:rPr>
          <w:rFonts w:ascii="Calibri" w:eastAsia="DengXian" w:hAnsi="Calibri" w:cs="Calibri"/>
          <w:color w:val="000000" w:themeColor="text1"/>
          <w:sz w:val="22"/>
          <w:szCs w:val="22"/>
          <w:lang w:val="en-GB"/>
        </w:rPr>
        <w:t xml:space="preserve"> </w:t>
      </w:r>
      <w:r w:rsidR="00D2308A" w:rsidRPr="007F23AD">
        <w:rPr>
          <w:rFonts w:ascii="Calibri" w:eastAsia="DengXian" w:hAnsi="Calibri" w:cs="Calibri"/>
          <w:color w:val="000000" w:themeColor="text1"/>
          <w:sz w:val="22"/>
          <w:szCs w:val="22"/>
          <w:lang w:val="en-GB"/>
        </w:rPr>
        <w:t>Indeed, the literature reveals gaps in addressing interaction risks within these themes for construction SMEs (</w:t>
      </w:r>
      <w:r w:rsidR="00D2308A" w:rsidRPr="007F23AD">
        <w:rPr>
          <w:rFonts w:ascii="Calibri" w:eastAsia="DengXian" w:hAnsi="Calibri" w:cs="Calibri"/>
          <w:b/>
          <w:bCs/>
          <w:color w:val="000000" w:themeColor="text1"/>
          <w:sz w:val="22"/>
          <w:szCs w:val="22"/>
          <w:lang w:val="en-GB"/>
        </w:rPr>
        <w:t>Gap 1</w:t>
      </w:r>
      <w:r w:rsidR="00D2308A" w:rsidRPr="007F23AD">
        <w:rPr>
          <w:rFonts w:ascii="Calibri" w:eastAsia="DengXian" w:hAnsi="Calibri" w:cs="Calibri"/>
          <w:color w:val="000000" w:themeColor="text1"/>
          <w:sz w:val="22"/>
          <w:szCs w:val="22"/>
          <w:lang w:val="en-GB"/>
        </w:rPr>
        <w:t>). Furthermore, many researchers are prioriti</w:t>
      </w:r>
      <w:r w:rsidR="004A7281" w:rsidRPr="007F23AD">
        <w:rPr>
          <w:rFonts w:ascii="Calibri" w:eastAsia="DengXian" w:hAnsi="Calibri" w:cs="Calibri"/>
          <w:color w:val="000000" w:themeColor="text1"/>
          <w:sz w:val="22"/>
          <w:szCs w:val="22"/>
          <w:lang w:val="en-GB"/>
        </w:rPr>
        <w:t>s</w:t>
      </w:r>
      <w:r w:rsidR="00D2308A" w:rsidRPr="007F23AD">
        <w:rPr>
          <w:rFonts w:ascii="Calibri" w:eastAsia="DengXian" w:hAnsi="Calibri" w:cs="Calibri"/>
          <w:color w:val="000000" w:themeColor="text1"/>
          <w:sz w:val="22"/>
          <w:szCs w:val="22"/>
          <w:lang w:val="en-GB"/>
        </w:rPr>
        <w:t xml:space="preserve">ing risks </w:t>
      </w:r>
      <w:r w:rsidR="00553FEF" w:rsidRPr="007F23AD">
        <w:rPr>
          <w:rFonts w:ascii="Calibri" w:eastAsia="DengXian" w:hAnsi="Calibri" w:cs="Calibri" w:hint="eastAsia"/>
          <w:color w:val="000000" w:themeColor="text1"/>
          <w:sz w:val="22"/>
          <w:szCs w:val="22"/>
          <w:lang w:val="en-GB"/>
        </w:rPr>
        <w:t>under</w:t>
      </w:r>
      <w:r w:rsidR="00553FEF" w:rsidRPr="007F23AD">
        <w:rPr>
          <w:rFonts w:ascii="Calibri" w:eastAsia="DengXian" w:hAnsi="Calibri" w:cs="Calibri"/>
          <w:color w:val="000000" w:themeColor="text1"/>
          <w:sz w:val="22"/>
          <w:szCs w:val="22"/>
        </w:rPr>
        <w:t xml:space="preserve"> </w:t>
      </w:r>
      <w:r w:rsidR="00D2308A" w:rsidRPr="007F23AD">
        <w:rPr>
          <w:rFonts w:ascii="Calibri" w:eastAsia="DengXian" w:hAnsi="Calibri" w:cs="Calibri"/>
          <w:color w:val="000000" w:themeColor="text1"/>
          <w:sz w:val="22"/>
          <w:szCs w:val="22"/>
          <w:lang w:val="en-GB"/>
        </w:rPr>
        <w:t>these three themes, employing various research methods across fields. For example, Bajpai et al. (2023) ranked critical risks associated with digitali</w:t>
      </w:r>
      <w:r w:rsidR="00AA3A5C" w:rsidRPr="007F23AD">
        <w:rPr>
          <w:rFonts w:ascii="Calibri" w:eastAsia="DengXian" w:hAnsi="Calibri" w:cs="Calibri"/>
          <w:color w:val="000000" w:themeColor="text1"/>
          <w:sz w:val="22"/>
          <w:szCs w:val="22"/>
          <w:lang w:val="en-GB"/>
        </w:rPr>
        <w:t>s</w:t>
      </w:r>
      <w:r w:rsidR="00D2308A" w:rsidRPr="007F23AD">
        <w:rPr>
          <w:rFonts w:ascii="Calibri" w:eastAsia="DengXian" w:hAnsi="Calibri" w:cs="Calibri"/>
          <w:color w:val="000000" w:themeColor="text1"/>
          <w:sz w:val="22"/>
          <w:szCs w:val="22"/>
          <w:lang w:val="en-GB"/>
        </w:rPr>
        <w:t xml:space="preserve">ing India's </w:t>
      </w:r>
      <w:r w:rsidR="00D2308A" w:rsidRPr="007F23AD">
        <w:rPr>
          <w:rFonts w:ascii="Calibri" w:eastAsia="DengXian" w:hAnsi="Calibri" w:cs="Calibri"/>
          <w:color w:val="000000" w:themeColor="text1"/>
          <w:sz w:val="22"/>
          <w:szCs w:val="22"/>
          <w:lang w:val="en-GB"/>
        </w:rPr>
        <w:lastRenderedPageBreak/>
        <w:t>construction industry, yet gaps remain in prioriti</w:t>
      </w:r>
      <w:r w:rsidR="0041660D" w:rsidRPr="007F23AD">
        <w:rPr>
          <w:rFonts w:ascii="Calibri" w:eastAsia="DengXian" w:hAnsi="Calibri" w:cs="Calibri"/>
          <w:color w:val="000000" w:themeColor="text1"/>
          <w:sz w:val="22"/>
          <w:szCs w:val="22"/>
          <w:lang w:val="en-GB"/>
        </w:rPr>
        <w:t>s</w:t>
      </w:r>
      <w:r w:rsidR="00D2308A" w:rsidRPr="007F23AD">
        <w:rPr>
          <w:rFonts w:ascii="Calibri" w:eastAsia="DengXian" w:hAnsi="Calibri" w:cs="Calibri"/>
          <w:color w:val="000000" w:themeColor="text1"/>
          <w:sz w:val="22"/>
          <w:szCs w:val="22"/>
          <w:lang w:val="en-GB"/>
        </w:rPr>
        <w:t xml:space="preserve">ing risks for construction </w:t>
      </w:r>
      <w:r w:rsidR="00DA1CAE" w:rsidRPr="007F23AD">
        <w:rPr>
          <w:rFonts w:ascii="Calibri" w:eastAsia="DengXian" w:hAnsi="Calibri" w:cs="Calibri"/>
          <w:color w:val="000000" w:themeColor="text1"/>
          <w:sz w:val="22"/>
          <w:szCs w:val="22"/>
          <w:lang w:val="en-GB"/>
        </w:rPr>
        <w:t>SMEs</w:t>
      </w:r>
      <w:r w:rsidR="0084335C" w:rsidRPr="007F23AD">
        <w:rPr>
          <w:rFonts w:ascii="Calibri" w:eastAsia="DengXian" w:hAnsi="Calibri" w:cs="Calibri"/>
          <w:color w:val="000000" w:themeColor="text1"/>
          <w:sz w:val="22"/>
          <w:szCs w:val="22"/>
          <w:lang w:val="en-GB"/>
        </w:rPr>
        <w:t xml:space="preserve"> (</w:t>
      </w:r>
      <w:r w:rsidR="0084335C" w:rsidRPr="007F23AD">
        <w:rPr>
          <w:rFonts w:ascii="Calibri" w:eastAsia="DengXian" w:hAnsi="Calibri" w:cs="Calibri"/>
          <w:b/>
          <w:bCs/>
          <w:color w:val="000000" w:themeColor="text1"/>
          <w:sz w:val="22"/>
          <w:szCs w:val="22"/>
          <w:lang w:val="en-GB"/>
        </w:rPr>
        <w:t>Gap 2</w:t>
      </w:r>
      <w:r w:rsidR="0084335C" w:rsidRPr="007F23AD">
        <w:rPr>
          <w:rFonts w:ascii="Calibri" w:eastAsia="DengXian" w:hAnsi="Calibri" w:cs="Calibri"/>
          <w:color w:val="000000" w:themeColor="text1"/>
          <w:sz w:val="22"/>
          <w:szCs w:val="22"/>
          <w:lang w:val="en-GB"/>
        </w:rPr>
        <w:t>)</w:t>
      </w:r>
      <w:r w:rsidR="00D2308A" w:rsidRPr="007F23AD">
        <w:rPr>
          <w:rFonts w:ascii="Calibri" w:eastAsia="DengXian" w:hAnsi="Calibri" w:cs="Calibri"/>
          <w:color w:val="000000" w:themeColor="text1"/>
          <w:sz w:val="22"/>
          <w:szCs w:val="22"/>
          <w:lang w:val="en-GB"/>
        </w:rPr>
        <w:t>.</w:t>
      </w:r>
      <w:r w:rsidR="00A136EB" w:rsidRPr="007F23AD">
        <w:rPr>
          <w:rFonts w:ascii="Calibri" w:eastAsia="DengXian" w:hAnsi="Calibri" w:cs="Calibri"/>
          <w:color w:val="000000" w:themeColor="text1"/>
          <w:sz w:val="22"/>
          <w:szCs w:val="22"/>
          <w:lang w:val="en-GB"/>
        </w:rPr>
        <w:t xml:space="preserve"> </w:t>
      </w:r>
      <w:r w:rsidR="00E41D2C" w:rsidRPr="007F23AD">
        <w:rPr>
          <w:rFonts w:ascii="Calibri" w:eastAsia="DengXian" w:hAnsi="Calibri" w:cs="Calibri"/>
          <w:color w:val="000000" w:themeColor="text1"/>
          <w:sz w:val="22"/>
          <w:szCs w:val="22"/>
          <w:lang w:val="en-GB"/>
        </w:rPr>
        <w:t xml:space="preserve">Compared to their larger counterparts, SMEs typically face constraints in resource availability, making it challenging to address green supply chain risks. These challenges can lead to financial repercussions and potential breaches of sustainability regulations. While there is considerable literature on green supply chain practices in construction supply chains, research specifically focusing on construction SMEs appears to be lacking </w:t>
      </w:r>
      <w:r w:rsidR="001417E1" w:rsidRPr="007F23AD">
        <w:rPr>
          <w:rFonts w:ascii="Calibri" w:eastAsia="DengXian" w:hAnsi="Calibri" w:cs="Calibri"/>
          <w:b/>
          <w:bCs/>
          <w:color w:val="000000" w:themeColor="text1"/>
          <w:sz w:val="22"/>
          <w:szCs w:val="22"/>
          <w:lang w:val="en-GB"/>
        </w:rPr>
        <w:t>(</w:t>
      </w:r>
      <w:r w:rsidR="00E41D2C" w:rsidRPr="007F23AD">
        <w:rPr>
          <w:rFonts w:ascii="Calibri" w:eastAsia="DengXian" w:hAnsi="Calibri" w:cs="Calibri"/>
          <w:b/>
          <w:bCs/>
          <w:color w:val="000000" w:themeColor="text1"/>
          <w:sz w:val="22"/>
          <w:szCs w:val="22"/>
          <w:lang w:val="en-GB"/>
        </w:rPr>
        <w:t xml:space="preserve">Gap </w:t>
      </w:r>
      <w:r w:rsidR="000E6DF1" w:rsidRPr="007F23AD">
        <w:rPr>
          <w:rFonts w:ascii="Calibri" w:eastAsia="DengXian" w:hAnsi="Calibri" w:cs="Calibri"/>
          <w:b/>
          <w:bCs/>
          <w:color w:val="000000" w:themeColor="text1"/>
          <w:sz w:val="22"/>
          <w:szCs w:val="22"/>
          <w:lang w:val="en-GB"/>
        </w:rPr>
        <w:t>3</w:t>
      </w:r>
      <w:r w:rsidR="001417E1" w:rsidRPr="007F23AD">
        <w:rPr>
          <w:rFonts w:ascii="Calibri" w:eastAsia="DengXian" w:hAnsi="Calibri" w:cs="Calibri"/>
          <w:b/>
          <w:bCs/>
          <w:color w:val="000000" w:themeColor="text1"/>
          <w:sz w:val="22"/>
          <w:szCs w:val="22"/>
          <w:lang w:val="en-GB"/>
        </w:rPr>
        <w:t>)</w:t>
      </w:r>
      <w:r w:rsidR="00E41D2C" w:rsidRPr="007F23AD">
        <w:rPr>
          <w:rFonts w:ascii="Calibri" w:eastAsia="DengXian" w:hAnsi="Calibri" w:cs="Calibri"/>
          <w:color w:val="000000" w:themeColor="text1"/>
          <w:sz w:val="22"/>
          <w:szCs w:val="22"/>
          <w:lang w:val="en-GB"/>
        </w:rPr>
        <w:t>.</w:t>
      </w:r>
    </w:p>
    <w:p w14:paraId="276DD6C9" w14:textId="77777777" w:rsidR="00CC4FFF" w:rsidRPr="007F23AD" w:rsidRDefault="00CC4FFF" w:rsidP="00C3226C">
      <w:pPr>
        <w:spacing w:line="480" w:lineRule="auto"/>
        <w:jc w:val="both"/>
        <w:rPr>
          <w:rFonts w:ascii="Calibri" w:eastAsia="DengXian" w:hAnsi="Calibri" w:cs="Calibri"/>
          <w:color w:val="000000" w:themeColor="text1"/>
          <w:sz w:val="22"/>
          <w:szCs w:val="22"/>
          <w:lang w:val="en-GB"/>
        </w:rPr>
      </w:pPr>
    </w:p>
    <w:p w14:paraId="7D7B7634" w14:textId="6D0401F9" w:rsidR="00432CBF" w:rsidRPr="007F23AD" w:rsidRDefault="00BC0E27" w:rsidP="007C675E">
      <w:pPr>
        <w:pStyle w:val="a3"/>
        <w:numPr>
          <w:ilvl w:val="2"/>
          <w:numId w:val="2"/>
        </w:numPr>
        <w:spacing w:line="480" w:lineRule="auto"/>
        <w:jc w:val="both"/>
        <w:rPr>
          <w:rFonts w:ascii="Calibri" w:eastAsia="DengXian" w:hAnsi="Calibri" w:cs="Calibri"/>
          <w:b/>
          <w:bCs/>
          <w:i/>
          <w:iCs/>
          <w:color w:val="000000" w:themeColor="text1"/>
          <w:sz w:val="22"/>
          <w:szCs w:val="22"/>
          <w:lang w:val="en-GB"/>
        </w:rPr>
      </w:pPr>
      <w:r w:rsidRPr="007F23AD">
        <w:rPr>
          <w:rFonts w:ascii="Calibri" w:eastAsia="DengXian" w:hAnsi="Calibri" w:cs="Calibri"/>
          <w:b/>
          <w:bCs/>
          <w:i/>
          <w:iCs/>
          <w:color w:val="000000" w:themeColor="text1"/>
          <w:sz w:val="22"/>
          <w:szCs w:val="22"/>
          <w:lang w:val="en-GB"/>
        </w:rPr>
        <w:t>R</w:t>
      </w:r>
      <w:r w:rsidR="009B324B" w:rsidRPr="007F23AD">
        <w:rPr>
          <w:rFonts w:ascii="Calibri" w:eastAsia="DengXian" w:hAnsi="Calibri" w:cs="Calibri"/>
          <w:b/>
          <w:bCs/>
          <w:i/>
          <w:iCs/>
          <w:color w:val="000000" w:themeColor="text1"/>
          <w:sz w:val="22"/>
          <w:szCs w:val="22"/>
          <w:lang w:val="en-GB"/>
        </w:rPr>
        <w:t>isks related to supply chain management and strategy.</w:t>
      </w:r>
    </w:p>
    <w:p w14:paraId="0F527A89" w14:textId="77777777" w:rsidR="00E50B1D" w:rsidRPr="007F23AD" w:rsidRDefault="00BC0E27" w:rsidP="00761606">
      <w:pPr>
        <w:spacing w:line="480" w:lineRule="auto"/>
        <w:jc w:val="both"/>
        <w:rPr>
          <w:rFonts w:ascii="Calibri" w:eastAsia="DengXian"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The first research </w:t>
      </w:r>
      <w:r w:rsidR="00932FB1" w:rsidRPr="007F23AD">
        <w:rPr>
          <w:rFonts w:ascii="Calibri" w:hAnsi="Calibri" w:cs="Calibri"/>
          <w:color w:val="000000" w:themeColor="text1"/>
          <w:sz w:val="22"/>
          <w:szCs w:val="22"/>
          <w:lang w:val="en-GB"/>
        </w:rPr>
        <w:t>theme</w:t>
      </w:r>
      <w:r w:rsidRPr="007F23AD">
        <w:rPr>
          <w:rFonts w:ascii="Calibri" w:hAnsi="Calibri" w:cs="Calibri"/>
          <w:color w:val="000000" w:themeColor="text1"/>
          <w:sz w:val="22"/>
          <w:szCs w:val="22"/>
          <w:lang w:val="en-GB"/>
        </w:rPr>
        <w:t xml:space="preserve"> focuses on supply chain risks associated with </w:t>
      </w:r>
      <w:r w:rsidR="00741A75" w:rsidRPr="007F23AD">
        <w:rPr>
          <w:rFonts w:ascii="Calibri" w:hAnsi="Calibri" w:cs="Calibri"/>
          <w:color w:val="000000" w:themeColor="text1"/>
          <w:sz w:val="22"/>
          <w:szCs w:val="22"/>
          <w:lang w:val="en-GB"/>
        </w:rPr>
        <w:t>collaboration, contracts,</w:t>
      </w:r>
      <w:r w:rsidRPr="007F23AD">
        <w:rPr>
          <w:rFonts w:ascii="Calibri" w:hAnsi="Calibri" w:cs="Calibri"/>
          <w:color w:val="000000" w:themeColor="text1"/>
          <w:sz w:val="22"/>
          <w:szCs w:val="22"/>
          <w:lang w:val="en-GB"/>
        </w:rPr>
        <w:t xml:space="preserve"> strategies</w:t>
      </w:r>
      <w:r w:rsidR="00741A75" w:rsidRPr="007F23AD">
        <w:rPr>
          <w:rFonts w:ascii="Calibri" w:hAnsi="Calibri" w:cs="Calibri"/>
          <w:color w:val="000000" w:themeColor="text1"/>
          <w:sz w:val="22"/>
          <w:szCs w:val="22"/>
          <w:lang w:val="en-GB"/>
        </w:rPr>
        <w:t>, and stakeholders</w:t>
      </w:r>
      <w:r w:rsidRPr="007F23AD">
        <w:rPr>
          <w:rFonts w:ascii="Calibri" w:hAnsi="Calibri" w:cs="Calibri"/>
          <w:color w:val="000000" w:themeColor="text1"/>
          <w:sz w:val="22"/>
          <w:szCs w:val="22"/>
          <w:lang w:val="en-GB"/>
        </w:rPr>
        <w:t xml:space="preserve">. </w:t>
      </w:r>
      <w:r w:rsidR="00642A6E" w:rsidRPr="007F23AD">
        <w:rPr>
          <w:rFonts w:ascii="Calibri" w:hAnsi="Calibri" w:cs="Calibri"/>
          <w:color w:val="000000" w:themeColor="text1"/>
          <w:sz w:val="22"/>
          <w:szCs w:val="22"/>
          <w:lang w:val="en-GB"/>
        </w:rPr>
        <w:t>General deficiencies in the management approaches and strategies of SMEs are evident from the incomplete discussions of collaboration risks, inadequate summaries of contractual risks, and a lack of understanding of strategic risk management</w:t>
      </w:r>
      <w:r w:rsidR="00067D0C" w:rsidRPr="007F23AD">
        <w:rPr>
          <w:rFonts w:ascii="Calibri" w:hAnsi="Calibri" w:cs="Calibri"/>
          <w:color w:val="000000" w:themeColor="text1"/>
          <w:sz w:val="22"/>
          <w:szCs w:val="22"/>
          <w:lang w:val="en-GB"/>
        </w:rPr>
        <w:t xml:space="preserve"> </w:t>
      </w:r>
      <w:r w:rsidR="00321306" w:rsidRPr="007F23AD">
        <w:rPr>
          <w:rFonts w:ascii="Calibri" w:hAnsi="Calibri" w:cs="Calibri"/>
          <w:color w:val="000000" w:themeColor="text1"/>
          <w:sz w:val="22"/>
          <w:szCs w:val="22"/>
          <w:lang w:val="en-GB"/>
        </w:rPr>
        <w:fldChar w:fldCharType="begin"/>
      </w:r>
      <w:r w:rsidR="00321306" w:rsidRPr="007F23AD">
        <w:rPr>
          <w:rFonts w:ascii="Calibri" w:hAnsi="Calibri" w:cs="Calibri"/>
          <w:color w:val="000000" w:themeColor="text1"/>
          <w:sz w:val="22"/>
          <w:szCs w:val="22"/>
          <w:lang w:val="en-GB"/>
        </w:rPr>
        <w:instrText xml:space="preserve"> ADDIN EN.CITE &lt;EndNote&gt;&lt;Cite&gt;&lt;Author&gt;Garengo&lt;/Author&gt;&lt;Year&gt;2005&lt;/Year&gt;&lt;RecNum&gt;662&lt;/RecNum&gt;&lt;DisplayText&gt;(Garengo et al. 2005)&lt;/DisplayText&gt;&lt;record&gt;&lt;rec-number&gt;662&lt;/rec-number&gt;&lt;foreign-keys&gt;&lt;key app="EN" db-id="vxw0ffesn9zzt0ewpdx5r5a3fpw92aep9re9" timestamp="1683538057" guid="c733e618-19be-48cc-8808-653329fdddbd"&gt;662&lt;/key&gt;&lt;/foreign-keys&gt;&lt;ref-type name="Journal Article"&gt;17&lt;/ref-type&gt;&lt;contributors&gt;&lt;authors&gt;&lt;author&gt;Garengo, Patrizia&lt;/author&gt;&lt;author&gt;Biazzo, Stefano&lt;/author&gt;&lt;author&gt;Bititci, Umit S.&lt;/author&gt;&lt;/authors&gt;&lt;/contributors&gt;&lt;titles&gt;&lt;title&gt;Performance measurement systems in SMEs: A review for a research agenda&lt;/title&gt;&lt;secondary-title&gt;International Journal of Management Reviews&lt;/secondary-title&gt;&lt;/titles&gt;&lt;periodical&gt;&lt;full-title&gt;International Journal of Management Reviews&lt;/full-title&gt;&lt;/periodical&gt;&lt;pages&gt;25-47&lt;/pages&gt;&lt;volume&gt;7&lt;/volume&gt;&lt;number&gt;1&lt;/number&gt;&lt;dates&gt;&lt;year&gt;2005&lt;/year&gt;&lt;/dates&gt;&lt;isbn&gt;1460-8545&lt;/isbn&gt;&lt;urls&gt;&lt;related-urls&gt;&lt;url&gt;https://onlinelibrary.wiley.com/doi/abs/10.1111/j.1468-2370.2005.00105.x&lt;/url&gt;&lt;/related-urls&gt;&lt;/urls&gt;&lt;electronic-resource-num&gt;https://doi.org/10.1111/j.1468-2370.2005.00105.x&lt;/electronic-resource-num&gt;&lt;/record&gt;&lt;/Cite&gt;&lt;/EndNote&gt;</w:instrText>
      </w:r>
      <w:r w:rsidR="00321306" w:rsidRPr="007F23AD">
        <w:rPr>
          <w:rFonts w:ascii="Calibri" w:hAnsi="Calibri" w:cs="Calibri"/>
          <w:color w:val="000000" w:themeColor="text1"/>
          <w:sz w:val="22"/>
          <w:szCs w:val="22"/>
          <w:lang w:val="en-GB"/>
        </w:rPr>
        <w:fldChar w:fldCharType="separate"/>
      </w:r>
      <w:r w:rsidR="00321306" w:rsidRPr="007F23AD">
        <w:rPr>
          <w:rFonts w:ascii="Calibri" w:hAnsi="Calibri" w:cs="Calibri"/>
          <w:noProof/>
          <w:color w:val="000000" w:themeColor="text1"/>
          <w:sz w:val="22"/>
          <w:szCs w:val="22"/>
          <w:lang w:val="en-GB"/>
        </w:rPr>
        <w:t>(Garengo et al. 2005)</w:t>
      </w:r>
      <w:r w:rsidR="00321306" w:rsidRPr="007F23AD">
        <w:rPr>
          <w:rFonts w:ascii="Calibri" w:hAnsi="Calibri" w:cs="Calibri"/>
          <w:color w:val="000000" w:themeColor="text1"/>
          <w:sz w:val="22"/>
          <w:szCs w:val="22"/>
          <w:lang w:val="en-GB"/>
        </w:rPr>
        <w:fldChar w:fldCharType="end"/>
      </w:r>
      <w:r w:rsidR="00642A6E" w:rsidRPr="007F23AD">
        <w:rPr>
          <w:rFonts w:ascii="Calibri" w:hAnsi="Calibri" w:cs="Calibri"/>
          <w:color w:val="000000" w:themeColor="text1"/>
          <w:sz w:val="22"/>
          <w:szCs w:val="22"/>
          <w:lang w:val="en-GB"/>
        </w:rPr>
        <w:t>. This deficiency in managing these key risks leads to vulnerabilities in the supply chains of construction SMEs, where collaboration</w:t>
      </w:r>
      <w:r w:rsidR="00AF6D39" w:rsidRPr="007F23AD">
        <w:rPr>
          <w:rFonts w:ascii="Calibri" w:hAnsi="Calibri" w:cs="Calibri"/>
          <w:color w:val="000000" w:themeColor="text1"/>
          <w:sz w:val="22"/>
          <w:szCs w:val="22"/>
          <w:lang w:val="en-GB"/>
        </w:rPr>
        <w:t>,</w:t>
      </w:r>
      <w:r w:rsidR="00642A6E" w:rsidRPr="007F23AD">
        <w:rPr>
          <w:rFonts w:ascii="Calibri" w:hAnsi="Calibri" w:cs="Calibri"/>
          <w:color w:val="000000" w:themeColor="text1"/>
          <w:sz w:val="22"/>
          <w:szCs w:val="22"/>
          <w:lang w:val="en-GB"/>
        </w:rPr>
        <w:t xml:space="preserve"> contractual</w:t>
      </w:r>
      <w:r w:rsidR="00AF6D39" w:rsidRPr="007F23AD">
        <w:rPr>
          <w:rFonts w:ascii="Calibri" w:hAnsi="Calibri" w:cs="Calibri"/>
          <w:color w:val="000000" w:themeColor="text1"/>
          <w:sz w:val="22"/>
          <w:szCs w:val="22"/>
          <w:lang w:val="en-GB"/>
        </w:rPr>
        <w:t>, and</w:t>
      </w:r>
      <w:r w:rsidR="00642A6E" w:rsidRPr="007F23AD">
        <w:rPr>
          <w:rFonts w:ascii="Calibri" w:hAnsi="Calibri" w:cs="Calibri"/>
          <w:color w:val="000000" w:themeColor="text1"/>
          <w:sz w:val="22"/>
          <w:szCs w:val="22"/>
          <w:lang w:val="en-GB"/>
        </w:rPr>
        <w:t xml:space="preserve"> </w:t>
      </w:r>
      <w:r w:rsidR="00AF6D39" w:rsidRPr="007F23AD">
        <w:rPr>
          <w:rFonts w:ascii="Calibri" w:hAnsi="Calibri" w:cs="Calibri"/>
          <w:color w:val="000000" w:themeColor="text1"/>
          <w:sz w:val="22"/>
          <w:szCs w:val="22"/>
          <w:lang w:val="en-GB"/>
        </w:rPr>
        <w:t xml:space="preserve">stakeholders’ </w:t>
      </w:r>
      <w:r w:rsidR="00642A6E" w:rsidRPr="007F23AD">
        <w:rPr>
          <w:rFonts w:ascii="Calibri" w:hAnsi="Calibri" w:cs="Calibri"/>
          <w:color w:val="000000" w:themeColor="text1"/>
          <w:sz w:val="22"/>
          <w:szCs w:val="22"/>
          <w:lang w:val="en-GB"/>
        </w:rPr>
        <w:t xml:space="preserve">risks can increase costs and decrease revenue for projects. Additionally, strategic risks further hinder business growth, particularly in terms of sustainability. </w:t>
      </w:r>
      <w:r w:rsidR="00642A6E" w:rsidRPr="007F23AD">
        <w:rPr>
          <w:rFonts w:ascii="Calibri" w:hAnsi="Calibri" w:cs="Calibri"/>
          <w:color w:val="000000" w:themeColor="text1"/>
          <w:sz w:val="22"/>
          <w:szCs w:val="22"/>
        </w:rPr>
        <w:t>T</w:t>
      </w:r>
      <w:r w:rsidRPr="007F23AD">
        <w:rPr>
          <w:rFonts w:ascii="Calibri" w:hAnsi="Calibri" w:cs="Calibri"/>
          <w:color w:val="000000" w:themeColor="text1"/>
          <w:sz w:val="22"/>
          <w:szCs w:val="22"/>
          <w:lang w:val="en-GB"/>
        </w:rPr>
        <w:t>his theme aims to provide an up-to-date overview of existing management practices and strategies for construction SMEs</w:t>
      </w:r>
      <w:r w:rsidR="007666A5" w:rsidRPr="007F23AD">
        <w:rPr>
          <w:rFonts w:ascii="Calibri" w:hAnsi="Calibri" w:cs="Calibri"/>
          <w:color w:val="000000" w:themeColor="text1"/>
          <w:sz w:val="22"/>
          <w:szCs w:val="22"/>
          <w:lang w:val="en-GB"/>
        </w:rPr>
        <w:t xml:space="preserve"> </w:t>
      </w:r>
      <w:r w:rsidR="000E6DF1" w:rsidRPr="007F23AD">
        <w:rPr>
          <w:rFonts w:ascii="Calibri" w:hAnsi="Calibri" w:cs="Calibri"/>
          <w:color w:val="000000" w:themeColor="text1"/>
          <w:sz w:val="22"/>
          <w:szCs w:val="22"/>
          <w:lang w:val="en-GB"/>
        </w:rPr>
        <w:t>(</w:t>
      </w:r>
      <w:r w:rsidR="00B62063" w:rsidRPr="007F23AD">
        <w:rPr>
          <w:rFonts w:ascii="Calibri" w:hAnsi="Calibri" w:cs="Calibri"/>
          <w:color w:val="000000" w:themeColor="text1"/>
          <w:sz w:val="22"/>
          <w:szCs w:val="22"/>
          <w:lang w:val="en-GB"/>
        </w:rPr>
        <w:t>Table III</w:t>
      </w:r>
      <w:r w:rsidR="000E6DF1" w:rsidRPr="007F23AD">
        <w:rPr>
          <w:rFonts w:ascii="Calibri" w:hAnsi="Calibri" w:cs="Calibri"/>
          <w:color w:val="000000" w:themeColor="text1"/>
          <w:sz w:val="22"/>
          <w:szCs w:val="22"/>
          <w:lang w:val="en-GB"/>
        </w:rPr>
        <w:t>).</w:t>
      </w:r>
      <w:r w:rsidR="00A136EB" w:rsidRPr="007F23AD">
        <w:rPr>
          <w:rFonts w:ascii="Calibri" w:eastAsia="DengXian" w:hAnsi="Calibri" w:cs="Calibri"/>
          <w:color w:val="000000" w:themeColor="text1"/>
          <w:sz w:val="22"/>
          <w:szCs w:val="22"/>
          <w:lang w:val="en-GB"/>
        </w:rPr>
        <w:t xml:space="preserve"> </w:t>
      </w:r>
    </w:p>
    <w:p w14:paraId="68C215C9" w14:textId="77777777" w:rsidR="00E50B1D" w:rsidRPr="007F23AD" w:rsidRDefault="00E50B1D" w:rsidP="00761606">
      <w:pPr>
        <w:spacing w:line="480" w:lineRule="auto"/>
        <w:jc w:val="both"/>
        <w:rPr>
          <w:rFonts w:ascii="Calibri" w:eastAsia="DengXian" w:hAnsi="Calibri" w:cs="Calibri"/>
          <w:color w:val="000000" w:themeColor="text1"/>
          <w:sz w:val="22"/>
          <w:szCs w:val="22"/>
          <w:lang w:val="en-GB"/>
        </w:rPr>
      </w:pPr>
    </w:p>
    <w:p w14:paraId="45C9D329" w14:textId="0865C118" w:rsidR="00CE2C39" w:rsidRPr="007F23AD" w:rsidRDefault="000E6DF1" w:rsidP="00761606">
      <w:pPr>
        <w:spacing w:line="480" w:lineRule="auto"/>
        <w:jc w:val="both"/>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It is worth to mention that </w:t>
      </w:r>
      <w:r w:rsidR="00A136EB" w:rsidRPr="007F23AD">
        <w:rPr>
          <w:rFonts w:ascii="Calibri" w:eastAsia="DengXian" w:hAnsi="Calibri" w:cs="Calibri"/>
          <w:color w:val="000000" w:themeColor="text1"/>
          <w:sz w:val="22"/>
          <w:szCs w:val="22"/>
          <w:lang w:val="en-GB"/>
        </w:rPr>
        <w:t xml:space="preserve">although current research on SME supply chain risks emphasizes public procurement, there is a noticeable lack of comprehensive studies specifically addressing these risks within the construction industry </w:t>
      </w:r>
      <w:r w:rsidR="00A136EB" w:rsidRPr="007F23AD">
        <w:rPr>
          <w:rFonts w:ascii="Calibri" w:eastAsia="DengXian" w:hAnsi="Calibri" w:cs="Calibri"/>
          <w:b/>
          <w:bCs/>
          <w:color w:val="000000" w:themeColor="text1"/>
          <w:sz w:val="22"/>
          <w:szCs w:val="22"/>
          <w:lang w:val="en-GB"/>
        </w:rPr>
        <w:t xml:space="preserve">(Gap </w:t>
      </w:r>
      <w:r w:rsidRPr="007F23AD">
        <w:rPr>
          <w:rFonts w:ascii="Calibri" w:eastAsia="DengXian" w:hAnsi="Calibri" w:cs="Calibri"/>
          <w:b/>
          <w:bCs/>
          <w:color w:val="000000" w:themeColor="text1"/>
          <w:sz w:val="22"/>
          <w:szCs w:val="22"/>
          <w:lang w:val="en-GB"/>
        </w:rPr>
        <w:t>4</w:t>
      </w:r>
      <w:r w:rsidR="00A136EB" w:rsidRPr="007F23AD">
        <w:rPr>
          <w:rFonts w:ascii="Calibri" w:eastAsia="DengXian" w:hAnsi="Calibri" w:cs="Calibri"/>
          <w:b/>
          <w:bCs/>
          <w:color w:val="000000" w:themeColor="text1"/>
          <w:sz w:val="22"/>
          <w:szCs w:val="22"/>
          <w:lang w:val="en-GB"/>
        </w:rPr>
        <w:t>).</w:t>
      </w:r>
      <w:r w:rsidR="00B3699D" w:rsidRPr="007F23AD">
        <w:rPr>
          <w:color w:val="000000" w:themeColor="text1"/>
        </w:rPr>
        <w:t xml:space="preserve"> </w:t>
      </w:r>
      <w:r w:rsidR="00EB42A9" w:rsidRPr="007F23AD">
        <w:rPr>
          <w:rFonts w:ascii="Calibri" w:eastAsia="DengXian" w:hAnsi="Calibri" w:cs="Calibri"/>
          <w:color w:val="000000" w:themeColor="text1"/>
          <w:sz w:val="22"/>
          <w:szCs w:val="22"/>
          <w:lang w:val="en-GB"/>
        </w:rPr>
        <w:t xml:space="preserve">For example, from an economic perspective, </w:t>
      </w:r>
      <w:r w:rsidR="00DF4249" w:rsidRPr="007F23AD">
        <w:rPr>
          <w:rFonts w:ascii="Calibri" w:eastAsia="DengXian" w:hAnsi="Calibri" w:cs="Calibri"/>
          <w:color w:val="000000" w:themeColor="text1"/>
          <w:sz w:val="22"/>
          <w:szCs w:val="22"/>
          <w:lang w:val="en-GB"/>
        </w:rPr>
        <w:fldChar w:fldCharType="begin"/>
      </w:r>
      <w:r w:rsidR="009E1632" w:rsidRPr="007F23AD">
        <w:rPr>
          <w:rFonts w:ascii="Calibri" w:eastAsia="DengXian" w:hAnsi="Calibri" w:cs="Calibri"/>
          <w:color w:val="000000" w:themeColor="text1"/>
          <w:sz w:val="22"/>
          <w:szCs w:val="22"/>
          <w:lang w:val="en-GB"/>
        </w:rPr>
        <w:instrText xml:space="preserve"> ADDIN EN.CITE &lt;EndNote&gt;&lt;Cite AuthorYear="1"&gt;&lt;Author&gt;Stefanov&lt;/Author&gt;&lt;Year&gt;2015&lt;/Year&gt;&lt;RecNum&gt;1724&lt;/RecNum&gt;&lt;DisplayText&gt;Stefanov et al. (2015)&lt;/DisplayText&gt;&lt;record&gt;&lt;rec-number&gt;1724&lt;/rec-number&gt;&lt;foreign-keys&gt;&lt;key app="EN" db-id="vxw0ffesn9zzt0ewpdx5r5a3fpw92aep9re9" timestamp="1721914401" guid="4ad838da-14d2-4029-b2c0-830562de5e3d"&gt;1724&lt;/key&gt;&lt;/foreign-keys&gt;&lt;ref-type name="Journal Article"&gt;17&lt;/ref-type&gt;&lt;contributors&gt;&lt;authors&gt;&lt;author&gt;Stefanov, Ruslan&lt;/author&gt;&lt;author&gt;Yalamov, Todor&lt;/author&gt;&lt;author&gt;Karaboev, Stefan&lt;/author&gt;&lt;/authors&gt;&lt;/contributors&gt;&lt;titles&gt;&lt;title&gt;The Bulgarian public procurement market: Corruption risks and dynamics in the construction sector&lt;/title&gt;&lt;secondary-title&gt;Government Favoritism in Europe–The ANTICORRP Project: Anticorruption Report&lt;/secondary-title&gt;&lt;/titles&gt;&lt;periodical&gt;&lt;full-title&gt;Government Favoritism in Europe–The ANTICORRP Project: Anticorruption Report&lt;/full-title&gt;&lt;/periodical&gt;&lt;pages&gt;35-52&lt;/pages&gt;&lt;volume&gt;3&lt;/volume&gt;&lt;dates&gt;&lt;year&gt;2015&lt;/year&gt;&lt;/dates&gt;&lt;urls&gt;&lt;/urls&gt;&lt;/record&gt;&lt;/Cite&gt;&lt;/EndNote&gt;</w:instrText>
      </w:r>
      <w:r w:rsidR="00DF4249" w:rsidRPr="007F23AD">
        <w:rPr>
          <w:rFonts w:ascii="Calibri" w:eastAsia="DengXian" w:hAnsi="Calibri" w:cs="Calibri"/>
          <w:color w:val="000000" w:themeColor="text1"/>
          <w:sz w:val="22"/>
          <w:szCs w:val="22"/>
          <w:lang w:val="en-GB"/>
        </w:rPr>
        <w:fldChar w:fldCharType="separate"/>
      </w:r>
      <w:r w:rsidR="00DF4249" w:rsidRPr="007F23AD">
        <w:rPr>
          <w:rFonts w:ascii="Calibri" w:eastAsia="DengXian" w:hAnsi="Calibri" w:cs="Calibri"/>
          <w:noProof/>
          <w:color w:val="000000" w:themeColor="text1"/>
          <w:sz w:val="22"/>
          <w:szCs w:val="22"/>
          <w:lang w:val="en-GB"/>
        </w:rPr>
        <w:t>Stefanov et al. (2015)</w:t>
      </w:r>
      <w:r w:rsidR="00DF4249" w:rsidRPr="007F23AD">
        <w:rPr>
          <w:rFonts w:ascii="Calibri" w:eastAsia="DengXian" w:hAnsi="Calibri" w:cs="Calibri"/>
          <w:color w:val="000000" w:themeColor="text1"/>
          <w:sz w:val="22"/>
          <w:szCs w:val="22"/>
          <w:lang w:val="en-GB"/>
        </w:rPr>
        <w:fldChar w:fldCharType="end"/>
      </w:r>
      <w:r w:rsidR="002B0D87" w:rsidRPr="007F23AD">
        <w:rPr>
          <w:rFonts w:ascii="Calibri" w:eastAsia="DengXian" w:hAnsi="Calibri" w:cs="Calibri" w:hint="eastAsia"/>
          <w:color w:val="000000" w:themeColor="text1"/>
          <w:sz w:val="22"/>
          <w:szCs w:val="22"/>
          <w:lang w:val="en-GB"/>
        </w:rPr>
        <w:t xml:space="preserve"> </w:t>
      </w:r>
      <w:r w:rsidR="00EB42A9" w:rsidRPr="007F23AD">
        <w:rPr>
          <w:rFonts w:ascii="Calibri" w:eastAsia="DengXian" w:hAnsi="Calibri" w:cs="Calibri"/>
          <w:color w:val="000000" w:themeColor="text1"/>
          <w:sz w:val="22"/>
          <w:szCs w:val="22"/>
          <w:lang w:val="en-GB"/>
        </w:rPr>
        <w:t>explore</w:t>
      </w:r>
      <w:r w:rsidR="009C496D" w:rsidRPr="007F23AD">
        <w:rPr>
          <w:rFonts w:ascii="Calibri" w:eastAsia="DengXian" w:hAnsi="Calibri" w:cs="Calibri"/>
          <w:color w:val="000000" w:themeColor="text1"/>
          <w:sz w:val="22"/>
          <w:szCs w:val="22"/>
          <w:lang w:val="en-GB"/>
        </w:rPr>
        <w:t>d</w:t>
      </w:r>
      <w:r w:rsidR="00EB42A9" w:rsidRPr="007F23AD">
        <w:rPr>
          <w:rFonts w:ascii="Calibri" w:eastAsia="DengXian" w:hAnsi="Calibri" w:cs="Calibri"/>
          <w:color w:val="000000" w:themeColor="text1"/>
          <w:sz w:val="22"/>
          <w:szCs w:val="22"/>
          <w:lang w:val="en-GB"/>
        </w:rPr>
        <w:t xml:space="preserve"> the risk of corruption in the construction sector under the Bulgarian public procurement market.</w:t>
      </w:r>
      <w:r w:rsidR="00253A0C" w:rsidRPr="007F23AD">
        <w:rPr>
          <w:color w:val="000000" w:themeColor="text1"/>
        </w:rPr>
        <w:t xml:space="preserve"> </w:t>
      </w:r>
      <w:r w:rsidR="00253A0C" w:rsidRPr="007F23AD">
        <w:rPr>
          <w:rFonts w:ascii="Calibri" w:eastAsia="DengXian" w:hAnsi="Calibri" w:cs="Calibri"/>
          <w:color w:val="000000" w:themeColor="text1"/>
          <w:sz w:val="22"/>
          <w:szCs w:val="22"/>
          <w:lang w:val="en-GB"/>
        </w:rPr>
        <w:t>From a political perspective, policymakers see legal constraints and policy limitations on the participation of construction SMEs in public procurement</w:t>
      </w:r>
      <w:r w:rsidR="00253A0C" w:rsidRPr="007F23AD">
        <w:rPr>
          <w:rFonts w:ascii="Calibri" w:eastAsia="DengXian" w:hAnsi="Calibri" w:cs="Calibri" w:hint="eastAsia"/>
          <w:color w:val="000000" w:themeColor="text1"/>
          <w:sz w:val="22"/>
          <w:szCs w:val="22"/>
          <w:lang w:val="en-GB"/>
        </w:rPr>
        <w:t xml:space="preserve"> </w:t>
      </w:r>
      <w:r w:rsidR="0030651F" w:rsidRPr="007F23AD">
        <w:rPr>
          <w:rFonts w:ascii="Calibri" w:eastAsia="DengXian" w:hAnsi="Calibri" w:cs="Calibri"/>
          <w:color w:val="000000" w:themeColor="text1"/>
          <w:sz w:val="22"/>
          <w:szCs w:val="22"/>
          <w:lang w:val="en-GB"/>
        </w:rPr>
        <w:fldChar w:fldCharType="begin"/>
      </w:r>
      <w:r w:rsidR="009E1632" w:rsidRPr="007F23AD">
        <w:rPr>
          <w:rFonts w:ascii="Calibri" w:eastAsia="DengXian" w:hAnsi="Calibri" w:cs="Calibri"/>
          <w:color w:val="000000" w:themeColor="text1"/>
          <w:sz w:val="22"/>
          <w:szCs w:val="22"/>
          <w:lang w:val="en-GB"/>
        </w:rPr>
        <w:instrText xml:space="preserve"> ADDIN EN.CITE &lt;EndNote&gt;&lt;Cite&gt;&lt;Author&gt;Preuss&lt;/Author&gt;&lt;Year&gt;2011&lt;/Year&gt;&lt;RecNum&gt;1725&lt;/RecNum&gt;&lt;DisplayText&gt;(Preuss 2011)&lt;/DisplayText&gt;&lt;record&gt;&lt;rec-number&gt;1725&lt;/rec-number&gt;&lt;foreign-keys&gt;&lt;key app="EN" db-id="vxw0ffesn9zzt0ewpdx5r5a3fpw92aep9re9" timestamp="1721914716" guid="a961a147-5cba-45c8-85d7-e4ca77561d0a"&gt;1725&lt;/key&gt;&lt;/foreign-keys&gt;&lt;ref-type name="Journal Article"&gt;17&lt;/ref-type&gt;&lt;contributors&gt;&lt;authors&gt;&lt;author&gt;Preuss, Lutz&lt;/author&gt;&lt;/authors&gt;&lt;/contributors&gt;&lt;titles&gt;&lt;title&gt;On the contribution of public procurement to entrepreneurship and small business policy&lt;/title&gt;&lt;secondary-title&gt;Entrepreneurship &amp;amp; Regional Development&lt;/secondary-title&gt;&lt;/titles&gt;&lt;periodical&gt;&lt;full-title&gt;Entrepreneurship &amp;amp; Regional Development&lt;/full-title&gt;&lt;/periodical&gt;&lt;pages&gt;787-814&lt;/pages&gt;&lt;volume&gt;23&lt;/volume&gt;&lt;number&gt;9-10&lt;/number&gt;&lt;dates&gt;&lt;year&gt;2011&lt;/year&gt;&lt;pub-dates&gt;&lt;date&gt;2011/12/01&lt;/date&gt;&lt;/pub-dates&gt;&lt;/dates&gt;&lt;publisher&gt;Routledge&lt;/publisher&gt;&lt;isbn&gt;0898-5626&lt;/isbn&gt;&lt;urls&gt;&lt;related-urls&gt;&lt;url&gt;https://doi.org/10.1080/08985626.2010.546433&lt;/url&gt;&lt;/related-urls&gt;&lt;/urls&gt;&lt;electronic-resource-num&gt;10.1080/08985626.2010.546433&lt;/electronic-resource-num&gt;&lt;/record&gt;&lt;/Cite&gt;&lt;/EndNote&gt;</w:instrText>
      </w:r>
      <w:r w:rsidR="0030651F" w:rsidRPr="007F23AD">
        <w:rPr>
          <w:rFonts w:ascii="Calibri" w:eastAsia="DengXian" w:hAnsi="Calibri" w:cs="Calibri"/>
          <w:color w:val="000000" w:themeColor="text1"/>
          <w:sz w:val="22"/>
          <w:szCs w:val="22"/>
          <w:lang w:val="en-GB"/>
        </w:rPr>
        <w:fldChar w:fldCharType="separate"/>
      </w:r>
      <w:r w:rsidR="0030651F" w:rsidRPr="007F23AD">
        <w:rPr>
          <w:rFonts w:ascii="Calibri" w:eastAsia="DengXian" w:hAnsi="Calibri" w:cs="Calibri"/>
          <w:noProof/>
          <w:color w:val="000000" w:themeColor="text1"/>
          <w:sz w:val="22"/>
          <w:szCs w:val="22"/>
          <w:lang w:val="en-GB"/>
        </w:rPr>
        <w:t>(Preuss 2011)</w:t>
      </w:r>
      <w:r w:rsidR="0030651F" w:rsidRPr="007F23AD">
        <w:rPr>
          <w:rFonts w:ascii="Calibri" w:eastAsia="DengXian" w:hAnsi="Calibri" w:cs="Calibri"/>
          <w:color w:val="000000" w:themeColor="text1"/>
          <w:sz w:val="22"/>
          <w:szCs w:val="22"/>
          <w:lang w:val="en-GB"/>
        </w:rPr>
        <w:fldChar w:fldCharType="end"/>
      </w:r>
      <w:r w:rsidR="00253A0C" w:rsidRPr="007F23AD">
        <w:rPr>
          <w:rFonts w:ascii="Calibri" w:eastAsia="DengXian" w:hAnsi="Calibri" w:cs="Calibri"/>
          <w:color w:val="000000" w:themeColor="text1"/>
          <w:sz w:val="22"/>
          <w:szCs w:val="22"/>
          <w:lang w:val="en-GB"/>
        </w:rPr>
        <w:t>.</w:t>
      </w:r>
      <w:r w:rsidR="00EB42A9" w:rsidRPr="007F23AD">
        <w:rPr>
          <w:rFonts w:ascii="Calibri" w:eastAsia="DengXian" w:hAnsi="Calibri" w:cs="Calibri"/>
          <w:color w:val="000000" w:themeColor="text1"/>
          <w:sz w:val="22"/>
          <w:szCs w:val="22"/>
          <w:lang w:val="en-GB"/>
        </w:rPr>
        <w:t xml:space="preserve"> An interdisciplinary study also </w:t>
      </w:r>
      <w:r w:rsidR="00EB42A9" w:rsidRPr="007F23AD">
        <w:rPr>
          <w:rFonts w:ascii="Calibri" w:eastAsia="DengXian" w:hAnsi="Calibri" w:cs="Calibri"/>
          <w:color w:val="000000" w:themeColor="text1"/>
          <w:sz w:val="22"/>
          <w:szCs w:val="22"/>
          <w:lang w:val="en-GB"/>
        </w:rPr>
        <w:lastRenderedPageBreak/>
        <w:t xml:space="preserve">highlights this gap: many studies tend to portray SMEs as homogeneous entities when exploring the role of public procurement in supporting SMEs </w:t>
      </w:r>
      <w:r w:rsidR="00EB42A9" w:rsidRPr="007F23AD">
        <w:rPr>
          <w:rFonts w:ascii="Calibri" w:eastAsia="DengXian" w:hAnsi="Calibri" w:cs="Calibri"/>
          <w:color w:val="000000" w:themeColor="text1"/>
          <w:sz w:val="22"/>
          <w:szCs w:val="22"/>
          <w:lang w:val="en-GB"/>
        </w:rPr>
        <w:fldChar w:fldCharType="begin"/>
      </w:r>
      <w:r w:rsidR="00EB42A9" w:rsidRPr="007F23AD">
        <w:rPr>
          <w:rFonts w:ascii="Calibri" w:eastAsia="DengXian" w:hAnsi="Calibri" w:cs="Calibri"/>
          <w:color w:val="000000" w:themeColor="text1"/>
          <w:sz w:val="22"/>
          <w:szCs w:val="22"/>
          <w:lang w:val="en-GB"/>
        </w:rPr>
        <w:instrText xml:space="preserve"> ADDIN EN.CITE &lt;EndNote&gt;&lt;Cite&gt;&lt;Author&gt;Loader&lt;/Author&gt;&lt;Year&gt;2015&lt;/Year&gt;&lt;RecNum&gt;1552&lt;/RecNum&gt;&lt;DisplayText&gt;(Loader and Norton 2015)&lt;/DisplayText&gt;&lt;record&gt;&lt;rec-number&gt;1552&lt;/rec-number&gt;&lt;foreign-keys&gt;&lt;key app="EN" db-id="vxw0ffesn9zzt0ewpdx5r5a3fpw92aep9re9" timestamp="1718526200" guid="38360392-6901-4b1a-a28f-65a146226eb8"&gt;1552&lt;/key&gt;&lt;/foreign-keys&gt;&lt;ref-type name="Journal Article"&gt;17&lt;/ref-type&gt;&lt;contributors&gt;&lt;authors&gt;&lt;author&gt;Loader, Kim&lt;/author&gt;&lt;author&gt;Norton, Sophie&lt;/author&gt;&lt;/authors&gt;&lt;/contributors&gt;&lt;titles&gt;&lt;title&gt;SME access to public procurement: An analysis of the experiences of SMEs supplying the publicly funded UK heritage sector&lt;/title&gt;&lt;secondary-title&gt;Journal of Purchasing and Supply Management&lt;/secondary-title&gt;&lt;/titles&gt;&lt;periodical&gt;&lt;full-title&gt;Journal of Purchasing and Supply Management&lt;/full-title&gt;&lt;/periodical&gt;&lt;pages&gt;241-250&lt;/pages&gt;&lt;volume&gt;21&lt;/volume&gt;&lt;number&gt;4&lt;/number&gt;&lt;keywords&gt;&lt;keyword&gt;Public procurement&lt;/keyword&gt;&lt;keyword&gt;SMEs&lt;/keyword&gt;&lt;keyword&gt;Heritage&lt;/keyword&gt;&lt;keyword&gt;Sector&lt;/keyword&gt;&lt;keyword&gt;UK&lt;/keyword&gt;&lt;/keywords&gt;&lt;dates&gt;&lt;year&gt;2015&lt;/year&gt;&lt;pub-dates&gt;&lt;date&gt;2015/12/01/&lt;/date&gt;&lt;/pub-dates&gt;&lt;/dates&gt;&lt;isbn&gt;1478-4092&lt;/isbn&gt;&lt;urls&gt;&lt;related-urls&gt;&lt;url&gt;https://www.sciencedirect.com/science/article/pii/S1478409215000163&lt;/url&gt;&lt;/related-urls&gt;&lt;/urls&gt;&lt;electronic-resource-num&gt;https://doi.org/10.1016/j.pursup.2015.02.001&lt;/electronic-resource-num&gt;&lt;/record&gt;&lt;/Cite&gt;&lt;/EndNote&gt;</w:instrText>
      </w:r>
      <w:r w:rsidR="00EB42A9" w:rsidRPr="007F23AD">
        <w:rPr>
          <w:rFonts w:ascii="Calibri" w:eastAsia="DengXian" w:hAnsi="Calibri" w:cs="Calibri"/>
          <w:color w:val="000000" w:themeColor="text1"/>
          <w:sz w:val="22"/>
          <w:szCs w:val="22"/>
          <w:lang w:val="en-GB"/>
        </w:rPr>
        <w:fldChar w:fldCharType="separate"/>
      </w:r>
      <w:r w:rsidR="00EB42A9" w:rsidRPr="007F23AD">
        <w:rPr>
          <w:rFonts w:ascii="Calibri" w:eastAsia="DengXian" w:hAnsi="Calibri" w:cs="Calibri"/>
          <w:noProof/>
          <w:color w:val="000000" w:themeColor="text1"/>
          <w:sz w:val="22"/>
          <w:szCs w:val="22"/>
          <w:lang w:val="en-GB"/>
        </w:rPr>
        <w:t>(Loader and Norton 2015)</w:t>
      </w:r>
      <w:r w:rsidR="00EB42A9" w:rsidRPr="007F23AD">
        <w:rPr>
          <w:rFonts w:ascii="Calibri" w:eastAsia="DengXian" w:hAnsi="Calibri" w:cs="Calibri"/>
          <w:color w:val="000000" w:themeColor="text1"/>
          <w:sz w:val="22"/>
          <w:szCs w:val="22"/>
          <w:lang w:val="en-GB"/>
        </w:rPr>
        <w:fldChar w:fldCharType="end"/>
      </w:r>
      <w:r w:rsidR="00EB42A9" w:rsidRPr="007F23AD">
        <w:rPr>
          <w:rFonts w:ascii="Calibri" w:eastAsia="DengXian" w:hAnsi="Calibri" w:cs="Calibri"/>
          <w:color w:val="000000" w:themeColor="text1"/>
          <w:sz w:val="22"/>
          <w:szCs w:val="22"/>
          <w:lang w:val="en-GB"/>
        </w:rPr>
        <w:t xml:space="preserve">. Additionally, scholars are increasingly recognising the role played by SMEs in responding to green requirements embedded in </w:t>
      </w:r>
      <w:r w:rsidR="00087E7F" w:rsidRPr="007F23AD">
        <w:rPr>
          <w:rFonts w:ascii="Calibri" w:eastAsia="DengXian" w:hAnsi="Calibri" w:cs="Calibri"/>
          <w:color w:val="000000" w:themeColor="text1"/>
          <w:sz w:val="22"/>
          <w:szCs w:val="22"/>
          <w:lang w:val="en-GB"/>
        </w:rPr>
        <w:t>g</w:t>
      </w:r>
      <w:r w:rsidR="00EB42A9" w:rsidRPr="007F23AD">
        <w:rPr>
          <w:rFonts w:ascii="Calibri" w:eastAsia="DengXian" w:hAnsi="Calibri" w:cs="Calibri"/>
          <w:color w:val="000000" w:themeColor="text1"/>
          <w:sz w:val="22"/>
          <w:szCs w:val="22"/>
          <w:lang w:val="en-GB"/>
        </w:rPr>
        <w:t xml:space="preserve">reen </w:t>
      </w:r>
      <w:r w:rsidR="00087E7F" w:rsidRPr="007F23AD">
        <w:rPr>
          <w:rFonts w:ascii="Calibri" w:eastAsia="DengXian" w:hAnsi="Calibri" w:cs="Calibri"/>
          <w:color w:val="000000" w:themeColor="text1"/>
          <w:sz w:val="22"/>
          <w:szCs w:val="22"/>
          <w:lang w:val="en-GB"/>
        </w:rPr>
        <w:t>p</w:t>
      </w:r>
      <w:r w:rsidR="00EB42A9" w:rsidRPr="007F23AD">
        <w:rPr>
          <w:rFonts w:ascii="Calibri" w:eastAsia="DengXian" w:hAnsi="Calibri" w:cs="Calibri"/>
          <w:color w:val="000000" w:themeColor="text1"/>
          <w:sz w:val="22"/>
          <w:szCs w:val="22"/>
          <w:lang w:val="en-GB"/>
        </w:rPr>
        <w:t xml:space="preserve">ublic </w:t>
      </w:r>
      <w:r w:rsidR="00D42FF8" w:rsidRPr="007F23AD">
        <w:rPr>
          <w:rFonts w:ascii="Calibri" w:eastAsia="DengXian" w:hAnsi="Calibri" w:cs="Calibri"/>
          <w:color w:val="000000" w:themeColor="text1"/>
          <w:sz w:val="22"/>
          <w:szCs w:val="22"/>
          <w:lang w:val="en-GB"/>
        </w:rPr>
        <w:t>procurement</w:t>
      </w:r>
      <w:r w:rsidR="005B718B" w:rsidRPr="007F23AD">
        <w:rPr>
          <w:rFonts w:ascii="Calibri" w:eastAsia="DengXian" w:hAnsi="Calibri" w:cs="Calibri" w:hint="eastAsia"/>
          <w:color w:val="000000" w:themeColor="text1"/>
          <w:sz w:val="22"/>
          <w:szCs w:val="22"/>
          <w:lang w:val="en-GB"/>
        </w:rPr>
        <w:t xml:space="preserve"> </w:t>
      </w:r>
      <w:r w:rsidR="005B718B" w:rsidRPr="007F23AD">
        <w:rPr>
          <w:rFonts w:ascii="Calibri" w:eastAsia="DengXian" w:hAnsi="Calibri" w:cs="Calibri"/>
          <w:color w:val="000000" w:themeColor="text1"/>
          <w:sz w:val="22"/>
          <w:szCs w:val="22"/>
          <w:lang w:val="en-GB"/>
        </w:rPr>
        <w:fldChar w:fldCharType="begin"/>
      </w:r>
      <w:r w:rsidR="007C27AE" w:rsidRPr="007F23AD">
        <w:rPr>
          <w:rFonts w:ascii="Calibri" w:eastAsia="DengXian" w:hAnsi="Calibri" w:cs="Calibri"/>
          <w:color w:val="000000" w:themeColor="text1"/>
          <w:sz w:val="22"/>
          <w:szCs w:val="22"/>
          <w:lang w:val="en-GB"/>
        </w:rPr>
        <w:instrText xml:space="preserve"> ADDIN EN.CITE &lt;EndNote&gt;&lt;Cite&gt;&lt;Author&gt;Acosta Bogran&lt;/Author&gt;&lt;Year&gt;2015&lt;/Year&gt;&lt;RecNum&gt;1723&lt;/RecNum&gt;&lt;DisplayText&gt;(Acosta Bogran and Džaja 2015; Strømmen 2021)&lt;/DisplayText&gt;&lt;record&gt;&lt;rec-number&gt;1723&lt;/rec-number&gt;&lt;foreign-keys&gt;&lt;key app="EN" db-id="vxw0ffesn9zzt0ewpdx5r5a3fpw92aep9re9" timestamp="1721914094" guid="265b6036-dddc-4cb7-b195-6f9d0bd9377d"&gt;1723&lt;/key&gt;&lt;/foreign-keys&gt;&lt;ref-type name="Generic"&gt;13&lt;/ref-type&gt;&lt;contributors&gt;&lt;authors&gt;&lt;author&gt;Acosta Bogran, Paola&lt;/author&gt;&lt;author&gt;Džaja, Daria&lt;/author&gt;&lt;/authors&gt;&lt;/contributors&gt;&lt;titles&gt;&lt;title&gt;How do SMEs engage in Green Public Procurement?: An exploratory study of SMEs&amp;apos; barriers and enablers for Green Public Procurement in Scotland&lt;/title&gt;&lt;/titles&gt;&lt;dates&gt;&lt;year&gt;2015&lt;/year&gt;&lt;/dates&gt;&lt;urls&gt;&lt;/urls&gt;&lt;/record&gt;&lt;/Cite&gt;&lt;Cite&gt;&lt;Author&gt;Strømmen&lt;/Author&gt;&lt;Year&gt;2021&lt;/Year&gt;&lt;RecNum&gt;1722&lt;/RecNum&gt;&lt;record&gt;&lt;rec-number&gt;1722&lt;/rec-number&gt;&lt;foreign-keys&gt;&lt;key app="EN" db-id="vxw0ffesn9zzt0ewpdx5r5a3fpw92aep9re9" timestamp="1721914071" guid="fc2cee43-9a24-4a76-871f-212ebaec4c0a"&gt;1722&lt;/key&gt;&lt;/foreign-keys&gt;&lt;ref-type name="Thesis"&gt;32&lt;/ref-type&gt;&lt;contributors&gt;&lt;authors&gt;&lt;author&gt;Strømmen, Rebekka&lt;/author&gt;&lt;/authors&gt;&lt;/contributors&gt;&lt;titles&gt;&lt;title&gt;Benefits of using the Best Value Procurement method in Green Public Procurement for Small and Medium-sized Enterprises in the Norwegian construction sector&lt;/title&gt;&lt;/titles&gt;&lt;dates&gt;&lt;year&gt;2021&lt;/year&gt;&lt;/dates&gt;&lt;publisher&gt;NTNU&lt;/publisher&gt;&lt;urls&gt;&lt;/urls&gt;&lt;/record&gt;&lt;/Cite&gt;&lt;/EndNote&gt;</w:instrText>
      </w:r>
      <w:r w:rsidR="005B718B" w:rsidRPr="007F23AD">
        <w:rPr>
          <w:rFonts w:ascii="Calibri" w:eastAsia="DengXian" w:hAnsi="Calibri" w:cs="Calibri"/>
          <w:color w:val="000000" w:themeColor="text1"/>
          <w:sz w:val="22"/>
          <w:szCs w:val="22"/>
          <w:lang w:val="en-GB"/>
        </w:rPr>
        <w:fldChar w:fldCharType="separate"/>
      </w:r>
      <w:r w:rsidR="007C27AE" w:rsidRPr="007F23AD">
        <w:rPr>
          <w:rFonts w:ascii="Calibri" w:eastAsia="DengXian" w:hAnsi="Calibri" w:cs="Calibri"/>
          <w:noProof/>
          <w:color w:val="000000" w:themeColor="text1"/>
          <w:sz w:val="22"/>
          <w:szCs w:val="22"/>
          <w:lang w:val="en-GB"/>
        </w:rPr>
        <w:t>(Acosta Bogran and Džaja 2015; Strømmen 2021)</w:t>
      </w:r>
      <w:r w:rsidR="005B718B" w:rsidRPr="007F23AD">
        <w:rPr>
          <w:rFonts w:ascii="Calibri" w:eastAsia="DengXian" w:hAnsi="Calibri" w:cs="Calibri"/>
          <w:color w:val="000000" w:themeColor="text1"/>
          <w:sz w:val="22"/>
          <w:szCs w:val="22"/>
          <w:lang w:val="en-GB"/>
        </w:rPr>
        <w:fldChar w:fldCharType="end"/>
      </w:r>
      <w:r w:rsidR="00EB42A9" w:rsidRPr="007F23AD">
        <w:rPr>
          <w:rFonts w:ascii="Calibri" w:eastAsia="DengXian" w:hAnsi="Calibri" w:cs="Calibri"/>
          <w:color w:val="000000" w:themeColor="text1"/>
          <w:sz w:val="22"/>
          <w:szCs w:val="22"/>
          <w:lang w:val="en-GB"/>
        </w:rPr>
        <w:t>. However, there is still a lack of comprehensive research on the impact of construction SMEs in public procurement.</w:t>
      </w:r>
      <w:r w:rsidR="00B3699D" w:rsidRPr="007F23AD">
        <w:rPr>
          <w:rFonts w:ascii="Calibri" w:eastAsia="DengXian" w:hAnsi="Calibri" w:cs="Calibri" w:hint="eastAsia"/>
          <w:color w:val="000000" w:themeColor="text1"/>
          <w:sz w:val="22"/>
          <w:szCs w:val="22"/>
          <w:lang w:val="en-GB"/>
        </w:rPr>
        <w:t xml:space="preserve"> </w:t>
      </w:r>
    </w:p>
    <w:p w14:paraId="777C1F64" w14:textId="77777777" w:rsidR="009825B4" w:rsidRPr="007F23AD" w:rsidRDefault="009825B4" w:rsidP="00761606">
      <w:pPr>
        <w:spacing w:line="480" w:lineRule="auto"/>
        <w:jc w:val="both"/>
        <w:rPr>
          <w:rFonts w:ascii="Calibri" w:eastAsia="DengXian" w:hAnsi="Calibri" w:cs="Calibri"/>
          <w:color w:val="000000" w:themeColor="text1"/>
          <w:sz w:val="22"/>
          <w:szCs w:val="22"/>
          <w:lang w:val="en-GB"/>
        </w:rPr>
      </w:pPr>
    </w:p>
    <w:p w14:paraId="156F0EF4" w14:textId="77777777" w:rsidR="009825B4" w:rsidRPr="007F23AD" w:rsidRDefault="009825B4" w:rsidP="009825B4">
      <w:pPr>
        <w:spacing w:line="480" w:lineRule="auto"/>
        <w:jc w:val="both"/>
        <w:rPr>
          <w:rFonts w:ascii="Calibri" w:eastAsia="DengXian" w:hAnsi="Calibri" w:cs="Calibri"/>
          <w:i/>
          <w:iCs/>
          <w:color w:val="000000" w:themeColor="text1"/>
          <w:sz w:val="22"/>
          <w:szCs w:val="22"/>
          <w:lang w:val="en-GB"/>
        </w:rPr>
      </w:pPr>
      <w:r w:rsidRPr="007F23AD">
        <w:rPr>
          <w:rFonts w:ascii="Calibri" w:eastAsia="DengXian" w:hAnsi="Calibri" w:cs="Calibri"/>
          <w:i/>
          <w:iCs/>
          <w:color w:val="000000" w:themeColor="text1"/>
          <w:sz w:val="22"/>
          <w:szCs w:val="22"/>
          <w:lang w:val="en-GB"/>
        </w:rPr>
        <w:t>Collaboration</w:t>
      </w:r>
      <w:r w:rsidRPr="007F23AD">
        <w:rPr>
          <w:rFonts w:ascii="Calibri" w:eastAsia="DengXian" w:hAnsi="Calibri" w:cs="Calibri"/>
          <w:i/>
          <w:iCs/>
          <w:color w:val="000000" w:themeColor="text1"/>
          <w:sz w:val="22"/>
          <w:szCs w:val="22"/>
        </w:rPr>
        <w:t xml:space="preserve"> risk </w:t>
      </w:r>
    </w:p>
    <w:p w14:paraId="6BDF889D" w14:textId="77777777" w:rsidR="00C010F8" w:rsidRDefault="009825B4" w:rsidP="00761606">
      <w:pPr>
        <w:spacing w:line="480" w:lineRule="auto"/>
        <w:jc w:val="both"/>
        <w:rPr>
          <w:rFonts w:ascii="Calibri" w:eastAsia="DengXian" w:hAnsi="Calibri" w:cs="Calibri" w:hint="eastAsia"/>
          <w:color w:val="000000" w:themeColor="text1"/>
          <w:sz w:val="22"/>
          <w:szCs w:val="22"/>
          <w:lang w:val="en-GB"/>
        </w:rPr>
        <w:sectPr w:rsidR="00C010F8" w:rsidSect="002F0FBC">
          <w:headerReference w:type="default" r:id="rId19"/>
          <w:footerReference w:type="default" r:id="rId20"/>
          <w:pgSz w:w="11900" w:h="16840"/>
          <w:pgMar w:top="1440" w:right="1800" w:bottom="1440" w:left="1800" w:header="708" w:footer="708" w:gutter="0"/>
          <w:cols w:space="708"/>
          <w:docGrid w:linePitch="360"/>
        </w:sectPr>
      </w:pPr>
      <w:r w:rsidRPr="007F23AD">
        <w:rPr>
          <w:rFonts w:ascii="Calibri" w:eastAsia="DengXian" w:hAnsi="Calibri" w:cs="Calibri"/>
          <w:color w:val="000000" w:themeColor="text1"/>
          <w:sz w:val="22"/>
          <w:szCs w:val="22"/>
          <w:lang w:val="en-GB"/>
        </w:rPr>
        <w:t xml:space="preserve">The supply chain in the construction industry is complex, with many associated risks remaining elusive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&lt;EndNote&gt;&lt;Cite&gt;&lt;Author&gt;Donato&lt;/Author&gt;&lt;Year&gt;2015&lt;/Year&gt;&lt;RecNum&gt;0&lt;/RecNum&gt;&lt;IDText&gt;Resource dependency and collaboration in construction supply chain: literature review and development of a conceptual framework&lt;/IDText&gt;&lt;DisplayText&gt;(Donato et al. 2015)&lt;/DisplayText&gt;&lt;record&gt;&lt;rec-number&gt;68&lt;/rec-number&gt;&lt;foreign-keys&gt;&lt;key app="EN" db-id="pzdwvt0zxepzzqe2zdmp5zajvd0tv5sdtt2w" timestamp="1701253332"&gt;68&lt;/key&gt;&lt;/foreign-keys&gt;&lt;ref-type name="Journal Article"&gt;17&lt;/ref-type&gt;&lt;contributors&gt;&lt;authors&gt;&lt;author&gt;Donato, Matteo&lt;/author&gt;&lt;author&gt;Ahsan, Kamrul&lt;/author&gt;&lt;author&gt;Shee, Himanshu&lt;/author&gt;&lt;/authors&gt;&lt;/contributors&gt;&lt;titles&gt;&lt;title&gt;Resource dependency and collaboration in construction supply chain: literature review and development of a conceptual framework&lt;/title&gt;&lt;secondary-title&gt;International Journal of Procurement Management&lt;/secondary-title&gt;&lt;/titles&gt;&lt;periodical&gt;&lt;full-title&gt;International Journal of Procurement Management&lt;/full-title&gt;&lt;/periodical&gt;&lt;pages&gt;344-364&lt;/pages&gt;&lt;volume&gt;8&lt;/volume&gt;&lt;number&gt;3&lt;/number&gt;&lt;section&gt;344&lt;/section&gt;&lt;dates&gt;&lt;year&gt;2015&lt;/year&gt;&lt;pub-dates&gt;&lt;date&gt;2015/01/01&lt;/date&gt;&lt;/pub-dates&gt;&lt;/dates&gt;&lt;publisher&gt;Inderscience Publishers&lt;/publisher&gt;&lt;isbn&gt;1753-8432&amp;#xD;1753-8440&lt;/isbn&gt;&lt;urls&gt;&lt;related-urls&gt;&lt;url&gt;https://www.inderscienceonline.com/doi/abs/10.1504/IJPM.2015.069157&lt;/url&gt;&lt;/related-urls&gt;&lt;/urls&gt;&lt;electronic-resource-num&gt;10.1504/ijpm.2015.069157&lt;/electronic-resource-num&gt;&lt;access-date&gt;2022/06/15&lt;/access-dat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(Donato et al. 2015)</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Collaboration comprises 90% of projects, making subcontractors and supply chains vital to the industry </w:t>
      </w:r>
      <w:r w:rsidRPr="007F23AD">
        <w:rPr>
          <w:rFonts w:ascii="Calibri" w:eastAsia="DengXian" w:hAnsi="Calibri" w:cs="Calibri"/>
          <w:color w:val="000000" w:themeColor="text1"/>
          <w:sz w:val="22"/>
          <w:szCs w:val="22"/>
          <w:lang w:val="en-GB"/>
        </w:rPr>
        <w:fldChar w:fldCharType="begin">
          <w:fldData xml:space="preserve">PEVuZE5vdGU+PENpdGU+PEF1dGhvcj5Fcmlrc3NvbjwvQXV0aG9yPjxZZWFyPjIwMDc8L1llYXI+
PFJlY051bT42Njc8L1JlY051bT48SURUZXh0PlRoZSBpbmZsdWVuY2Ugb2YgcGFydG5lcmluZyBh
bmQgcHJvY3VyZW1lbnQgb24gc3ViY29udHJhY3RvciBpbnZvbHZlbWVudCBhbmQgaW5ub3ZhdGlv
bjwvSURUZXh0PjxEaXNwbGF5VGV4dD4oSHVtcGhyZXlzIGV0IGFsLiAyMDAzOyBFcmlrc3NvbiBl
dCBhbC4gMjAwNzsgRG9uYXRvIGV0IGFsLiAyMDE1KTwvRGlzcGxheVRleHQ+PHJlY29yZD48cmVj
LW51bWJlcj42Njc8L3JlYy1udW1iZXI+PGZvcmVpZ24ta2V5cz48a2V5IGFwcD0iRU4iIGRiLWlk
PSJ2eHcwZmZlc245enp0MGV3cGR4NXI1YTNmcHc5MmFlcDlyZTkiIHRpbWVzdGFtcD0iMTY4MzUz
ODA1NyIgZ3VpZD0iOWU1YjkzNzAtMWJkYy00ZjY5LWFhMzgtMWM2MjUwODU2OGMwIj42Njc8L2tl
eT48L2ZvcmVpZ24ta2V5cz48cmVmLXR5cGUgbmFtZT0iSm91cm5hbCBBcnRpY2xlIj4xNzwvcmVm
LXR5cGU+PGNvbnRyaWJ1dG9ycz48YXV0aG9ycz48YXV0aG9yPkVyaWtzc29uLCBQZXIgRXJpazwv
YXV0aG9yPjxhdXRob3I+RGlja2luc29uLCBNaWNoYWVsPC9hdXRob3I+PGF1dGhvcj5LaGFsZmFu
LCBNYWxpazwvYXV0aG9yPjwvYXV0aG9ycz48L2NvbnRyaWJ1dG9ycz48dGl0bGVzPjx0aXRsZT5U
aGUgaW5mbHVlbmNlIG9mIHBhcnRuZXJpbmcgYW5kIHByb2N1cmVtZW50IG9uIHN1YmNvbnRyYWN0
b3IgaW52b2x2ZW1lbnQgYW5kIGlubm92YXRpb248L3RpdGxlPjxzZWNvbmRhcnktdGl0bGU+RmFj
aWxpdGllczwvc2Vjb25kYXJ5LXRpdGxlPjwvdGl0bGVzPjxwZXJpb2RpY2FsPjxmdWxsLXRpdGxl
PkZhY2lsaXRpZXM8L2Z1bGwtdGl0bGU+PC9wZXJpb2RpY2FsPjxwYWdlcz4yMDMtMjE0PC9wYWdl
cz48dm9sdW1lPjI1PC92b2x1bWU+PGRhdGVzPjx5ZWFyPjIwMDc8L3llYXI+PHB1Yi1kYXRlcz48
ZGF0ZT4wNC8xMDwvZGF0ZT48L3B1Yi1kYXRlcz48L2RhdGVzPjx1cmxzPjwvdXJscz48ZWxlY3Ry
b25pYy1yZXNvdXJjZS1udW0+MTAuMTEwOC8wMjYzMjc3MDcxMDc0MjE3NDwvZWxlY3Ryb25pYy1y
ZXNvdXJjZS1udW0+PC9yZWNvcmQ+PC9DaXRlPjxDaXRlPjxBdXRob3I+SHVtcGhyZXlzPC9BdXRo
b3I+PFllYXI+MjAwMzwvWWVhcj48UmVjTnVtPjY5MjwvUmVjTnVtPjxJRFRleHQ+UHJl4oCQY29u
c3RydWN0aW9uIHByb2plY3QgcGFydG5lcmluZzogZnJvbSBhZHZlcnNhcmlhbCB0byBjb2xsYWJv
cmF0aXZlIHJlbGF0aW9uc2hpcHM8L0lEVGV4dD48cmVjb3JkPjxyZWMtbnVtYmVyPjY5MjwvcmVj
LW51bWJlcj48Zm9yZWlnbi1rZXlzPjxrZXkgYXBwPSJFTiIgZGItaWQ9InZ4dzBmZmVzbjl6enQw
ZXdwZHg1cjVhM2ZwdzkyYWVwOXJlOSIgdGltZXN0YW1wPSIxNjgzNTM4MDU4IiBndWlkPSI3NmJi
MTAzNS1mOTYyLTRhYmEtOTNjMS1hMTJkZDNkMzc2YjQiPjY5Mjwva2V5PjwvZm9yZWlnbi1rZXlz
PjxyZWYtdHlwZSBuYW1lPSJKb3VybmFsIEFydGljbGUiPjE3PC9yZWYtdHlwZT48Y29udHJpYnV0
b3JzPjxhdXRob3JzPjxhdXRob3I+SHVtcGhyZXlzLCBQYXVsIEsuPC9hdXRob3I+PGF1dGhvcj5N
YXR0aGV3cywgSmFzb24gRC48L2F1dGhvcj48YXV0aG9yPkt1bWFyYXN3YW15LCBNLiBNLjwvYXV0
aG9yPjwvYXV0aG9ycz48L2NvbnRyaWJ1dG9ycz48dGl0bGVzPjx0aXRsZT5QcmXigJBjb25zdHJ1
Y3Rpb24gcHJvamVjdCBwYXJ0bmVyaW5nOiBmcm9tIGFkdmVyc2FyaWFsIHRvIGNvbGxhYm9yYXRp
dmUgcmVsYXRpb25zaGlwczwvdGl0bGU+PHNlY29uZGFyeS10aXRsZT5TdXBwbHkgQ2hhaW4gTWFu
YWdlbWVudDwvc2Vjb25kYXJ5LXRpdGxlPjwvdGl0bGVzPjxwZXJpb2RpY2FsPjxmdWxsLXRpdGxl
PlN1cHBseSBDaGFpbiBNYW5hZ2VtZW50PC9mdWxsLXRpdGxlPjwvcGVyaW9kaWNhbD48cGFnZXM+
MTY2LTE3ODwvcGFnZXM+PHZvbHVtZT44PC92b2x1bWU+PGRhdGVzPjx5ZWFyPjIwMDM8L3llYXI+
PC9kYXRlcz48dXJscz48L3VybHM+PC9yZWNvcmQ+PC9DaXRlPjxDaXRlPjxBdXRob3I+RG9uYXRv
PC9BdXRob3I+PFllYXI+MjAxNTwvWWVhcj48UmVjTnVtPjA8L1JlY051bT48SURUZXh0PlJlc291
cmNlIGRlcGVuZGVuY3kgYW5kIGNvbGxhYm9yYXRpb24gaW4gY29uc3RydWN0aW9uIHN1cHBseSBj
aGFpbjogbGl0ZXJhdHVyZSByZXZpZXcgYW5kIGRldmVsb3BtZW50IG9mIGEgY29uY2VwdHVhbCBm
cmFtZXdvcms8L0lEVGV4dD48cmVjb3JkPjxyZWMtbnVtYmVyPjY4PC9yZWMtbnVtYmVyPjxmb3Jl
aWduLWtleXM+PGtleSBhcHA9IkVOIiBkYi1pZD0icHpkd3Z0MHp4ZXB6enFlMnpkbXA1emFqdmQw
dHY1c2R0dDJ3IiB0aW1lc3RhbXA9IjE3MDEyNTMzMzIiPjY4PC9rZXk+PC9mb3JlaWduLWtleXM+
PHJlZi10eXBlIG5hbWU9IkpvdXJuYWwgQXJ0aWNsZSI+MTc8L3JlZi10eXBlPjxjb250cmlidXRv
cnM+PGF1dGhvcnM+PGF1dGhvcj5Eb25hdG8sIE1hdHRlbzwvYXV0aG9yPjxhdXRob3I+QWhzYW4s
IEthbXJ1bDwvYXV0aG9yPjxhdXRob3I+U2hlZSwgSGltYW5zaHU8L2F1dGhvcj48L2F1dGhvcnM+
PC9jb250cmlidXRvcnM+PHRpdGxlcz48dGl0bGU+UmVzb3VyY2UgZGVwZW5kZW5jeSBhbmQgY29s
bGFib3JhdGlvbiBpbiBjb25zdHJ1Y3Rpb24gc3VwcGx5IGNoYWluOiBsaXRlcmF0dXJlIHJldmll
dyBhbmQgZGV2ZWxvcG1lbnQgb2YgYSBjb25jZXB0dWFsIGZyYW1ld29yazwvdGl0bGU+PHNlY29u
ZGFyeS10aXRsZT5JbnRlcm5hdGlvbmFsIEpvdXJuYWwgb2YgUHJvY3VyZW1lbnQgTWFuYWdlbWVu
dDwvc2Vjb25kYXJ5LXRpdGxlPjwvdGl0bGVzPjxwZXJpb2RpY2FsPjxmdWxsLXRpdGxlPkludGVy
bmF0aW9uYWwgSm91cm5hbCBvZiBQcm9jdXJlbWVudCBNYW5hZ2VtZW50PC9mdWxsLXRpdGxlPjwv
cGVyaW9kaWNhbD48cGFnZXM+MzQ0LTM2NDwvcGFnZXM+PHZvbHVtZT44PC92b2x1bWU+PG51bWJl
cj4zPC9udW1iZXI+PHNlY3Rpb24+MzQ0PC9zZWN0aW9uPjxkYXRlcz48eWVhcj4yMDE1PC95ZWFy
PjxwdWItZGF0ZXM+PGRhdGU+MjAxNS8wMS8wMTwvZGF0ZT48L3B1Yi1kYXRlcz48L2RhdGVzPjxw
dWJsaXNoZXI+SW5kZXJzY2llbmNlIFB1Ymxpc2hlcnM8L3B1Ymxpc2hlcj48aXNibj4xNzUzLTg0
MzImI3hEOzE3NTMtODQ0MDwvaXNibj48dXJscz48cmVsYXRlZC11cmxzPjx1cmw+aHR0cHM6Ly93
d3cuaW5kZXJzY2llbmNlb25saW5lLmNvbS9kb2kvYWJzLzEwLjE1MDQvSUpQTS4yMDE1LjA2OTE1
NzwvdXJsPjwvcmVsYXRlZC11cmxzPjwvdXJscz48ZWxlY3Ryb25pYy1yZXNvdXJjZS1udW0+MTAu
MTUwNC9panBtLjIwMTUuMDY5MTU3PC9lbGVjdHJvbmljLXJlc291cmNlLW51bT48YWNjZXNzLWRh
dGU+MjAyMi8wNi8xNTwvYWNjZXNzLWRhdGU+PC9yZWNvcmQ+PC9DaXRlPjwvRW5kTm90ZT5=
</w:fldData>
        </w:fldChar>
      </w:r>
      <w:r w:rsidRPr="007F23AD">
        <w:rPr>
          <w:rFonts w:ascii="Calibri" w:eastAsia="DengXian" w:hAnsi="Calibri" w:cs="Calibri"/>
          <w:color w:val="000000" w:themeColor="text1"/>
          <w:sz w:val="22"/>
          <w:szCs w:val="22"/>
          <w:lang w:val="en-GB"/>
        </w:rPr>
        <w:instrText xml:space="preserve"> ADDIN EN.CITE </w:instrText>
      </w:r>
      <w:r w:rsidRPr="007F23AD">
        <w:rPr>
          <w:rFonts w:ascii="Calibri" w:eastAsia="DengXian" w:hAnsi="Calibri" w:cs="Calibri"/>
          <w:color w:val="000000" w:themeColor="text1"/>
          <w:sz w:val="22"/>
          <w:szCs w:val="22"/>
          <w:lang w:val="en-GB"/>
        </w:rPr>
        <w:fldChar w:fldCharType="begin">
          <w:fldData xml:space="preserve">PEVuZE5vdGU+PENpdGU+PEF1dGhvcj5Fcmlrc3NvbjwvQXV0aG9yPjxZZWFyPjIwMDc8L1llYXI+
PFJlY051bT42Njc8L1JlY051bT48SURUZXh0PlRoZSBpbmZsdWVuY2Ugb2YgcGFydG5lcmluZyBh
bmQgcHJvY3VyZW1lbnQgb24gc3ViY29udHJhY3RvciBpbnZvbHZlbWVudCBhbmQgaW5ub3ZhdGlv
bjwvSURUZXh0PjxEaXNwbGF5VGV4dD4oSHVtcGhyZXlzIGV0IGFsLiAyMDAzOyBFcmlrc3NvbiBl
dCBhbC4gMjAwNzsgRG9uYXRvIGV0IGFsLiAyMDE1KTwvRGlzcGxheVRleHQ+PHJlY29yZD48cmVj
LW51bWJlcj42Njc8L3JlYy1udW1iZXI+PGZvcmVpZ24ta2V5cz48a2V5IGFwcD0iRU4iIGRiLWlk
PSJ2eHcwZmZlc245enp0MGV3cGR4NXI1YTNmcHc5MmFlcDlyZTkiIHRpbWVzdGFtcD0iMTY4MzUz
ODA1NyIgZ3VpZD0iOWU1YjkzNzAtMWJkYy00ZjY5LWFhMzgtMWM2MjUwODU2OGMwIj42Njc8L2tl
eT48L2ZvcmVpZ24ta2V5cz48cmVmLXR5cGUgbmFtZT0iSm91cm5hbCBBcnRpY2xlIj4xNzwvcmVm
LXR5cGU+PGNvbnRyaWJ1dG9ycz48YXV0aG9ycz48YXV0aG9yPkVyaWtzc29uLCBQZXIgRXJpazwv
YXV0aG9yPjxhdXRob3I+RGlja2luc29uLCBNaWNoYWVsPC9hdXRob3I+PGF1dGhvcj5LaGFsZmFu
LCBNYWxpazwvYXV0aG9yPjwvYXV0aG9ycz48L2NvbnRyaWJ1dG9ycz48dGl0bGVzPjx0aXRsZT5U
aGUgaW5mbHVlbmNlIG9mIHBhcnRuZXJpbmcgYW5kIHByb2N1cmVtZW50IG9uIHN1YmNvbnRyYWN0
b3IgaW52b2x2ZW1lbnQgYW5kIGlubm92YXRpb248L3RpdGxlPjxzZWNvbmRhcnktdGl0bGU+RmFj
aWxpdGllczwvc2Vjb25kYXJ5LXRpdGxlPjwvdGl0bGVzPjxwZXJpb2RpY2FsPjxmdWxsLXRpdGxl
PkZhY2lsaXRpZXM8L2Z1bGwtdGl0bGU+PC9wZXJpb2RpY2FsPjxwYWdlcz4yMDMtMjE0PC9wYWdl
cz48dm9sdW1lPjI1PC92b2x1bWU+PGRhdGVzPjx5ZWFyPjIwMDc8L3llYXI+PHB1Yi1kYXRlcz48
ZGF0ZT4wNC8xMDwvZGF0ZT48L3B1Yi1kYXRlcz48L2RhdGVzPjx1cmxzPjwvdXJscz48ZWxlY3Ry
b25pYy1yZXNvdXJjZS1udW0+MTAuMTEwOC8wMjYzMjc3MDcxMDc0MjE3NDwvZWxlY3Ryb25pYy1y
ZXNvdXJjZS1udW0+PC9yZWNvcmQ+PC9DaXRlPjxDaXRlPjxBdXRob3I+SHVtcGhyZXlzPC9BdXRo
b3I+PFllYXI+MjAwMzwvWWVhcj48UmVjTnVtPjY5MjwvUmVjTnVtPjxJRFRleHQ+UHJl4oCQY29u
c3RydWN0aW9uIHByb2plY3QgcGFydG5lcmluZzogZnJvbSBhZHZlcnNhcmlhbCB0byBjb2xsYWJv
cmF0aXZlIHJlbGF0aW9uc2hpcHM8L0lEVGV4dD48cmVjb3JkPjxyZWMtbnVtYmVyPjY5MjwvcmVj
LW51bWJlcj48Zm9yZWlnbi1rZXlzPjxrZXkgYXBwPSJFTiIgZGItaWQ9InZ4dzBmZmVzbjl6enQw
ZXdwZHg1cjVhM2ZwdzkyYWVwOXJlOSIgdGltZXN0YW1wPSIxNjgzNTM4MDU4IiBndWlkPSI3NmJi
MTAzNS1mOTYyLTRhYmEtOTNjMS1hMTJkZDNkMzc2YjQiPjY5Mjwva2V5PjwvZm9yZWlnbi1rZXlz
PjxyZWYtdHlwZSBuYW1lPSJKb3VybmFsIEFydGljbGUiPjE3PC9yZWYtdHlwZT48Y29udHJpYnV0
b3JzPjxhdXRob3JzPjxhdXRob3I+SHVtcGhyZXlzLCBQYXVsIEsuPC9hdXRob3I+PGF1dGhvcj5N
YXR0aGV3cywgSmFzb24gRC48L2F1dGhvcj48YXV0aG9yPkt1bWFyYXN3YW15LCBNLiBNLjwvYXV0
aG9yPjwvYXV0aG9ycz48L2NvbnRyaWJ1dG9ycz48dGl0bGVzPjx0aXRsZT5QcmXigJBjb25zdHJ1
Y3Rpb24gcHJvamVjdCBwYXJ0bmVyaW5nOiBmcm9tIGFkdmVyc2FyaWFsIHRvIGNvbGxhYm9yYXRp
dmUgcmVsYXRpb25zaGlwczwvdGl0bGU+PHNlY29uZGFyeS10aXRsZT5TdXBwbHkgQ2hhaW4gTWFu
YWdlbWVudDwvc2Vjb25kYXJ5LXRpdGxlPjwvdGl0bGVzPjxwZXJpb2RpY2FsPjxmdWxsLXRpdGxl
PlN1cHBseSBDaGFpbiBNYW5hZ2VtZW50PC9mdWxsLXRpdGxlPjwvcGVyaW9kaWNhbD48cGFnZXM+
MTY2LTE3ODwvcGFnZXM+PHZvbHVtZT44PC92b2x1bWU+PGRhdGVzPjx5ZWFyPjIwMDM8L3llYXI+
PC9kYXRlcz48dXJscz48L3VybHM+PC9yZWNvcmQ+PC9DaXRlPjxDaXRlPjxBdXRob3I+RG9uYXRv
PC9BdXRob3I+PFllYXI+MjAxNTwvWWVhcj48UmVjTnVtPjA8L1JlY051bT48SURUZXh0PlJlc291
cmNlIGRlcGVuZGVuY3kgYW5kIGNvbGxhYm9yYXRpb24gaW4gY29uc3RydWN0aW9uIHN1cHBseSBj
aGFpbjogbGl0ZXJhdHVyZSByZXZpZXcgYW5kIGRldmVsb3BtZW50IG9mIGEgY29uY2VwdHVhbCBm
cmFtZXdvcms8L0lEVGV4dD48cmVjb3JkPjxyZWMtbnVtYmVyPjY4PC9yZWMtbnVtYmVyPjxmb3Jl
aWduLWtleXM+PGtleSBhcHA9IkVOIiBkYi1pZD0icHpkd3Z0MHp4ZXB6enFlMnpkbXA1emFqdmQw
dHY1c2R0dDJ3IiB0aW1lc3RhbXA9IjE3MDEyNTMzMzIiPjY4PC9rZXk+PC9mb3JlaWduLWtleXM+
PHJlZi10eXBlIG5hbWU9IkpvdXJuYWwgQXJ0aWNsZSI+MTc8L3JlZi10eXBlPjxjb250cmlidXRv
cnM+PGF1dGhvcnM+PGF1dGhvcj5Eb25hdG8sIE1hdHRlbzwvYXV0aG9yPjxhdXRob3I+QWhzYW4s
IEthbXJ1bDwvYXV0aG9yPjxhdXRob3I+U2hlZSwgSGltYW5zaHU8L2F1dGhvcj48L2F1dGhvcnM+
PC9jb250cmlidXRvcnM+PHRpdGxlcz48dGl0bGU+UmVzb3VyY2UgZGVwZW5kZW5jeSBhbmQgY29s
bGFib3JhdGlvbiBpbiBjb25zdHJ1Y3Rpb24gc3VwcGx5IGNoYWluOiBsaXRlcmF0dXJlIHJldmll
dyBhbmQgZGV2ZWxvcG1lbnQgb2YgYSBjb25jZXB0dWFsIGZyYW1ld29yazwvdGl0bGU+PHNlY29u
ZGFyeS10aXRsZT5JbnRlcm5hdGlvbmFsIEpvdXJuYWwgb2YgUHJvY3VyZW1lbnQgTWFuYWdlbWVu
dDwvc2Vjb25kYXJ5LXRpdGxlPjwvdGl0bGVzPjxwZXJpb2RpY2FsPjxmdWxsLXRpdGxlPkludGVy
bmF0aW9uYWwgSm91cm5hbCBvZiBQcm9jdXJlbWVudCBNYW5hZ2VtZW50PC9mdWxsLXRpdGxlPjwv
cGVyaW9kaWNhbD48cGFnZXM+MzQ0LTM2NDwvcGFnZXM+PHZvbHVtZT44PC92b2x1bWU+PG51bWJl
cj4zPC9udW1iZXI+PHNlY3Rpb24+MzQ0PC9zZWN0aW9uPjxkYXRlcz48eWVhcj4yMDE1PC95ZWFy
PjxwdWItZGF0ZXM+PGRhdGU+MjAxNS8wMS8wMTwvZGF0ZT48L3B1Yi1kYXRlcz48L2RhdGVzPjxw
dWJsaXNoZXI+SW5kZXJzY2llbmNlIFB1Ymxpc2hlcnM8L3B1Ymxpc2hlcj48aXNibj4xNzUzLTg0
MzImI3hEOzE3NTMtODQ0MDwvaXNibj48dXJscz48cmVsYXRlZC11cmxzPjx1cmw+aHR0cHM6Ly93
d3cuaW5kZXJzY2llbmNlb25saW5lLmNvbS9kb2kvYWJzLzEwLjE1MDQvSUpQTS4yMDE1LjA2OTE1
NzwvdXJsPjwvcmVsYXRlZC11cmxzPjwvdXJscz48ZWxlY3Ryb25pYy1yZXNvdXJjZS1udW0+MTAu
MTUwNC9panBtLjIwMTUuMDY5MTU3PC9lbGVjdHJvbmljLXJlc291cmNlLW51bT48YWNjZXNzLWRh
dGU+MjAyMi8wNi8xNTwvYWNjZXNzLWRhdGU+PC9yZWNvcmQ+PC9DaXRlPjwvRW5kTm90ZT5=
</w:fldData>
        </w:fldChar>
      </w:r>
      <w:r w:rsidRPr="007F23AD">
        <w:rPr>
          <w:rFonts w:ascii="Calibri" w:eastAsia="DengXian" w:hAnsi="Calibri" w:cs="Calibri"/>
          <w:color w:val="000000" w:themeColor="text1"/>
          <w:sz w:val="22"/>
          <w:szCs w:val="22"/>
          <w:lang w:val="en-GB"/>
        </w:rPr>
        <w:instrText xml:space="preserve"> ADDIN EN.CITE.DATA </w:instrText>
      </w:r>
      <w:r w:rsidRPr="007F23AD">
        <w:rPr>
          <w:rFonts w:ascii="Calibri" w:eastAsia="DengXian" w:hAnsi="Calibri" w:cs="Calibri"/>
          <w:color w:val="000000" w:themeColor="text1"/>
          <w:sz w:val="22"/>
          <w:szCs w:val="22"/>
          <w:lang w:val="en-GB"/>
        </w:rPr>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(Humphreys et al. 2003; Eriksson et al. 2007; Donato et al. 2015)</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Construction SMEs often collaborate on projects due to resource limitations. Consequently, SMEs frequently partner with larger company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&lt;EndNote&gt;&lt;Cite&gt;&lt;Author&gt;OECD&lt;/Author&gt;&lt;Year&gt;2023&lt;/Year&gt;&lt;RecNum&gt;841&lt;/RecNum&gt;&lt;DisplayText&gt;(OECD 2023)&lt;/DisplayText&gt;&lt;record&gt;&lt;rec-number&gt;841&lt;/rec-number&gt;&lt;foreign-keys&gt;&lt;key app="EN" db-id="vxw0ffesn9zzt0ewpdx5r5a3fpw92aep9re9" timestamp="1683798508" guid="e5448012-a9b4-4c3e-bbaa-3e1fdcc005bd"&gt;841&lt;/key&gt;&lt;/foreign-keys&gt;&lt;ref-type name="Report"&gt;27&lt;/ref-type&gt;&lt;contributors&gt;&lt;authors&gt;&lt;author&gt;OECD&lt;/author&gt;&lt;/authors&gt;&lt;/contributors&gt;&lt;titles&gt;&lt;title&gt;OECD SME and Entrepreneurship Outlook 2023&lt;/title&gt;&lt;/titles&gt;&lt;dates&gt;&lt;year&gt;2023&lt;/year&gt;&lt;/dates&gt;&lt;urls&gt;&lt;related-urls&gt;&lt;url&gt;https://doi.org/10.1787/8d707502-en&lt;/url&gt;&lt;/related-urls&gt;&lt;/urls&gt;&lt;access-date&gt;28-06-2024&lt;/access-dat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(OECD 2023)</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w:t>
      </w:r>
      <w:r w:rsidRPr="007F23AD">
        <w:rPr>
          <w:rFonts w:ascii="Calibri" w:eastAsia="DengXian" w:hAnsi="Calibri" w:cs="Calibri" w:hint="eastAsia"/>
          <w:color w:val="000000" w:themeColor="text1"/>
          <w:sz w:val="22"/>
          <w:szCs w:val="22"/>
          <w:lang w:val="en-GB"/>
        </w:rPr>
        <w:t xml:space="preserve"> </w:t>
      </w:r>
      <w:r w:rsidRPr="007F23AD">
        <w:rPr>
          <w:rFonts w:ascii="Calibri" w:eastAsia="DengXian" w:hAnsi="Calibri" w:cs="Calibri"/>
          <w:color w:val="000000" w:themeColor="text1"/>
          <w:sz w:val="22"/>
          <w:szCs w:val="22"/>
          <w:lang w:val="en-GB"/>
        </w:rPr>
        <w:t xml:space="preserve">The literature indicates researchers are developing frameworks for corporate collaboration where factors like strategy, culture, and risk-sharing attitudes influence trust dynamics.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&lt;EndNote&gt;&lt;Cite&gt;&lt;Author&gt;Fraser&lt;/Author&gt;&lt;Year&gt;2005&lt;/Year&gt;&lt;RecNum&gt;0&lt;/RecNum&gt;&lt;IDText&gt;Managing product development collaborations—a process maturity approach&lt;/IDText&gt;&lt;DisplayText&gt;(Fraser et al. 2005)&lt;/DisplayText&gt;&lt;record&gt;&lt;rec-number&gt;49&lt;/rec-number&gt;&lt;foreign-keys&gt;&lt;key app="EN" db-id="pzdwvt0zxepzzqe2zdmp5zajvd0tv5sdtt2w" timestamp="1701253332"&gt;49&lt;/key&gt;&lt;/foreign-keys&gt;&lt;ref-type name="Journal Article"&gt;17&lt;/ref-type&gt;&lt;contributors&gt;&lt;authors&gt;&lt;author&gt;Fraser, P.&lt;/author&gt;&lt;author&gt;Farrukh, C.&lt;/author&gt;&lt;author&gt;Gregory, M.&lt;/author&gt;&lt;/authors&gt;&lt;/contributors&gt;&lt;titles&gt;&lt;title&gt;Managing product development collaborations—a process maturity approach&lt;/title&gt;&lt;secondary-title&gt;Proceedings of the Institution of Mechanical Engineers, Part B: Journal of Engineering Manufacture&lt;/secondary-title&gt;&lt;/titles&gt;&lt;periodical&gt;&lt;full-title&gt;Proceedings of the Institution of Mechanical Engineers, Part B: Journal of Engineering Manufacture&lt;/full-title&gt;&lt;/periodical&gt;&lt;pages&gt;1499-1519&lt;/pages&gt;&lt;volume&gt;217&lt;/volume&gt;&lt;number&gt;11&lt;/number&gt;&lt;section&gt;1499&lt;/section&gt;&lt;dates&gt;&lt;year&gt;2005&lt;/year&gt;&lt;pub-dates&gt;&lt;date&gt;2003/11/01&lt;/date&gt;&lt;/pub-dates&gt;&lt;/dates&gt;&lt;publisher&gt;IMECHE&lt;/publisher&gt;&lt;isbn&gt;0954-4054&amp;#xD;2041-2975&lt;/isbn&gt;&lt;urls&gt;&lt;related-urls&gt;&lt;url&gt;https://doi.org/10.1243/095440503771909890&lt;/url&gt;&lt;/related-urls&gt;&lt;/urls&gt;&lt;electronic-resource-num&gt;10.1243/095440503771909890&lt;/electronic-resource-num&gt;&lt;access-date&gt;2022/06/14&lt;/access-dat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(Fraser et al. 2005)</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analysed partnership maturity in UK SMEs through a study of 12 collaborative development projects. However, communication problems and a lack of trust between parties can hinder</w:t>
      </w:r>
      <w:r w:rsidR="009C496D" w:rsidRPr="007F23AD">
        <w:rPr>
          <w:color w:val="000000" w:themeColor="text1"/>
        </w:rPr>
        <w:t xml:space="preserve"> </w:t>
      </w:r>
      <w:r w:rsidR="009C496D" w:rsidRPr="007F23AD">
        <w:rPr>
          <w:rFonts w:ascii="Calibri" w:eastAsia="DengXian" w:hAnsi="Calibri" w:cs="Calibri"/>
          <w:color w:val="000000" w:themeColor="text1"/>
          <w:sz w:val="22"/>
          <w:szCs w:val="22"/>
          <w:lang w:val="en-GB"/>
        </w:rPr>
        <w:t>collaboration</w:t>
      </w:r>
      <w:r w:rsidRPr="007F23AD">
        <w:rPr>
          <w:rFonts w:ascii="Calibri" w:eastAsia="DengXian" w:hAnsi="Calibri" w:cs="Calibri"/>
          <w:color w:val="000000" w:themeColor="text1"/>
          <w:sz w:val="22"/>
          <w:szCs w:val="22"/>
          <w:lang w:val="en-GB"/>
        </w:rPr>
        <w:t xml:space="preserve">, particularly in complex and risky projects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&lt;EndNote&gt;&lt;Cite&gt;&lt;Author&gt;Laan&lt;/Author&gt;&lt;Year&gt;2011&lt;/Year&gt;&lt;RecNum&gt;0&lt;/RecNum&gt;&lt;IDText&gt;Building trust in construction partnering projects: An exploratory case-study&lt;/IDText&gt;&lt;DisplayText&gt;(Laan et al. 2011)&lt;/DisplayText&gt;&lt;record&gt;&lt;rec-number&gt;53&lt;/rec-number&gt;&lt;foreign-keys&gt;&lt;key app="EN" db-id="pzdwvt0zxepzzqe2zdmp5zajvd0tv5sdtt2w" timestamp="1701253332"&gt;53&lt;/key&gt;&lt;/foreign-keys&gt;&lt;ref-type name="Journal Article"&gt;17&lt;/ref-type&gt;&lt;contributors&gt;&lt;authors&gt;&lt;author&gt;Laan, Albertus&lt;/author&gt;&lt;author&gt;Noorderhaven, Niels&lt;/author&gt;&lt;author&gt;Voordijk, Hans&lt;/author&gt;&lt;author&gt;Dewulf, Geert&lt;/author&gt;&lt;/authors&gt;&lt;/contributors&gt;&lt;titles&gt;&lt;title&gt;Building trust in construction partnering projects: An exploratory case-study&lt;/title&gt;&lt;secondary-title&gt;Journal of Purchasing and Supply Management&lt;/secondary-title&gt;&lt;/titles&gt;&lt;periodical&gt;&lt;full-title&gt;Journal of Purchasing and Supply Management&lt;/full-title&gt;&lt;/periodical&gt;&lt;pages&gt;98-108&lt;/pages&gt;&lt;volume&gt;17&lt;/volume&gt;&lt;number&gt;2&lt;/number&gt;&lt;section&gt;98&lt;/section&gt;&lt;dates&gt;&lt;year&gt;2011&lt;/year&gt;&lt;/dates&gt;&lt;isbn&gt;14784092&lt;/isbn&gt;&lt;work-type&gt;Article&lt;/work-type&gt;&lt;urls&gt;&lt;related-urls&gt;&lt;url&gt;https://www.scopus.com/inward/record.uri?eid=2-s2.0-79956285410&amp;amp;doi=10.1016%2fj.pursup.2010.11.001&amp;amp;partnerID=40&amp;amp;md5=114573e8491afdb97733d9072537e72d&lt;/url&gt;&lt;/related-urls&gt;&lt;/urls&gt;&lt;electronic-resource-num&gt;10.1016/j.pursup.2010.11.001&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(Laan et al. 2011)</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Conflicts may also arise due to factors such as the pricing of orders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&lt;EndNote&gt;&lt;Cite&gt;&lt;Author&gt;Chan&lt;/Author&gt;&lt;Year&gt;2003&lt;/Year&gt;&lt;RecNum&gt;669&lt;/RecNum&gt;&lt;IDText&gt;An empirical study of the benefits of construction partnering in Hong Kong&lt;/IDText&gt;&lt;DisplayText&gt;(Chan et al. 2003)&lt;/DisplayText&gt;&lt;record&gt;&lt;rec-number&gt;669&lt;/rec-number&gt;&lt;foreign-keys&gt;&lt;key app="EN" db-id="vxw0ffesn9zzt0ewpdx5r5a3fpw92aep9re9" timestamp="1683538057" guid="db8b7ae4-fe9b-4859-af35-ea06eb40ff25"&gt;669&lt;/key&gt;&lt;/foreign-keys&gt;&lt;ref-type name="Journal Article"&gt;17&lt;/ref-type&gt;&lt;contributors&gt;&lt;authors&gt;&lt;author&gt;Chan, Albert&lt;/author&gt;&lt;author&gt;Chan, Dr Daniel&lt;/author&gt;&lt;author&gt;Ho, Kathy&lt;/author&gt;&lt;/authors&gt;&lt;/contributors&gt;&lt;titles&gt;&lt;title&gt;An empirical study of the benefits of construction partnering in Hong Kong&lt;/title&gt;&lt;secondary-title&gt;Construction Management &amp;amp; Economics&lt;/secondary-title&gt;&lt;/titles&gt;&lt;periodical&gt;&lt;full-title&gt;Construction Management &amp;amp; Economics&lt;/full-title&gt;&lt;/periodical&gt;&lt;pages&gt;523-533&lt;/pages&gt;&lt;volume&gt;21&lt;/volume&gt;&lt;dates&gt;&lt;year&gt;2003&lt;/year&gt;&lt;pub-dates&gt;&lt;date&gt;02/01&lt;/date&gt;&lt;/pub-dates&gt;&lt;/dates&gt;&lt;urls&gt;&lt;/urls&gt;&lt;electronic-resource-num&gt;10.1080/0144619032000056162&lt;/electronic-resource-num&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(Chan et al. 2003)</w:t>
      </w:r>
      <w:r w:rsidRPr="007F23AD">
        <w:rPr>
          <w:rFonts w:ascii="Calibri" w:eastAsia="DengXian" w:hAnsi="Calibri" w:cs="Calibri"/>
          <w:color w:val="000000" w:themeColor="text1"/>
          <w:sz w:val="22"/>
          <w:szCs w:val="22"/>
          <w:lang w:val="en-GB"/>
        </w:rPr>
        <w:fldChar w:fldCharType="end"/>
      </w:r>
    </w:p>
    <w:p w14:paraId="75CCDF2B" w14:textId="77777777" w:rsidR="00C010F8" w:rsidRPr="003E6EF8" w:rsidRDefault="00C010F8" w:rsidP="00C010F8">
      <w:pPr>
        <w:jc w:val="center"/>
        <w:rPr>
          <w:rFonts w:ascii="Calibri" w:hAnsi="Calibri" w:cs="Calibri"/>
          <w:color w:val="000000" w:themeColor="text1"/>
          <w:sz w:val="22"/>
          <w:szCs w:val="22"/>
        </w:rPr>
      </w:pPr>
      <w:r w:rsidRPr="003E6EF8">
        <w:rPr>
          <w:rFonts w:ascii="Calibri" w:hAnsi="Calibri" w:cs="Calibri"/>
          <w:color w:val="000000" w:themeColor="text1"/>
          <w:sz w:val="22"/>
          <w:szCs w:val="22"/>
        </w:rPr>
        <w:lastRenderedPageBreak/>
        <w:t>Table III: Supply Chain Management and Strategy</w:t>
      </w:r>
    </w:p>
    <w:p w14:paraId="60C13A55" w14:textId="77777777" w:rsidR="00C010F8" w:rsidRDefault="00C010F8" w:rsidP="00C010F8">
      <w:pPr>
        <w:jc w:val="center"/>
        <w:rPr>
          <w:rFonts w:ascii="Calibri" w:hAnsi="Calibri" w:cs="Calibri"/>
          <w:color w:val="000000" w:themeColor="text1"/>
          <w:sz w:val="22"/>
          <w:szCs w:val="22"/>
          <w:lang w:val="en-GB"/>
        </w:rPr>
      </w:pPr>
      <w:r w:rsidRPr="003E6EF8">
        <w:rPr>
          <w:rFonts w:ascii="Calibri" w:hAnsi="Calibri" w:cs="Calibri"/>
          <w:color w:val="000000" w:themeColor="text1"/>
          <w:sz w:val="22"/>
          <w:szCs w:val="22"/>
          <w:lang w:val="en-GB"/>
        </w:rPr>
        <w:t>Source: Authors own work</w:t>
      </w:r>
    </w:p>
    <w:tbl>
      <w:tblPr>
        <w:tblW w:w="13745"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547"/>
        <w:gridCol w:w="11198"/>
      </w:tblGrid>
      <w:tr w:rsidR="00C010F8" w:rsidRPr="007F23AD" w14:paraId="3F09F0EA" w14:textId="77777777" w:rsidTr="005B4EA9">
        <w:trPr>
          <w:trHeight w:val="320"/>
          <w:jc w:val="center"/>
        </w:trPr>
        <w:tc>
          <w:tcPr>
            <w:tcW w:w="13745" w:type="dxa"/>
            <w:gridSpan w:val="2"/>
            <w:shd w:val="clear" w:color="auto" w:fill="auto"/>
            <w:noWrap/>
            <w:vAlign w:val="center"/>
            <w:hideMark/>
          </w:tcPr>
          <w:p w14:paraId="37547B46" w14:textId="77777777" w:rsidR="00C010F8" w:rsidRPr="007F23AD" w:rsidRDefault="00C010F8" w:rsidP="005B4EA9">
            <w:pPr>
              <w:spacing w:line="480" w:lineRule="auto"/>
              <w:jc w:val="both"/>
              <w:rPr>
                <w:rFonts w:ascii="Calibri" w:eastAsia="DengXian" w:hAnsi="Calibri" w:cs="Calibri"/>
                <w:b/>
                <w:bCs/>
                <w:color w:val="000000" w:themeColor="text1"/>
                <w:sz w:val="22"/>
                <w:szCs w:val="22"/>
                <w:lang w:val="en-GB"/>
              </w:rPr>
            </w:pPr>
            <w:r w:rsidRPr="007F23AD">
              <w:rPr>
                <w:rFonts w:ascii="Calibri" w:eastAsia="DengXian" w:hAnsi="Calibri" w:cs="Calibri"/>
                <w:b/>
                <w:bCs/>
                <w:color w:val="000000" w:themeColor="text1"/>
                <w:sz w:val="22"/>
                <w:szCs w:val="22"/>
                <w:lang w:val="en-GB"/>
              </w:rPr>
              <w:t xml:space="preserve">Scope: </w:t>
            </w:r>
            <w:r w:rsidRPr="007F23AD">
              <w:rPr>
                <w:rFonts w:ascii="Calibri" w:eastAsia="DengXian" w:hAnsi="Calibri" w:cs="Calibri"/>
                <w:color w:val="000000" w:themeColor="text1"/>
                <w:sz w:val="22"/>
                <w:szCs w:val="22"/>
                <w:lang w:val="en-GB"/>
              </w:rPr>
              <w:t>The scope of the study encompasses the various risks posed to SMEs in the context of supply chain management and strategy, including those risks associated with collaborations, contract, strategy, and disruption.</w:t>
            </w:r>
          </w:p>
        </w:tc>
      </w:tr>
      <w:tr w:rsidR="00C010F8" w:rsidRPr="007F23AD" w14:paraId="212EF929" w14:textId="77777777" w:rsidTr="005B4EA9">
        <w:trPr>
          <w:trHeight w:val="320"/>
          <w:jc w:val="center"/>
        </w:trPr>
        <w:tc>
          <w:tcPr>
            <w:tcW w:w="2547" w:type="dxa"/>
            <w:shd w:val="clear" w:color="auto" w:fill="auto"/>
            <w:noWrap/>
            <w:vAlign w:val="center"/>
            <w:hideMark/>
          </w:tcPr>
          <w:p w14:paraId="7B6C1B98" w14:textId="77777777" w:rsidR="00C010F8" w:rsidRPr="007F23AD" w:rsidRDefault="00C010F8" w:rsidP="005B4EA9">
            <w:pPr>
              <w:spacing w:line="480" w:lineRule="auto"/>
              <w:rPr>
                <w:rFonts w:ascii="Calibri" w:eastAsia="DengXian" w:hAnsi="Calibri" w:cs="Calibri"/>
                <w:b/>
                <w:bCs/>
                <w:color w:val="000000" w:themeColor="text1"/>
                <w:sz w:val="22"/>
                <w:szCs w:val="22"/>
                <w:lang w:val="en-GB"/>
              </w:rPr>
            </w:pPr>
            <w:r w:rsidRPr="007F23AD">
              <w:rPr>
                <w:rFonts w:ascii="Calibri" w:eastAsia="DengXian" w:hAnsi="Calibri" w:cs="Calibri"/>
                <w:b/>
                <w:bCs/>
                <w:color w:val="000000" w:themeColor="text1"/>
                <w:sz w:val="22"/>
                <w:szCs w:val="22"/>
              </w:rPr>
              <w:t>R</w:t>
            </w:r>
            <w:r w:rsidRPr="007F23AD">
              <w:rPr>
                <w:rFonts w:ascii="Calibri" w:eastAsia="DengXian" w:hAnsi="Calibri" w:cs="Calibri" w:hint="eastAsia"/>
                <w:b/>
                <w:bCs/>
                <w:color w:val="000000" w:themeColor="text1"/>
                <w:sz w:val="22"/>
                <w:szCs w:val="22"/>
              </w:rPr>
              <w:t>isk</w:t>
            </w:r>
            <w:r w:rsidRPr="007F23AD">
              <w:rPr>
                <w:rFonts w:ascii="Calibri" w:eastAsia="DengXian" w:hAnsi="Calibri" w:cs="Calibri"/>
                <w:b/>
                <w:bCs/>
                <w:color w:val="000000" w:themeColor="text1"/>
                <w:sz w:val="22"/>
                <w:szCs w:val="22"/>
              </w:rPr>
              <w:t xml:space="preserve">s </w:t>
            </w:r>
            <w:r w:rsidRPr="007F23AD">
              <w:rPr>
                <w:rFonts w:ascii="Calibri" w:eastAsia="DengXian" w:hAnsi="Calibri" w:cs="Calibri"/>
                <w:b/>
                <w:bCs/>
                <w:color w:val="000000" w:themeColor="text1"/>
                <w:sz w:val="22"/>
                <w:szCs w:val="22"/>
                <w:lang w:val="en-GB"/>
              </w:rPr>
              <w:t xml:space="preserve">under this </w:t>
            </w:r>
            <w:r w:rsidRPr="007F23AD">
              <w:rPr>
                <w:rFonts w:ascii="Calibri" w:eastAsia="DengXian" w:hAnsi="Calibri" w:cs="Calibri" w:hint="eastAsia"/>
                <w:b/>
                <w:bCs/>
                <w:color w:val="000000" w:themeColor="text1"/>
                <w:sz w:val="22"/>
                <w:szCs w:val="22"/>
                <w:lang w:val="en-GB"/>
              </w:rPr>
              <w:t>the</w:t>
            </w:r>
            <w:r w:rsidRPr="007F23AD">
              <w:rPr>
                <w:rFonts w:ascii="Calibri" w:eastAsia="DengXian" w:hAnsi="Calibri" w:cs="Calibri"/>
                <w:b/>
                <w:bCs/>
                <w:color w:val="000000" w:themeColor="text1"/>
                <w:sz w:val="22"/>
                <w:szCs w:val="22"/>
              </w:rPr>
              <w:t>me</w:t>
            </w:r>
            <w:r w:rsidRPr="007F23AD">
              <w:rPr>
                <w:rFonts w:ascii="Calibri" w:eastAsia="DengXian" w:hAnsi="Calibri" w:cs="Calibri"/>
                <w:b/>
                <w:bCs/>
                <w:color w:val="000000" w:themeColor="text1"/>
                <w:sz w:val="22"/>
                <w:szCs w:val="22"/>
                <w:lang w:val="en-GB"/>
              </w:rPr>
              <w:t>:</w:t>
            </w:r>
          </w:p>
        </w:tc>
        <w:tc>
          <w:tcPr>
            <w:tcW w:w="11198" w:type="dxa"/>
            <w:shd w:val="clear" w:color="auto" w:fill="auto"/>
            <w:noWrap/>
            <w:vAlign w:val="center"/>
            <w:hideMark/>
          </w:tcPr>
          <w:p w14:paraId="7D6B8735" w14:textId="77777777" w:rsidR="00C010F8" w:rsidRPr="007F23AD" w:rsidRDefault="00C010F8" w:rsidP="005B4EA9">
            <w:pPr>
              <w:spacing w:line="480" w:lineRule="auto"/>
              <w:jc w:val="center"/>
              <w:rPr>
                <w:rFonts w:ascii="Calibri" w:eastAsia="DengXian" w:hAnsi="Calibri" w:cs="Calibri"/>
                <w:b/>
                <w:bCs/>
                <w:color w:val="000000" w:themeColor="text1"/>
                <w:sz w:val="22"/>
                <w:szCs w:val="22"/>
                <w:lang w:val="en-GB"/>
              </w:rPr>
            </w:pPr>
            <w:r w:rsidRPr="007F23AD">
              <w:rPr>
                <w:rFonts w:ascii="Calibri" w:eastAsia="DengXian" w:hAnsi="Calibri" w:cs="Calibri"/>
                <w:b/>
                <w:bCs/>
                <w:color w:val="000000" w:themeColor="text1"/>
                <w:sz w:val="22"/>
                <w:szCs w:val="22"/>
                <w:lang w:val="en-GB"/>
              </w:rPr>
              <w:t xml:space="preserve">Publications (23 articles) </w:t>
            </w:r>
          </w:p>
        </w:tc>
      </w:tr>
      <w:tr w:rsidR="00C010F8" w:rsidRPr="007F23AD" w14:paraId="3D9C878D" w14:textId="77777777" w:rsidTr="005B4EA9">
        <w:trPr>
          <w:trHeight w:val="320"/>
          <w:jc w:val="center"/>
        </w:trPr>
        <w:tc>
          <w:tcPr>
            <w:tcW w:w="2547" w:type="dxa"/>
            <w:shd w:val="clear" w:color="auto" w:fill="auto"/>
            <w:noWrap/>
            <w:vAlign w:val="center"/>
            <w:hideMark/>
          </w:tcPr>
          <w:p w14:paraId="22196BF1" w14:textId="77777777" w:rsidR="00C010F8" w:rsidRPr="007F23AD" w:rsidRDefault="00C010F8" w:rsidP="005B4EA9">
            <w:pPr>
              <w:spacing w:line="480" w:lineRule="auto"/>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1. Collaboration Risk</w:t>
            </w:r>
          </w:p>
        </w:tc>
        <w:tc>
          <w:tcPr>
            <w:tcW w:w="11198" w:type="dxa"/>
            <w:shd w:val="clear" w:color="auto" w:fill="auto"/>
            <w:noWrap/>
            <w:vAlign w:val="center"/>
            <w:hideMark/>
          </w:tcPr>
          <w:p w14:paraId="444ED26B"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Khalfan et al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ExcludeAuth="1"&gt;&lt;Author&gt;Khalfan&lt;/Author&gt;&lt;Year&gt;2008&lt;/Year&gt;&lt;RecNum&gt;0&lt;/RecNum&gt;&lt;IDText&gt;The integration of suppliers and manufacturers within construction supply chains through innovative procurement strategies&lt;/IDText&gt;&lt;DisplayText&gt;(2008)&lt;/DisplayText&gt;&lt;record&gt;&lt;rec-number&gt;50&lt;/rec-number&gt;&lt;foreign-keys&gt;&lt;key app="EN" db-id="pzdwvt0zxepzzqe2zdmp5zajvd0tv5sdtt2w" timestamp="1701253332"&gt;50&lt;/key&gt;&lt;/foreign-keys&gt;&lt;ref-type name="Journal Article"&gt;17&lt;/ref-type&gt;&lt;contributors&gt;&lt;authors&gt;&lt;author&gt;Khalfan, Malik M. A.&lt;/author&gt;&lt;author&gt;McDermott, Peter&lt;/author&gt;&lt;author&gt;Li, Xianguang&lt;/author&gt;&lt;author&gt;Arif, Mohammed&lt;/author&gt;&lt;author&gt;Kashyap, Mukesh&lt;/author&gt;&lt;/authors&gt;&lt;/contributors&gt;&lt;titles&gt;&lt;title&gt;The integration of suppliers and manufacturers within construction supply chains through innovative procurement strategies&lt;/title&gt;&lt;secondary-title&gt;International Journal of Value Chain Management&lt;/secondary-title&gt;&lt;/titles&gt;&lt;periodical&gt;&lt;full-title&gt;International Journal of Value Chain Management&lt;/full-title&gt;&lt;/periodical&gt;&lt;pages&gt;358-370&lt;/pages&gt;&lt;volume&gt;2&lt;/volume&gt;&lt;number&gt;3&lt;/number&gt;&lt;section&gt;358&lt;/section&gt;&lt;dates&gt;&lt;year&gt;2008&lt;/year&gt;&lt;pub-dates&gt;&lt;date&gt;2008/01/01&lt;/date&gt;&lt;/pub-dates&gt;&lt;/dates&gt;&lt;publisher&gt;Inderscience Publishers&lt;/publisher&gt;&lt;isbn&gt;1741-5357&amp;#xD;1741-5365&lt;/isbn&gt;&lt;urls&gt;&lt;related-urls&gt;&lt;url&gt;https://www.inderscienceonline.com/doi/abs/10.1504/IJVCM.2008.019518&lt;/url&gt;&lt;/related-urls&gt;&lt;/urls&gt;&lt;electronic-resource-num&gt;10.1504/ijvcm.2008.019518&lt;/electronic-resource-num&gt;&lt;access-date&gt;2022/06/14&lt;/access-dat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(2008)</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examined UK construction procurement initiatives aimed at integrating the supply chain, highlighting the role of clients and critical success factors through two case studies.</w:t>
            </w:r>
          </w:p>
          <w:p w14:paraId="1EEB32DB" w14:textId="77777777" w:rsidR="00C010F8" w:rsidRPr="007F23AD" w:rsidRDefault="00C010F8" w:rsidP="005B4EA9">
            <w:pPr>
              <w:rPr>
                <w:rFonts w:ascii="Calibri" w:eastAsia="DengXian" w:hAnsi="Calibri" w:cs="Calibri"/>
                <w:color w:val="000000" w:themeColor="text1"/>
                <w:sz w:val="22"/>
                <w:szCs w:val="22"/>
                <w:lang w:val="en-GB"/>
              </w:rPr>
            </w:pPr>
          </w:p>
          <w:p w14:paraId="400AC92F" w14:textId="77777777" w:rsidR="00C010F8" w:rsidRPr="007F23AD" w:rsidRDefault="00C010F8" w:rsidP="005B4EA9">
            <w:pPr>
              <w:rPr>
                <w:rFonts w:ascii="Calibri" w:eastAsia="DengXian" w:hAnsi="Calibri" w:cs="Calibri"/>
                <w:color w:val="000000" w:themeColor="text1"/>
                <w:sz w:val="22"/>
                <w:szCs w:val="22"/>
                <w:lang w:val="en-GB"/>
              </w:rPr>
            </w:pPr>
            <w:proofErr w:type="spellStart"/>
            <w:r w:rsidRPr="007F23AD">
              <w:rPr>
                <w:rFonts w:ascii="Calibri" w:eastAsia="DengXian" w:hAnsi="Calibri" w:cs="Calibri"/>
                <w:color w:val="000000" w:themeColor="text1"/>
                <w:sz w:val="22"/>
                <w:szCs w:val="22"/>
                <w:lang w:val="en-GB"/>
              </w:rPr>
              <w:t>Bygballe</w:t>
            </w:r>
            <w:proofErr w:type="spellEnd"/>
            <w:r w:rsidRPr="007F23AD">
              <w:rPr>
                <w:rFonts w:ascii="Calibri" w:eastAsia="DengXian" w:hAnsi="Calibri" w:cs="Calibri"/>
                <w:color w:val="000000" w:themeColor="text1"/>
                <w:sz w:val="22"/>
                <w:szCs w:val="22"/>
                <w:lang w:val="en-GB"/>
              </w:rPr>
              <w:t xml:space="preserve"> et al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ExcludeAuth="1"&gt;&lt;Author&gt;Bygballe&lt;/Author&gt;&lt;Year&gt;2010&lt;/Year&gt;&lt;RecNum&gt;0&lt;/RecNum&gt;&lt;IDText&gt;Partnering relationships in construction: A literature review&lt;/IDText&gt;&lt;DisplayText&gt;(2010)&lt;/DisplayText&gt;&lt;record&gt;&lt;rec-number&gt;51&lt;/rec-number&gt;&lt;foreign-keys&gt;&lt;key app="EN" db-id="pzdwvt0zxepzzqe2zdmp5zajvd0tv5sdtt2w" timestamp="1701253332"&gt;51&lt;/key&gt;&lt;/foreign-keys&gt;&lt;ref-type name="Journal Article"&gt;17&lt;/ref-type&gt;&lt;contributors&gt;&lt;authors&gt;&lt;author&gt;Bygballe, Lena E.&lt;/author&gt;&lt;author&gt;Jahre, Marianne&lt;/author&gt;&lt;author&gt;Swärd, Anna&lt;/author&gt;&lt;/authors&gt;&lt;/contributors&gt;&lt;titles&gt;&lt;title&gt;Partnering relationships in construction: A literature review&lt;/title&gt;&lt;secondary-title&gt;Journal of Purchasing and Supply Management&lt;/secondary-title&gt;&lt;/titles&gt;&lt;periodical&gt;&lt;full-title&gt;Journal of Purchasing and Supply Management&lt;/full-title&gt;&lt;/periodical&gt;&lt;pages&gt;239-253&lt;/pages&gt;&lt;volume&gt;16&lt;/volume&gt;&lt;number&gt;4&lt;/number&gt;&lt;section&gt;239&lt;/section&gt;&lt;keywords&gt;&lt;keyword&gt;Construction industry&lt;/keyword&gt;&lt;keyword&gt;Partnering relationships&lt;/keyword&gt;&lt;keyword&gt;Literature review&lt;/keyword&gt;&lt;/keywords&gt;&lt;dates&gt;&lt;year&gt;2010&lt;/year&gt;&lt;pub-dates&gt;&lt;date&gt;2010/12/01/&lt;/date&gt;&lt;/pub-dates&gt;&lt;/dates&gt;&lt;isbn&gt;14784092&lt;/isbn&gt;&lt;urls&gt;&lt;related-urls&gt;&lt;url&gt;https://www.sciencedirect.com/science/article/pii/S1478409210000634&lt;/url&gt;&lt;/related-urls&gt;&lt;/urls&gt;&lt;electronic-resource-num&gt;10.1016/j.pursup.2010.08.002&lt;/electronic-resource-num&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(2010)</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delved into the diverse interpretations of partnering in construction, comparing them to the Construction Industry Institute’s definition, and suggests incorporating insights from Supply Chain Management and the Industrial Network Approach to better understand long-term, multi-party relationships.</w:t>
            </w:r>
          </w:p>
          <w:p w14:paraId="78D4F0CE" w14:textId="77777777" w:rsidR="00C010F8" w:rsidRPr="007F23AD" w:rsidRDefault="00C010F8" w:rsidP="005B4EA9">
            <w:pPr>
              <w:rPr>
                <w:rFonts w:ascii="Calibri" w:eastAsia="DengXian" w:hAnsi="Calibri" w:cs="Calibri"/>
                <w:color w:val="000000" w:themeColor="text1"/>
                <w:sz w:val="22"/>
                <w:szCs w:val="22"/>
                <w:lang w:val="en-GB"/>
              </w:rPr>
            </w:pPr>
          </w:p>
          <w:p w14:paraId="1C26FBC9"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Crespin-</w:t>
            </w:r>
            <w:proofErr w:type="spellStart"/>
            <w:r w:rsidRPr="007F23AD">
              <w:rPr>
                <w:rFonts w:ascii="Calibri" w:eastAsia="DengXian" w:hAnsi="Calibri" w:cs="Calibri"/>
                <w:color w:val="000000" w:themeColor="text1"/>
                <w:sz w:val="22"/>
                <w:szCs w:val="22"/>
                <w:lang w:val="en-GB"/>
              </w:rPr>
              <w:t>Mazet</w:t>
            </w:r>
            <w:proofErr w:type="spellEnd"/>
            <w:r w:rsidRPr="007F23AD">
              <w:rPr>
                <w:rFonts w:ascii="Calibri" w:eastAsia="DengXian" w:hAnsi="Calibri" w:cs="Calibri"/>
                <w:color w:val="000000" w:themeColor="text1"/>
                <w:sz w:val="22"/>
                <w:szCs w:val="22"/>
                <w:lang w:val="en-GB"/>
              </w:rPr>
              <w:t xml:space="preserve"> et al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ExcludeAuth="1"&gt;&lt;Author&gt;Crespin-Mazet&lt;/Author&gt;&lt;Year&gt;2010&lt;/Year&gt;&lt;RecNum&gt;0&lt;/RecNum&gt;&lt;IDText&gt;The reluctance of construction purchasers towards project partnering&lt;/IDText&gt;&lt;DisplayText&gt;(2010)&lt;/DisplayText&gt;&lt;record&gt;&lt;rec-number&gt;52&lt;/rec-number&gt;&lt;foreign-keys&gt;&lt;key app="EN" db-id="pzdwvt0zxepzzqe2zdmp5zajvd0tv5sdtt2w" timestamp="1701253332"&gt;52&lt;/key&gt;&lt;/foreign-keys&gt;&lt;ref-type name="Journal Article"&gt;17&lt;/ref-type&gt;&lt;contributors&gt;&lt;authors&gt;&lt;author&gt;Crespin-Mazet, F.&lt;/author&gt;&lt;author&gt;Portier, P.&lt;/author&gt;&lt;/authors&gt;&lt;/contributors&gt;&lt;titles&gt;&lt;title&gt;The reluctance of construction purchasers towards project partnering&lt;/title&gt;&lt;secondary-title&gt;Journal of Purchasing and Supply Management&lt;/secondary-title&gt;&lt;/titles&gt;&lt;periodical&gt;&lt;full-title&gt;Journal of Purchasing and Supply Management&lt;/full-title&gt;&lt;/periodical&gt;&lt;pages&gt;230-238&lt;/pages&gt;&lt;volume&gt;16&lt;/volume&gt;&lt;number&gt;4&lt;/number&gt;&lt;dates&gt;&lt;year&gt;2010&lt;/year&gt;&lt;/dates&gt;&lt;work-type&gt;Article&lt;/work-type&gt;&lt;urls&gt;&lt;related-urls&gt;&lt;url&gt;https://www.scopus.com/inward/record.uri?eid=2-s2.0-78449267022&amp;amp;doi=10.1016%2fj.pursup.2010.06.001&amp;amp;partnerID=40&amp;amp;md5=1fd5b205490bca1bb3323ca0a07a258f&lt;/url&gt;&lt;/related-urls&gt;&lt;/urls&gt;&lt;electronic-resource-num&gt;10.1016/j.pursup.2010.06.001&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(2010)</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analysed the slow uptake of construction partnering in France, concluding organizational factors like purchasing strategy and culture impact procurement more than project nature.</w:t>
            </w:r>
          </w:p>
          <w:p w14:paraId="1E9605B2" w14:textId="77777777" w:rsidR="00C010F8" w:rsidRPr="007F23AD" w:rsidRDefault="00C010F8" w:rsidP="005B4EA9">
            <w:pPr>
              <w:rPr>
                <w:rFonts w:ascii="Calibri" w:eastAsia="DengXian" w:hAnsi="Calibri" w:cs="Calibri"/>
                <w:color w:val="000000" w:themeColor="text1"/>
                <w:sz w:val="22"/>
                <w:szCs w:val="22"/>
                <w:lang w:val="en-GB"/>
              </w:rPr>
            </w:pPr>
          </w:p>
          <w:p w14:paraId="7C652F90"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Gadde and Dubois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ExcludeAuth="1"&gt;&lt;Author&gt;Gadde&lt;/Author&gt;&lt;Year&gt;2010&lt;/Year&gt;&lt;RecNum&gt;0&lt;/RecNum&gt;&lt;IDText&gt;Partnering in the construction industry—Problems and opportunities&lt;/IDText&gt;&lt;DisplayText&gt;(2010)&lt;/DisplayText&gt;&lt;record&gt;&lt;rec-number&gt;22&lt;/rec-number&gt;&lt;foreign-keys&gt;&lt;key app="EN" db-id="pzdwvt0zxepzzqe2zdmp5zajvd0tv5sdtt2w" timestamp="1701253332"&gt;22&lt;/key&gt;&lt;/foreign-keys&gt;&lt;ref-type name="Journal Article"&gt;17&lt;/ref-type&gt;&lt;contributors&gt;&lt;authors&gt;&lt;author&gt;Gadde, Lars-Erik&lt;/author&gt;&lt;author&gt;Dubois, Anna&lt;/author&gt;&lt;/authors&gt;&lt;/contributors&gt;&lt;titles&gt;&lt;title&gt;Partnering in the construction industry—Problems and opportunities&lt;/title&gt;&lt;secondary-title&gt;Journal of Purchasing and Supply Management&lt;/secondary-title&gt;&lt;/titles&gt;&lt;periodical&gt;&lt;full-title&gt;Journal of Purchasing and Supply Management&lt;/full-title&gt;&lt;/periodical&gt;&lt;pages&gt;254-263&lt;/pages&gt;&lt;volume&gt;16&lt;/volume&gt;&lt;number&gt;4&lt;/number&gt;&lt;section&gt;254&lt;/section&gt;&lt;dates&gt;&lt;year&gt;2010&lt;/year&gt;&lt;/dates&gt;&lt;isbn&gt;14784092&lt;/isbn&gt;&lt;work-type&gt;Article&lt;/work-type&gt;&lt;urls&gt;&lt;related-urls&gt;&lt;url&gt;https://www.scopus.com/inward/record.uri?eid=2-s2.0-78549240531&amp;amp;doi=10.1016%2fj.pursup.2010.09.002&amp;amp;partnerID=40&amp;amp;md5=ac4e4145c6af5df029a8963f802ab1e6&lt;/url&gt;&lt;/related-urls&gt;&lt;/urls&gt;&lt;electronic-resource-num&gt;10.1016/j.pursup.2010.09.002&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(2010)</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explored the challenge of extending partnering benefits beyond individual projects, proposing a differentiated approach due to industry norms.</w:t>
            </w:r>
          </w:p>
          <w:p w14:paraId="50DEA677" w14:textId="77777777" w:rsidR="00C010F8" w:rsidRPr="007F23AD" w:rsidRDefault="00C010F8" w:rsidP="005B4EA9">
            <w:pPr>
              <w:rPr>
                <w:rFonts w:ascii="Calibri" w:eastAsia="DengXian" w:hAnsi="Calibri" w:cs="Calibri"/>
                <w:color w:val="000000" w:themeColor="text1"/>
                <w:sz w:val="22"/>
                <w:szCs w:val="22"/>
                <w:lang w:val="en-GB"/>
              </w:rPr>
            </w:pPr>
          </w:p>
          <w:p w14:paraId="08A50684"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Laan et al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ExcludeAuth="1"&gt;&lt;Author&gt;Laan&lt;/Author&gt;&lt;Year&gt;2011&lt;/Year&gt;&lt;RecNum&gt;0&lt;/RecNum&gt;&lt;IDText&gt;Building trust in construction partnering projects: An exploratory case-study&lt;/IDText&gt;&lt;DisplayText&gt;(2011)&lt;/DisplayText&gt;&lt;record&gt;&lt;rec-number&gt;53&lt;/rec-number&gt;&lt;foreign-keys&gt;&lt;key app="EN" db-id="pzdwvt0zxepzzqe2zdmp5zajvd0tv5sdtt2w" timestamp="1701253332"&gt;53&lt;/key&gt;&lt;/foreign-keys&gt;&lt;ref-type name="Journal Article"&gt;17&lt;/ref-type&gt;&lt;contributors&gt;&lt;authors&gt;&lt;author&gt;Laan, Albertus&lt;/author&gt;&lt;author&gt;Noorderhaven, Niels&lt;/author&gt;&lt;author&gt;Voordijk, Hans&lt;/author&gt;&lt;author&gt;Dewulf, Geert&lt;/author&gt;&lt;/authors&gt;&lt;/contributors&gt;&lt;titles&gt;&lt;title&gt;Building trust in construction partnering projects: An exploratory case-study&lt;/title&gt;&lt;secondary-title&gt;Journal of Purchasing and Supply Management&lt;/secondary-title&gt;&lt;/titles&gt;&lt;periodical&gt;&lt;full-title&gt;Journal of Purchasing and Supply Management&lt;/full-title&gt;&lt;/periodical&gt;&lt;pages&gt;98-108&lt;/pages&gt;&lt;volume&gt;17&lt;/volume&gt;&lt;number&gt;2&lt;/number&gt;&lt;section&gt;98&lt;/section&gt;&lt;dates&gt;&lt;year&gt;2011&lt;/year&gt;&lt;/dates&gt;&lt;isbn&gt;14784092&lt;/isbn&gt;&lt;work-type&gt;Article&lt;/work-type&gt;&lt;urls&gt;&lt;related-urls&gt;&lt;url&gt;https://www.scopus.com/inward/record.uri?eid=2-s2.0-79956285410&amp;amp;doi=10.1016%2fj.pursup.2010.11.001&amp;amp;partnerID=40&amp;amp;md5=114573e8491afdb97733d9072537e72d&lt;/url&gt;&lt;/related-urls&gt;&lt;/urls&gt;&lt;electronic-resource-num&gt;10.1016/j.pursup.2010.11.001&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(2011)</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delved into the dynamics of trust in partnering projects between clients and contractors, examining the connection between trust, risk, control, and performance, and illustrating with a case from a railroad construction project in the Netherlands, emphasizing the importance of deliberate actions to foster trust, especially in industries with historically adversarial relationships.</w:t>
            </w:r>
          </w:p>
          <w:p w14:paraId="3DF79CEB" w14:textId="77777777" w:rsidR="00C010F8" w:rsidRPr="007F23AD" w:rsidRDefault="00C010F8" w:rsidP="005B4EA9">
            <w:pPr>
              <w:rPr>
                <w:rFonts w:ascii="Calibri" w:eastAsia="DengXian" w:hAnsi="Calibri" w:cs="Calibri"/>
                <w:color w:val="000000" w:themeColor="text1"/>
                <w:sz w:val="22"/>
                <w:szCs w:val="22"/>
                <w:lang w:val="en-GB"/>
              </w:rPr>
            </w:pPr>
          </w:p>
          <w:p w14:paraId="5F4BA83B"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Friday et al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ExcludeAuth="1"&gt;&lt;Author&gt;Friday&lt;/Author&gt;&lt;Year&gt;2018&lt;/Year&gt;&lt;RecNum&gt;0&lt;/RecNum&gt;&lt;IDText&gt;Collaborative risk management: a systematic literature review&lt;/IDText&gt;&lt;DisplayText&gt;(2018)&lt;/DisplayText&gt;&lt;record&gt;&lt;rec-number&gt;54&lt;/rec-number&gt;&lt;foreign-keys&gt;&lt;key app="EN" db-id="pzdwvt0zxepzzqe2zdmp5zajvd0tv5sdtt2w" timestamp="1701253332"&gt;54&lt;/key&gt;&lt;/foreign-keys&gt;&lt;ref-type name="Journal Article"&gt;17&lt;/ref-type&gt;&lt;contributors&gt;&lt;authors&gt;&lt;author&gt;Friday, Derek&lt;/author&gt;&lt;author&gt;Ryan, Suzanne&lt;/author&gt;&lt;author&gt;Sridharan, Ramaswami&lt;/author&gt;&lt;author&gt;Collins, David&lt;/author&gt;&lt;/authors&gt;&lt;/contributors&gt;&lt;titles&gt;&lt;title&gt;Collaborative risk management: a systematic literature review&lt;/title&gt;&lt;secondary-title&gt;International Journal of Physical Distribution &amp;amp; Logistics Management&lt;/secondary-title&gt;&lt;/titles&gt;&lt;periodical&gt;&lt;full-title&gt;International Journal of Physical Distribution &amp;amp; Logistics Management&lt;/full-title&gt;&lt;/periodical&gt;&lt;pages&gt;231-253&lt;/pages&gt;&lt;volume&gt;48&lt;/volume&gt;&lt;number&gt;3&lt;/number&gt;&lt;section&gt;231&lt;/section&gt;&lt;dates&gt;&lt;year&gt;2018&lt;/year&gt;&lt;/dates&gt;&lt;isbn&gt;0960-0035&lt;/isbn&gt;&lt;work-type&gt;Review&lt;/work-type&gt;&lt;urls&gt;&lt;related-urls&gt;&lt;url&gt;https://www.scopus.com/inward/record.uri?eid=2-s2.0-85040250093&amp;amp;doi=10.1108%2fIJPDLM-01-2017-0035&amp;amp;partnerID=40&amp;amp;md5=d30fe3716bcaf1433f07883b9fc42359&lt;/url&gt;&lt;/related-urls&gt;&lt;/urls&gt;&lt;electronic-resource-num&gt;10.1108/ijpdlm-01-2017-0035&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(2018)</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reviewed collaborative risk management literature, introducing a precise definition and suggesting a comprehensive approach for integrating collaboration into supply chain risk management.</w:t>
            </w:r>
          </w:p>
          <w:p w14:paraId="7481B67F" w14:textId="77777777" w:rsidR="00C010F8" w:rsidRPr="007F23AD" w:rsidRDefault="00C010F8" w:rsidP="005B4EA9">
            <w:pPr>
              <w:rPr>
                <w:rFonts w:ascii="Calibri" w:eastAsia="DengXian" w:hAnsi="Calibri" w:cs="Calibri"/>
                <w:color w:val="000000" w:themeColor="text1"/>
                <w:sz w:val="22"/>
                <w:szCs w:val="22"/>
                <w:lang w:val="en-GB"/>
              </w:rPr>
            </w:pPr>
          </w:p>
          <w:p w14:paraId="2F4328E3" w14:textId="77777777" w:rsidR="00C010F8" w:rsidRPr="007F23AD" w:rsidRDefault="00C010F8" w:rsidP="005B4EA9">
            <w:pPr>
              <w:rPr>
                <w:rFonts w:ascii="Calibri" w:eastAsia="DengXian" w:hAnsi="Calibri" w:cs="Calibri"/>
                <w:color w:val="000000" w:themeColor="text1"/>
                <w:sz w:val="22"/>
                <w:szCs w:val="22"/>
                <w:lang w:val="en-GB"/>
              </w:rPr>
            </w:pPr>
            <w:proofErr w:type="spellStart"/>
            <w:r w:rsidRPr="007F23AD">
              <w:rPr>
                <w:rFonts w:ascii="Calibri" w:eastAsia="DengXian" w:hAnsi="Calibri" w:cs="Calibri"/>
                <w:color w:val="000000" w:themeColor="text1"/>
                <w:sz w:val="22"/>
                <w:szCs w:val="22"/>
                <w:lang w:val="en-GB"/>
              </w:rPr>
              <w:lastRenderedPageBreak/>
              <w:t>Elsayegh</w:t>
            </w:r>
            <w:proofErr w:type="spellEnd"/>
            <w:r w:rsidRPr="007F23AD">
              <w:rPr>
                <w:rFonts w:ascii="Calibri" w:eastAsia="DengXian" w:hAnsi="Calibri" w:cs="Calibri"/>
                <w:color w:val="000000" w:themeColor="text1"/>
                <w:sz w:val="22"/>
                <w:szCs w:val="22"/>
                <w:lang w:val="en-GB"/>
              </w:rPr>
              <w:t xml:space="preserve"> and El-</w:t>
            </w:r>
            <w:proofErr w:type="spellStart"/>
            <w:r w:rsidRPr="007F23AD">
              <w:rPr>
                <w:rFonts w:ascii="Calibri" w:eastAsia="DengXian" w:hAnsi="Calibri" w:cs="Calibri"/>
                <w:color w:val="000000" w:themeColor="text1"/>
                <w:sz w:val="22"/>
                <w:szCs w:val="22"/>
                <w:lang w:val="en-GB"/>
              </w:rPr>
              <w:t>adaway</w:t>
            </w:r>
            <w:proofErr w:type="spellEnd"/>
            <w:r w:rsidRPr="007F23AD">
              <w:rPr>
                <w:rFonts w:ascii="Calibri" w:eastAsia="DengXian" w:hAnsi="Calibri" w:cs="Calibri"/>
                <w:color w:val="000000" w:themeColor="text1"/>
                <w:sz w:val="22"/>
                <w:szCs w:val="22"/>
                <w:lang w:val="en-GB"/>
              </w:rPr>
              <w:t xml:space="preserve">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ExcludeAuth="1"&gt;&lt;Author&gt;Elsayegh&lt;/Author&gt;&lt;Year&gt;2021&lt;/Year&gt;&lt;RecNum&gt;0&lt;/RecNum&gt;&lt;IDText&gt;Holistic Study and Analysis of Factors Affecting Collaborative Planning in Construction&lt;/IDText&gt;&lt;DisplayText&gt;(2021)&lt;/DisplayText&gt;&lt;record&gt;&lt;rec-number&gt;55&lt;/rec-number&gt;&lt;foreign-keys&gt;&lt;key app="EN" db-id="pzdwvt0zxepzzqe2zdmp5zajvd0tv5sdtt2w" timestamp="1701253332"&gt;55&lt;/key&gt;&lt;/foreign-keys&gt;&lt;ref-type name="Journal Article"&gt;17&lt;/ref-type&gt;&lt;contributors&gt;&lt;authors&gt;&lt;author&gt;Elsayegh, Amr&lt;/author&gt;&lt;author&gt;El-adaway, Islam H.&lt;/author&gt;&lt;/authors&gt;&lt;/contributors&gt;&lt;titles&gt;&lt;title&gt;Holistic Study and Analysis of Factors Affecting Collaborative Planning in Construction&lt;/title&gt;&lt;secondary-title&gt;Journal of Construction Engineering and Management&lt;/secondary-title&gt;&lt;/titles&gt;&lt;periodical&gt;&lt;full-title&gt;Journal of Construction Engineering and Management&lt;/full-title&gt;&lt;/periodical&gt;&lt;volume&gt;147&lt;/volume&gt;&lt;number&gt;4&lt;/number&gt;&lt;dates&gt;&lt;year&gt;2021&lt;/year&gt;&lt;/dates&gt;&lt;isbn&gt;0733-9364&amp;#xD;1943-7862&lt;/isbn&gt;&lt;work-type&gt;Article&lt;/work-type&gt;&lt;urls&gt;&lt;related-urls&gt;&lt;url&gt;https://www.scopus.com/inward/record.uri?eid=2-s2.0-85100878674&amp;amp;doi=10.1061%2f%28ASCE%29CO.1943-7862.0002031&amp;amp;partnerID=40&amp;amp;md5=80185dc4b33cb759a9b93206578cfc5b&lt;/url&gt;&lt;url&gt;https://ascelibrary.org/doi/10.1061/%28ASCE%29CO.1943-7862.0002031&lt;/url&gt;&lt;/related-urls&gt;&lt;/urls&gt;&lt;custom7&gt;04021023&lt;/custom7&gt;&lt;electronic-resource-num&gt;10.1061/(asce)co.1943-7862.0002031&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(2021)</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w:t>
            </w:r>
            <w:proofErr w:type="spellStart"/>
            <w:r w:rsidRPr="007F23AD">
              <w:rPr>
                <w:rFonts w:ascii="Calibri" w:eastAsia="DengXian" w:hAnsi="Calibri" w:cs="Calibri"/>
                <w:color w:val="000000" w:themeColor="text1"/>
                <w:sz w:val="22"/>
                <w:szCs w:val="22"/>
                <w:lang w:val="en-GB"/>
              </w:rPr>
              <w:t>analyzed</w:t>
            </w:r>
            <w:proofErr w:type="spellEnd"/>
            <w:r w:rsidRPr="007F23AD">
              <w:rPr>
                <w:rFonts w:ascii="Calibri" w:eastAsia="DengXian" w:hAnsi="Calibri" w:cs="Calibri"/>
                <w:color w:val="000000" w:themeColor="text1"/>
                <w:sz w:val="22"/>
                <w:szCs w:val="22"/>
                <w:lang w:val="en-GB"/>
              </w:rPr>
              <w:t xml:space="preserve"> collaborative planning in construction, identifying 50 key elements from three decades of literature and stressing the need for holistic models and realistic simulations.</w:t>
            </w:r>
          </w:p>
          <w:p w14:paraId="3E8464F5" w14:textId="77777777" w:rsidR="00C010F8" w:rsidRPr="007F23AD" w:rsidRDefault="00C010F8" w:rsidP="005B4EA9">
            <w:pPr>
              <w:rPr>
                <w:rFonts w:ascii="Calibri" w:eastAsia="DengXian" w:hAnsi="Calibri" w:cs="Calibri"/>
                <w:color w:val="000000" w:themeColor="text1"/>
                <w:sz w:val="22"/>
                <w:szCs w:val="22"/>
                <w:lang w:val="en-GB"/>
              </w:rPr>
            </w:pPr>
          </w:p>
          <w:p w14:paraId="7821D255"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Song et al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ExcludeAuth="1"&gt;&lt;Author&gt;Song&lt;/Author&gt;&lt;Year&gt;2021&lt;/Year&gt;&lt;RecNum&gt;0&lt;/RecNum&gt;&lt;IDText&gt;Incentives and Gaming in Collaborative Projects Under Risk-Sharing Partnerships&lt;/IDText&gt;&lt;DisplayText&gt;(2021)&lt;/DisplayText&gt;&lt;record&gt;&lt;rec-number&gt;56&lt;/rec-number&gt;&lt;foreign-keys&gt;&lt;key app="EN" db-id="pzdwvt0zxepzzqe2zdmp5zajvd0tv5sdtt2w" timestamp="1701253332"&gt;56&lt;/key&gt;&lt;/foreign-keys&gt;&lt;ref-type name="Journal Article"&gt;17&lt;/ref-type&gt;&lt;contributors&gt;&lt;authors&gt;&lt;author&gt;Song, Ju Myung&lt;/author&gt;&lt;author&gt;Zhao, Yao&lt;/author&gt;&lt;author&gt;Xu, Xin&lt;/author&gt;&lt;/authors&gt;&lt;/contributors&gt;&lt;titles&gt;&lt;title&gt;Incentives and Gaming in Collaborative Projects Under Risk-Sharing Partnerships&lt;/title&gt;&lt;secondary-title&gt;Manufacturing &amp;amp; Service Operations Management&lt;/secondary-title&gt;&lt;/titles&gt;&lt;periodical&gt;&lt;full-title&gt;Manufacturing &amp;amp; Service Operations Management&lt;/full-title&gt;&lt;/periodical&gt;&lt;pages&gt;453-470&lt;/pages&gt;&lt;volume&gt;23&lt;/volume&gt;&lt;number&gt;2&lt;/number&gt;&lt;section&gt;453&lt;/section&gt;&lt;dates&gt;&lt;year&gt;2021&lt;/year&gt;&lt;/dates&gt;&lt;isbn&gt;1523-4614&amp;#xD;1526-5498&lt;/isbn&gt;&lt;work-type&gt;Article&lt;/work-type&gt;&lt;urls&gt;&lt;related-urls&gt;&lt;url&gt;https://www.scopus.com/inward/record.uri?eid=2-s2.0-85104265765&amp;amp;doi=10.1287%2fMSOM.2019.0840&amp;amp;partnerID=40&amp;amp;md5=4ac206961b72d1cd316f1a21a36a1100&lt;/url&gt;&lt;/related-urls&gt;&lt;/urls&gt;&lt;electronic-resource-num&gt;10.1287/msom.2019.0840&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(2021)</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investigated the potential drawbacks of risk-sharing partnerships in project management, revealing that such collaborations might lead to delays and cost overruns, with insights on information asymmetry's role.</w:t>
            </w:r>
          </w:p>
          <w:p w14:paraId="448F0416" w14:textId="77777777" w:rsidR="00C010F8" w:rsidRPr="007F23AD" w:rsidRDefault="00C010F8" w:rsidP="005B4EA9">
            <w:pPr>
              <w:rPr>
                <w:rFonts w:ascii="Calibri" w:eastAsia="DengXian" w:hAnsi="Calibri" w:cs="Calibri"/>
                <w:color w:val="000000" w:themeColor="text1"/>
                <w:sz w:val="22"/>
                <w:szCs w:val="22"/>
                <w:lang w:val="en-GB"/>
              </w:rPr>
            </w:pPr>
          </w:p>
        </w:tc>
      </w:tr>
      <w:tr w:rsidR="00C010F8" w:rsidRPr="007F23AD" w14:paraId="0E5BE7A5" w14:textId="77777777" w:rsidTr="005B4EA9">
        <w:trPr>
          <w:trHeight w:val="320"/>
          <w:jc w:val="center"/>
        </w:trPr>
        <w:tc>
          <w:tcPr>
            <w:tcW w:w="2547" w:type="dxa"/>
            <w:shd w:val="clear" w:color="auto" w:fill="auto"/>
            <w:noWrap/>
            <w:vAlign w:val="center"/>
          </w:tcPr>
          <w:p w14:paraId="3908F19B" w14:textId="77777777" w:rsidR="00C010F8" w:rsidRPr="007F23AD" w:rsidRDefault="00C010F8" w:rsidP="005B4EA9">
            <w:pPr>
              <w:spacing w:line="480" w:lineRule="auto"/>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lastRenderedPageBreak/>
              <w:t>2. Contractual risk</w:t>
            </w:r>
          </w:p>
        </w:tc>
        <w:tc>
          <w:tcPr>
            <w:tcW w:w="11198" w:type="dxa"/>
            <w:shd w:val="clear" w:color="auto" w:fill="auto"/>
            <w:noWrap/>
            <w:vAlign w:val="center"/>
          </w:tcPr>
          <w:p w14:paraId="2729A8CB"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Ling et al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ExcludeAuth="1"&gt;&lt;Author&gt;Ling&lt;/Author&gt;&lt;Year&gt;2014&lt;/Year&gt;&lt;RecNum&gt;0&lt;/RecNum&gt;&lt;IDText&gt;Drivers and barriers to adopting relational contracting practices in public projects: Comparative study of Beijing and Sydney&lt;/IDText&gt;&lt;DisplayText&gt;(2014)&lt;/DisplayText&gt;&lt;record&gt;&lt;rec-number&gt;57&lt;/rec-number&gt;&lt;foreign-keys&gt;&lt;key app="EN" db-id="pzdwvt0zxepzzqe2zdmp5zajvd0tv5sdtt2w" timestamp="1701253332"&gt;57&lt;/key&gt;&lt;/foreign-keys&gt;&lt;ref-type name="Journal Article"&gt;17&lt;/ref-type&gt;&lt;contributors&gt;&lt;authors&gt;&lt;author&gt;Ling, Florence Yean Yng&lt;/author&gt;&lt;author&gt;Ong, Shi Ying&lt;/author&gt;&lt;author&gt;Ke, Yongjian&lt;/author&gt;&lt;author&gt;Wang, Shouqing&lt;/author&gt;&lt;author&gt;Zou, Patrick&lt;/author&gt;&lt;/authors&gt;&lt;/contributors&gt;&lt;titles&gt;&lt;title&gt;Drivers and barriers to adopting relational contracting practices in public projects: Comparative study of Beijing and Sydney&lt;/title&gt;&lt;secondary-title&gt;International Journal of Project Management&lt;/secondary-title&gt;&lt;/titles&gt;&lt;periodical&gt;&lt;full-title&gt;International Journal of Project Management&lt;/full-title&gt;&lt;/periodical&gt;&lt;pages&gt;275-285&lt;/pages&gt;&lt;volume&gt;32&lt;/volume&gt;&lt;number&gt;2&lt;/number&gt;&lt;section&gt;275&lt;/section&gt;&lt;dates&gt;&lt;year&gt;2014&lt;/year&gt;&lt;/dates&gt;&lt;isbn&gt;02637863&lt;/isbn&gt;&lt;work-type&gt;Article&lt;/work-type&gt;&lt;urls&gt;&lt;related-urls&gt;&lt;url&gt;https://www.scopus.com/inward/record.uri?eid=2-s2.0-84890236950&amp;amp;doi=10.1016%2fj.ijproman.2013.04.008&amp;amp;partnerID=40&amp;amp;md5=909db4fea7ddfb789fc518297c001f0e&lt;/url&gt;&lt;/related-urls&gt;&lt;/urls&gt;&lt;electronic-resource-num&gt;10.1016/j.ijproman.2013.04.008&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(2014)</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compared relational contracting in Beijing and Sydney's public construction projects, finding both cities value relationship quality but face different barriers: training and industry culture in Beijing, and public sector accountability in Sydney.</w:t>
            </w:r>
          </w:p>
          <w:p w14:paraId="043D334A" w14:textId="77777777" w:rsidR="00C010F8" w:rsidRPr="007F23AD" w:rsidRDefault="00C010F8" w:rsidP="005B4EA9">
            <w:pPr>
              <w:rPr>
                <w:rFonts w:ascii="Calibri" w:eastAsia="DengXian" w:hAnsi="Calibri" w:cs="Calibri"/>
                <w:color w:val="000000" w:themeColor="text1"/>
                <w:sz w:val="22"/>
                <w:szCs w:val="22"/>
                <w:lang w:val="en-GB"/>
              </w:rPr>
            </w:pPr>
          </w:p>
          <w:p w14:paraId="3AE5528F"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Manu et al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ExcludeAuth="1"&gt;&lt;Author&gt;Manu&lt;/Author&gt;&lt;Year&gt;2015&lt;/Year&gt;&lt;RecNum&gt;0&lt;/RecNum&gt;&lt;IDText&gt;Trust influencing factors in main contractor and subcontractor relationships during projects&lt;/IDText&gt;&lt;DisplayText&gt;(2015)&lt;/DisplayText&gt;&lt;record&gt;&lt;rec-number&gt;58&lt;/rec-number&gt;&lt;foreign-keys&gt;&lt;key app="EN" db-id="pzdwvt0zxepzzqe2zdmp5zajvd0tv5sdtt2w" timestamp="1701253332"&gt;58&lt;/key&gt;&lt;/foreign-keys&gt;&lt;ref-type name="Journal Article"&gt;17&lt;/ref-type&gt;&lt;contributors&gt;&lt;authors&gt;&lt;author&gt;Manu, Emmanuel&lt;/author&gt;&lt;author&gt;Ankrah, Nii&lt;/author&gt;&lt;author&gt;Chinyio, Ezekiel&lt;/author&gt;&lt;author&gt;Proverbs, David&lt;/author&gt;&lt;/authors&gt;&lt;/contributors&gt;&lt;titles&gt;&lt;title&gt;Trust influencing factors in main contractor and subcontractor relationships during projects&lt;/title&gt;&lt;secondary-title&gt;International Journal of Project Management&lt;/secondary-title&gt;&lt;/titles&gt;&lt;periodical&gt;&lt;full-title&gt;International Journal of Project Management&lt;/full-title&gt;&lt;/periodical&gt;&lt;pages&gt;1495-1508&lt;/pages&gt;&lt;volume&gt;33&lt;/volume&gt;&lt;number&gt;7&lt;/number&gt;&lt;section&gt;1495&lt;/section&gt;&lt;dates&gt;&lt;year&gt;2015&lt;/year&gt;&lt;/dates&gt;&lt;isbn&gt;02637863&lt;/isbn&gt;&lt;work-type&gt;Article&lt;/work-type&gt;&lt;urls&gt;&lt;related-urls&gt;&lt;url&gt;https://www.scopus.com/inward/record.uri?eid=2-s2.0-84940437942&amp;amp;doi=10.1016%2fj.ijproman.2015.06.006&amp;amp;partnerID=40&amp;amp;md5=96207f44dc3540763d8a134730977384&lt;/url&gt;&lt;/related-urls&gt;&lt;/urls&gt;&lt;electronic-resource-num&gt;10.1016/j.ijproman.2015.06.006&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(2015)</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explored trust factors between contractors and subcontractors, identifying change management, economic climate, payment practices, and job performance as key, and highlighted the importance of actual trustworthiness.</w:t>
            </w:r>
          </w:p>
          <w:p w14:paraId="0A9D0607" w14:textId="77777777" w:rsidR="00C010F8" w:rsidRPr="007F23AD" w:rsidRDefault="00C010F8" w:rsidP="005B4EA9">
            <w:pPr>
              <w:rPr>
                <w:rFonts w:ascii="Calibri" w:eastAsia="DengXian" w:hAnsi="Calibri" w:cs="Calibri"/>
                <w:color w:val="000000" w:themeColor="text1"/>
                <w:sz w:val="22"/>
                <w:szCs w:val="22"/>
                <w:lang w:val="en-GB"/>
              </w:rPr>
            </w:pPr>
          </w:p>
          <w:p w14:paraId="44FCF85C"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Rahmani et al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ExcludeAuth="1"&gt;&lt;Author&gt;Rahmani&lt;/Author&gt;&lt;Year&gt;2016&lt;/Year&gt;&lt;RecNum&gt;0&lt;/RecNum&gt;&lt;IDText&gt;Analysing the drivers for early contractor involvement adoption by construction clients&lt;/IDText&gt;&lt;DisplayText&gt;(2016)&lt;/DisplayText&gt;&lt;record&gt;&lt;rec-number&gt;59&lt;/rec-number&gt;&lt;foreign-keys&gt;&lt;key app="EN" db-id="pzdwvt0zxepzzqe2zdmp5zajvd0tv5sdtt2w" timestamp="1701253332"&gt;59&lt;/key&gt;&lt;/foreign-keys&gt;&lt;ref-type name="Journal Article"&gt;17&lt;/ref-type&gt;&lt;contributors&gt;&lt;authors&gt;&lt;author&gt;Rahmani, Farshid&lt;/author&gt;&lt;author&gt;Khalfan, Malik M. A.&lt;/author&gt;&lt;author&gt;Maqsood, Tayyab&lt;/author&gt;&lt;/authors&gt;&lt;/contributors&gt;&lt;titles&gt;&lt;title&gt;Analysing the drivers for early contractor involvement adoption by construction clients&lt;/title&gt;&lt;secondary-title&gt;International Journal of Procurement Management&lt;/secondary-title&gt;&lt;/titles&gt;&lt;periodical&gt;&lt;full-title&gt;International Journal of Procurement Management&lt;/full-title&gt;&lt;/periodical&gt;&lt;pages&gt;373-397&lt;/pages&gt;&lt;volume&gt;9&lt;/volume&gt;&lt;number&gt;4&lt;/number&gt;&lt;section&gt;373&lt;/section&gt;&lt;dates&gt;&lt;year&gt;2016&lt;/year&gt;&lt;pub-dates&gt;&lt;date&gt;2016/01/01&lt;/date&gt;&lt;/pub-dates&gt;&lt;/dates&gt;&lt;publisher&gt;Inderscience Publishers&lt;/publisher&gt;&lt;isbn&gt;1753-8432&amp;#xD;1753-8440&lt;/isbn&gt;&lt;urls&gt;&lt;related-urls&gt;&lt;url&gt;https://www.inderscienceonline.com/doi/abs/10.1504/IJPM.2016.077701&lt;/url&gt;&lt;/related-urls&gt;&lt;/urls&gt;&lt;electronic-resource-num&gt;10.1504/ijpm.2016.077701&lt;/electronic-resource-num&gt;&lt;access-date&gt;2022/06/15&lt;/access-dat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(2016)</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focused on the Early Contractor Involvement system in construction, aiming to explore its appealing characteristics for clients.</w:t>
            </w:r>
          </w:p>
          <w:p w14:paraId="37D0B5A4" w14:textId="77777777" w:rsidR="00C010F8" w:rsidRPr="007F23AD" w:rsidRDefault="00C010F8" w:rsidP="005B4EA9">
            <w:pPr>
              <w:rPr>
                <w:rFonts w:ascii="Calibri" w:eastAsia="DengXian" w:hAnsi="Calibri" w:cs="Calibri"/>
                <w:color w:val="000000" w:themeColor="text1"/>
                <w:sz w:val="22"/>
                <w:szCs w:val="22"/>
                <w:lang w:val="en-GB"/>
              </w:rPr>
            </w:pPr>
          </w:p>
          <w:p w14:paraId="5CD534B6" w14:textId="77777777" w:rsidR="00C010F8" w:rsidRPr="007F23AD" w:rsidRDefault="00C010F8" w:rsidP="005B4EA9">
            <w:pPr>
              <w:rPr>
                <w:rFonts w:ascii="Calibri" w:eastAsia="DengXian" w:hAnsi="Calibri" w:cs="Calibri"/>
                <w:color w:val="000000" w:themeColor="text1"/>
                <w:sz w:val="22"/>
                <w:szCs w:val="22"/>
                <w:lang w:val="en-GB"/>
              </w:rPr>
            </w:pPr>
            <w:proofErr w:type="spellStart"/>
            <w:r w:rsidRPr="007F23AD">
              <w:rPr>
                <w:rFonts w:ascii="Calibri" w:eastAsia="DengXian" w:hAnsi="Calibri" w:cs="Calibri"/>
                <w:color w:val="000000" w:themeColor="text1"/>
                <w:sz w:val="22"/>
                <w:szCs w:val="22"/>
                <w:lang w:val="en-GB"/>
              </w:rPr>
              <w:t>Oyegoke</w:t>
            </w:r>
            <w:proofErr w:type="spellEnd"/>
            <w:r w:rsidRPr="007F23AD">
              <w:rPr>
                <w:rFonts w:ascii="Calibri" w:eastAsia="DengXian" w:hAnsi="Calibri" w:cs="Calibri"/>
                <w:color w:val="000000" w:themeColor="text1"/>
                <w:sz w:val="22"/>
                <w:szCs w:val="22"/>
                <w:lang w:val="en-GB"/>
              </w:rPr>
              <w:t xml:space="preserve">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ExcludeAuth="1"&gt;&lt;Author&gt;Oyegoke&lt;/Author&gt;&lt;Year&gt;2016&lt;/Year&gt;&lt;RecNum&gt;0&lt;/RecNum&gt;&lt;IDText&gt;The significance of small contracts in construction business environment: a review of case laws&lt;/IDText&gt;&lt;DisplayText&gt;(2016)&lt;/DisplayText&gt;&lt;record&gt;&lt;rec-number&gt;60&lt;/rec-number&gt;&lt;foreign-keys&gt;&lt;key app="EN" db-id="pzdwvt0zxepzzqe2zdmp5zajvd0tv5sdtt2w" timestamp="1701253332"&gt;60&lt;/key&gt;&lt;/foreign-keys&gt;&lt;ref-type name="Journal Article"&gt;17&lt;/ref-type&gt;&lt;contributors&gt;&lt;authors&gt;&lt;author&gt;Oyegoke, Adekunle Sabitu&lt;/author&gt;&lt;/authors&gt;&lt;/contributors&gt;&lt;titles&gt;&lt;title&gt;The significance of small contracts in construction business environment: a review of case laws&lt;/title&gt;&lt;secondary-title&gt;International Journal of Procurement Management&lt;/secondary-title&gt;&lt;/titles&gt;&lt;periodical&gt;&lt;full-title&gt;International Journal of Procurement Management&lt;/full-title&gt;&lt;/periodical&gt;&lt;pages&gt;310-327&lt;/pages&gt;&lt;volume&gt;9&lt;/volume&gt;&lt;number&gt;3&lt;/number&gt;&lt;section&gt;310&lt;/section&gt;&lt;dates&gt;&lt;year&gt;2016&lt;/year&gt;&lt;pub-dates&gt;&lt;date&gt;2016/01/01&lt;/date&gt;&lt;/pub-dates&gt;&lt;/dates&gt;&lt;publisher&gt;Inderscience Publishers&lt;/publisher&gt;&lt;isbn&gt;1753-8432&amp;#xD;1753-8440&lt;/isbn&gt;&lt;urls&gt;&lt;related-urls&gt;&lt;url&gt;https://www.inderscienceonline.com/doi/abs/10.1504/IJPM.2016.076307&lt;/url&gt;&lt;/related-urls&gt;&lt;/urls&gt;&lt;electronic-resource-num&gt;10.1504/ijpm.2016.076307&lt;/electronic-resource-num&gt;&lt;access-date&gt;2022/06/15&lt;/access-dat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(2016)</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studied the role of small contracts in construction, emphasizing transparency and legal rights understanding during the tendering stage.</w:t>
            </w:r>
          </w:p>
          <w:p w14:paraId="7A5405AD" w14:textId="77777777" w:rsidR="00C010F8" w:rsidRPr="007F23AD" w:rsidRDefault="00C010F8" w:rsidP="005B4EA9">
            <w:pPr>
              <w:rPr>
                <w:rFonts w:ascii="Calibri" w:eastAsia="DengXian" w:hAnsi="Calibri" w:cs="Calibri"/>
                <w:color w:val="000000" w:themeColor="text1"/>
                <w:sz w:val="22"/>
                <w:szCs w:val="22"/>
                <w:lang w:val="en-GB"/>
              </w:rPr>
            </w:pPr>
          </w:p>
          <w:p w14:paraId="046ABCB5"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Farahani et al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ExcludeAuth="1"&gt;&lt;Author&gt;Farahani&lt;/Author&gt;&lt;Year&gt;2021&lt;/Year&gt;&lt;RecNum&gt;0&lt;/RecNum&gt;&lt;IDText&gt;Better to Bend than to Break: Sharing Supply Risk Using the Supply-Flexibility Contract&lt;/IDText&gt;&lt;DisplayText&gt;(2021)&lt;/DisplayText&gt;&lt;record&gt;&lt;rec-number&gt;61&lt;/rec-number&gt;&lt;foreign-keys&gt;&lt;key app="EN" db-id="pzdwvt0zxepzzqe2zdmp5zajvd0tv5sdtt2w" timestamp="1701253332"&gt;61&lt;/key&gt;&lt;/foreign-keys&gt;&lt;ref-type name="Journal Article"&gt;17&lt;/ref-type&gt;&lt;contributors&gt;&lt;authors&gt;&lt;author&gt;Farahani, Mehdi H.&lt;/author&gt;&lt;author&gt;Dawande, Milind&lt;/author&gt;&lt;author&gt;Gurnani, Haresh&lt;/author&gt;&lt;author&gt;Janakiraman, Ganesh&lt;/author&gt;&lt;/authors&gt;&lt;/contributors&gt;&lt;titles&gt;&lt;title&gt;Better to Bend than to Break: Sharing Supply Risk Using the Supply-Flexibility Contract&lt;/title&gt;&lt;secondary-title&gt;Manufacturing &amp;amp; Service Operations Management&lt;/secondary-title&gt;&lt;/titles&gt;&lt;periodical&gt;&lt;full-title&gt;Manufacturing &amp;amp; Service Operations Management&lt;/full-title&gt;&lt;/periodical&gt;&lt;pages&gt;1257-1274&lt;/pages&gt;&lt;volume&gt;23&lt;/volume&gt;&lt;number&gt;5&lt;/number&gt;&lt;section&gt;1257&lt;/section&gt;&lt;dates&gt;&lt;year&gt;2021&lt;/year&gt;&lt;/dates&gt;&lt;isbn&gt;1523-4614&amp;#xD;1526-5498&lt;/isbn&gt;&lt;work-type&gt;Article&lt;/work-type&gt;&lt;urls&gt;&lt;related-urls&gt;&lt;url&gt;https://www.scopus.com/inward/record.uri?eid=2-s2.0-85116675056&amp;amp;doi=10.1287%2fmsom.2020.0886&amp;amp;partnerID=40&amp;amp;md5=9f16f96d522d1d015372a3a5c8de2217&lt;/url&gt;&lt;/related-urls&gt;&lt;/urls&gt;&lt;electronic-resource-num&gt;10.1287/msom.2020.0886&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(2021)</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found that supply-flexibility contracts enhance supply chain efficiency and profits, and integrating these with buyback contracts further coordinates risks.</w:t>
            </w:r>
          </w:p>
          <w:p w14:paraId="0DD60CCD" w14:textId="77777777" w:rsidR="00C010F8" w:rsidRPr="007F23AD" w:rsidRDefault="00C010F8" w:rsidP="005B4EA9">
            <w:pPr>
              <w:rPr>
                <w:rFonts w:ascii="Calibri" w:eastAsia="DengXian" w:hAnsi="Calibri" w:cs="Calibri"/>
                <w:color w:val="000000" w:themeColor="text1"/>
                <w:sz w:val="22"/>
                <w:szCs w:val="22"/>
                <w:lang w:val="en-GB"/>
              </w:rPr>
            </w:pPr>
          </w:p>
          <w:p w14:paraId="67B5CBEB"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AuthorYear="1"&gt;&lt;Author&gt;Salami&lt;/Author&gt;&lt;Year&gt;2021&lt;/Year&gt;&lt;RecNum&gt;921&lt;/RecNum&gt;&lt;DisplayText&gt;Salami et al. (2021)&lt;/DisplayText&gt;&lt;record&gt;&lt;rec-number&gt;921&lt;/rec-number&gt;&lt;foreign-keys&gt;&lt;key app="EN" db-id="vxw0ffesn9zzt0ewpdx5r5a3fpw92aep9re9" timestamp="1684851507" guid="692ad2cd-dfa8-4c1b-8823-d0e24ab6eb51"&gt;921&lt;/key&gt;&lt;/foreign-keys&gt;&lt;ref-type name="Journal Article"&gt;17&lt;/ref-type&gt;&lt;contributors&gt;&lt;authors&gt;&lt;author&gt;Salami, Babatunde A.&lt;/author&gt;&lt;author&gt;Ajayi, Saheed O.&lt;/author&gt;&lt;author&gt;Oyegoke, Adekunle S.&lt;/author&gt;&lt;/authors&gt;&lt;/contributors&gt;&lt;titles&gt;&lt;title&gt;Tackling the impacts of Covid-19 on construction projects: an exploration of contractual dispute avoidance measures adopted by construction firms&lt;/title&gt;&lt;secondary-title&gt;International Journal of Construction Management&lt;/secondary-title&gt;&lt;/titles&gt;&lt;periodical&gt;&lt;full-title&gt;International Journal of Construction Management&lt;/full-title&gt;&lt;/periodical&gt;&lt;pages&gt;1196-1204&lt;/pages&gt;&lt;volume&gt;23&lt;/volume&gt;&lt;number&gt;7&lt;/number&gt;&lt;section&gt;1196&lt;/section&gt;&lt;dates&gt;&lt;year&gt;2021&lt;/year&gt;&lt;/dates&gt;&lt;isbn&gt;1562-3599&amp;#xD;2331-2327&lt;/isbn&gt;&lt;work-type&gt;Article&lt;/work-type&gt;&lt;urls&gt;&lt;related-urls&gt;&lt;url&gt;https://www.scopus.com/inward/record.uri?eid=2-s2.0-85112151848&amp;amp;doi=10.1080%2f15623599.2021.1963561&amp;amp;partnerID=40&amp;amp;md5=f6f329242f3f8fa81e29fdf063fb199e&lt;/url&gt;&lt;/related-urls&gt;&lt;/urls&gt;&lt;electronic-resource-num&gt;10.1080/15623599.2021.1963561&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Salami et al. (2021)</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examined strategies to prevent COVID-19 related litigation in construction, suggesting maintaining good relationships and addressing disputes early.</w:t>
            </w:r>
          </w:p>
          <w:p w14:paraId="445CE018" w14:textId="77777777" w:rsidR="00C010F8" w:rsidRPr="007F23AD" w:rsidRDefault="00C010F8" w:rsidP="005B4EA9">
            <w:pPr>
              <w:rPr>
                <w:rFonts w:ascii="Calibri" w:eastAsia="DengXian" w:hAnsi="Calibri" w:cs="Calibri"/>
                <w:color w:val="000000" w:themeColor="text1"/>
                <w:sz w:val="22"/>
                <w:szCs w:val="22"/>
                <w:lang w:val="en-GB"/>
              </w:rPr>
            </w:pPr>
          </w:p>
          <w:p w14:paraId="3A0DDDDF"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AuthorYear="1"&gt;&lt;Author&gt;Tang&lt;/Author&gt;&lt;Year&gt;2023&lt;/Year&gt;&lt;RecNum&gt;904&lt;/RecNum&gt;&lt;DisplayText&gt;Tang et al. (2023)&lt;/DisplayText&gt;&lt;record&gt;&lt;rec-number&gt;904&lt;/rec-number&gt;&lt;foreign-keys&gt;&lt;key app="EN" db-id="vxw0ffesn9zzt0ewpdx5r5a3fpw92aep9re9" timestamp="1684849455" guid="29f5917c-c32c-4162-9b7f-1159a44b8c3a"&gt;904&lt;/key&gt;&lt;/foreign-keys&gt;&lt;ref-type name="Journal Article"&gt;17&lt;/ref-type&gt;&lt;contributors&gt;&lt;authors&gt;&lt;author&gt;Tang, Yinqiu&lt;/author&gt;&lt;author&gt;Chen, Yongqiang&lt;/author&gt;&lt;author&gt;Arditi, David&lt;/author&gt;&lt;author&gt;Meng, Fansheng&lt;/author&gt;&lt;/authors&gt;&lt;/contributors&gt;&lt;titles&gt;&lt;title&gt;Effects of the General Contractor&amp;apos;s Governance Capabilities and Project Goals on the Organizational Arrangement of Subcontracting&lt;/title&gt;&lt;secondary-title&gt;IEEE Transactions on Engineering Management&lt;/secondary-title&gt;&lt;/titles&gt;&lt;periodical&gt;&lt;full-title&gt;IEEE Transactions on Engineering Management&lt;/full-title&gt;&lt;/periodical&gt;&lt;pages&gt;1724-1737&lt;/pages&gt;&lt;volume&gt;70&lt;/volume&gt;&lt;number&gt;5&lt;/number&gt;&lt;section&gt;1724&lt;/section&gt;&lt;dates&gt;&lt;year&gt;2023&lt;/year&gt;&lt;/dates&gt;&lt;isbn&gt;0018-9391&amp;#xD;1558-0040&lt;/isbn&gt;&lt;work-type&gt;Article&lt;/work-type&gt;&lt;urls&gt;&lt;related-urls&gt;&lt;url&gt;https://www.scopus.com/inward/record.uri?eid=2-s2.0-85103879926&amp;amp;doi=10.1109%2fTEM.2021.3064020&amp;amp;partnerID=40&amp;amp;md5=e8aaa861c37b873e86575aa0426e3582&lt;/url&gt;&lt;/related-urls&gt;&lt;/urls&gt;&lt;electronic-resource-num&gt;10.1109/tem.2021.3064020&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Tang et al. (2023)</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combined transaction cost economics and resource-based view to show how a general contractor’s governance capabilities affect subcontracting in construction, impacting subcontracting extent and diversity based on project goals.</w:t>
            </w:r>
          </w:p>
          <w:p w14:paraId="41059618" w14:textId="77777777" w:rsidR="00C010F8" w:rsidRPr="007F23AD" w:rsidRDefault="00C010F8" w:rsidP="005B4EA9">
            <w:pPr>
              <w:rPr>
                <w:rFonts w:ascii="Calibri" w:eastAsia="DengXian" w:hAnsi="Calibri" w:cs="Calibri"/>
                <w:color w:val="000000" w:themeColor="text1"/>
                <w:sz w:val="22"/>
                <w:szCs w:val="22"/>
                <w:lang w:val="en-GB"/>
              </w:rPr>
            </w:pPr>
          </w:p>
        </w:tc>
      </w:tr>
      <w:tr w:rsidR="00C010F8" w:rsidRPr="007F23AD" w14:paraId="73A06924" w14:textId="77777777" w:rsidTr="005B4EA9">
        <w:trPr>
          <w:trHeight w:val="320"/>
          <w:jc w:val="center"/>
        </w:trPr>
        <w:tc>
          <w:tcPr>
            <w:tcW w:w="2547" w:type="dxa"/>
            <w:shd w:val="clear" w:color="auto" w:fill="auto"/>
            <w:noWrap/>
            <w:vAlign w:val="center"/>
          </w:tcPr>
          <w:p w14:paraId="76D25F02" w14:textId="77777777" w:rsidR="00C010F8" w:rsidRPr="007F23AD" w:rsidRDefault="00C010F8" w:rsidP="005B4EA9">
            <w:pPr>
              <w:spacing w:line="480" w:lineRule="auto"/>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lastRenderedPageBreak/>
              <w:t>3. Strategy Risk</w:t>
            </w:r>
          </w:p>
        </w:tc>
        <w:tc>
          <w:tcPr>
            <w:tcW w:w="11198" w:type="dxa"/>
            <w:shd w:val="clear" w:color="auto" w:fill="auto"/>
            <w:noWrap/>
            <w:vAlign w:val="center"/>
          </w:tcPr>
          <w:p w14:paraId="7F93C729" w14:textId="77777777" w:rsidR="00C010F8" w:rsidRPr="007F23AD" w:rsidRDefault="00C010F8" w:rsidP="005B4EA9">
            <w:pPr>
              <w:rPr>
                <w:rFonts w:ascii="Calibri" w:eastAsia="DengXian" w:hAnsi="Calibri" w:cs="Calibri"/>
                <w:color w:val="000000" w:themeColor="text1"/>
                <w:sz w:val="22"/>
                <w:szCs w:val="22"/>
              </w:rPr>
            </w:pPr>
            <w:proofErr w:type="spellStart"/>
            <w:r w:rsidRPr="007F23AD">
              <w:rPr>
                <w:rFonts w:ascii="Calibri" w:eastAsia="DengXian" w:hAnsi="Calibri" w:cs="Calibri"/>
                <w:color w:val="000000" w:themeColor="text1"/>
                <w:sz w:val="22"/>
                <w:szCs w:val="22"/>
                <w:lang w:val="en-GB"/>
              </w:rPr>
              <w:t>Setijono</w:t>
            </w:r>
            <w:proofErr w:type="spellEnd"/>
            <w:r w:rsidRPr="007F23AD">
              <w:rPr>
                <w:rFonts w:ascii="Calibri" w:eastAsia="DengXian" w:hAnsi="Calibri" w:cs="Calibri"/>
                <w:color w:val="000000" w:themeColor="text1"/>
                <w:sz w:val="22"/>
                <w:szCs w:val="22"/>
                <w:lang w:val="en-GB"/>
              </w:rPr>
              <w:t xml:space="preserve">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ExcludeAuth="1"&gt;&lt;Author&gt;Setijono&lt;/Author&gt;&lt;Year&gt;2010&lt;/Year&gt;&lt;RecNum&gt;0&lt;/RecNum&gt;&lt;IDText&gt;A conceptual framework for managing the performance of construction supply chain&lt;/IDText&gt;&lt;DisplayText&gt;(2010)&lt;/DisplayText&gt;&lt;record&gt;&lt;rec-number&gt;63&lt;/rec-number&gt;&lt;foreign-keys&gt;&lt;key app="EN" db-id="pzdwvt0zxepzzqe2zdmp5zajvd0tv5sdtt2w" timestamp="1701253332"&gt;63&lt;/key&gt;&lt;/foreign-keys&gt;&lt;ref-type name="Journal Article"&gt;17&lt;/ref-type&gt;&lt;contributors&gt;&lt;authors&gt;&lt;author&gt;Setijono, Djoko&lt;/author&gt;&lt;/authors&gt;&lt;/contributors&gt;&lt;titles&gt;&lt;title&gt;A conceptual framework for managing the performance of construction supply chain&lt;/title&gt;&lt;secondary-title&gt;International Journal of Productivity and Quality Management&lt;/secondary-title&gt;&lt;/titles&gt;&lt;periodical&gt;&lt;full-title&gt;International Journal of Productivity and Quality Management&lt;/full-title&gt;&lt;/periodical&gt;&lt;pages&gt;1-20&lt;/pages&gt;&lt;volume&gt;5&lt;/volume&gt;&lt;number&gt;1&lt;/number&gt;&lt;section&gt;1&lt;/section&gt;&lt;dates&gt;&lt;year&gt;2010&lt;/year&gt;&lt;pub-dates&gt;&lt;date&gt;2010/01/01&lt;/date&gt;&lt;/pub-dates&gt;&lt;/dates&gt;&lt;publisher&gt;Inderscience Publishers&lt;/publisher&gt;&lt;isbn&gt;1746-6474&amp;#xD;1746-6482&lt;/isbn&gt;&lt;urls&gt;&lt;related-urls&gt;&lt;url&gt;https://www.inderscienceonline.com/doi/abs/10.1504/IJPQM.2010.029503&lt;/url&gt;&lt;/related-urls&gt;&lt;/urls&gt;&lt;electronic-resource-num&gt;10.1504/ijpqm.2010.029503&lt;/electronic-resource-num&gt;&lt;access-date&gt;2022/06/15&lt;/access-dat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(2010)</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presented a conceptual framework of construction supply chain states based on strategic dimensions of industrial 'modes' and partnership integration levels, emphasizing the role of improvement methodologies like Total Quality Management (TQM) and lean thinking. It underscores the importance of benchmarking and the need for value-related performance measures to foster trust and collaboration among supply chain partners.</w:t>
            </w:r>
          </w:p>
          <w:p w14:paraId="634C5E69" w14:textId="77777777" w:rsidR="00C010F8" w:rsidRPr="007F23AD" w:rsidRDefault="00C010F8" w:rsidP="005B4EA9">
            <w:pPr>
              <w:rPr>
                <w:rFonts w:ascii="Calibri" w:eastAsia="DengXian" w:hAnsi="Calibri" w:cs="Calibri"/>
                <w:color w:val="000000" w:themeColor="text1"/>
                <w:sz w:val="22"/>
                <w:szCs w:val="22"/>
                <w:lang w:val="en-GB"/>
              </w:rPr>
            </w:pPr>
          </w:p>
          <w:p w14:paraId="03CEDF5B"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Nagarajan and Bernstein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ExcludeAuth="1"&gt;&lt;Author&gt;Nagarajan&lt;/Author&gt;&lt;Year&gt;2012&lt;/Year&gt;&lt;RecNum&gt;0&lt;/RecNum&gt;&lt;IDText&gt;Competition and Cooperative Bargaining Models in Supply Chains&lt;/IDText&gt;&lt;DisplayText&gt;(2012)&lt;/DisplayText&gt;&lt;record&gt;&lt;rec-number&gt;64&lt;/rec-number&gt;&lt;foreign-keys&gt;&lt;key app="EN" db-id="pzdwvt0zxepzzqe2zdmp5zajvd0tv5sdtt2w" timestamp="1701253332"&gt;64&lt;/key&gt;&lt;/foreign-keys&gt;&lt;ref-type name="Journal Article"&gt;17&lt;/ref-type&gt;&lt;contributors&gt;&lt;authors&gt;&lt;author&gt;Nagarajan, Mahesh&lt;/author&gt;&lt;author&gt;Bernstein, Fernando&lt;/author&gt;&lt;/authors&gt;&lt;/contributors&gt;&lt;titles&gt;&lt;title&gt;Competition and Cooperative Bargaining Models in Supply Chains&lt;/title&gt;&lt;secondary-title&gt;Foundations and Trends® in Technology, Information and Operations Management&lt;/secondary-title&gt;&lt;/titles&gt;&lt;periodical&gt;&lt;full-title&gt;Foundations and Trends® in Technology, Information and Operations Management&lt;/full-title&gt;&lt;/periodical&gt;&lt;pages&gt;87-145&lt;/pages&gt;&lt;volume&gt;5&lt;/volume&gt;&lt;number&gt;2&lt;/number&gt;&lt;section&gt;87&lt;/section&gt;&lt;dates&gt;&lt;year&gt;2012&lt;/year&gt;&lt;/dates&gt;&lt;isbn&gt;1571-9545&amp;#xD;1571-9553&lt;/isbn&gt;&lt;work-type&gt;Article&lt;/work-type&gt;&lt;urls&gt;&lt;related-urls&gt;&lt;url&gt;https://www.scopus.com/inward/record.uri?eid=2-s2.0-84861452474&amp;amp;doi=10.1561%2f0200000016&amp;amp;partnerID=40&amp;amp;md5=8841f7a31c6426ad8932118f81ef0ca0&lt;/url&gt;&lt;/related-urls&gt;&lt;/urls&gt;&lt;electronic-resource-num&gt;10.1561/0200000016&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(2012)</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reviewed two decades of operations management, synthesizing non-cooperative game theory and cooperative strategies in supply chains to optimize efficiencies and profits, providing a comprehensive overview and future research directions.</w:t>
            </w:r>
          </w:p>
          <w:p w14:paraId="325B472E" w14:textId="77777777" w:rsidR="00C010F8" w:rsidRPr="007F23AD" w:rsidRDefault="00C010F8" w:rsidP="005B4EA9">
            <w:pPr>
              <w:rPr>
                <w:rFonts w:ascii="Calibri" w:eastAsia="DengXian" w:hAnsi="Calibri" w:cs="Calibri"/>
                <w:color w:val="000000" w:themeColor="text1"/>
                <w:sz w:val="22"/>
                <w:szCs w:val="22"/>
                <w:lang w:val="en-GB"/>
              </w:rPr>
            </w:pPr>
          </w:p>
          <w:p w14:paraId="72C66E20"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Seth and Rastogi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ExcludeAuth="1"&gt;&lt;Author&gt;Seth&lt;/Author&gt;&lt;Year&gt;2019&lt;/Year&gt;&lt;RecNum&gt;0&lt;/RecNum&gt;&lt;IDText&gt;Application of vendor rationalization strategy for manufacturing cycle time reduction in engineer to order (ETO) environment&lt;/IDText&gt;&lt;DisplayText&gt;(2019)&lt;/DisplayText&gt;&lt;record&gt;&lt;rec-number&gt;65&lt;/rec-number&gt;&lt;foreign-keys&gt;&lt;key app="EN" db-id="pzdwvt0zxepzzqe2zdmp5zajvd0tv5sdtt2w" timestamp="1701253332"&gt;65&lt;/key&gt;&lt;/foreign-keys&gt;&lt;ref-type name="Journal Article"&gt;17&lt;/ref-type&gt;&lt;contributors&gt;&lt;authors&gt;&lt;author&gt;Seth, Dinesh&lt;/author&gt;&lt;author&gt;Rastogi, Subhash&lt;/author&gt;&lt;/authors&gt;&lt;/contributors&gt;&lt;titles&gt;&lt;title&gt;Application of vendor rationalization strategy for manufacturing cycle time reduction in engineer to order (ETO) environment&lt;/title&gt;&lt;secondary-title&gt;Journal of Manufacturing Technology Management&lt;/secondary-title&gt;&lt;/titles&gt;&lt;periodical&gt;&lt;full-title&gt;Journal of Manufacturing Technology Management&lt;/full-title&gt;&lt;/periodical&gt;&lt;pages&gt;261-290&lt;/pages&gt;&lt;volume&gt;30&lt;/volume&gt;&lt;number&gt;1&lt;/number&gt;&lt;section&gt;261&lt;/section&gt;&lt;dates&gt;&lt;year&gt;2019&lt;/year&gt;&lt;/dates&gt;&lt;publisher&gt;Emerald Publishing Limited&lt;/publisher&gt;&lt;isbn&gt;1741-038X&lt;/isbn&gt;&lt;urls&gt;&lt;related-urls&gt;&lt;url&gt;https://doi.org/10.1108/JMTM-03-2018-0095&lt;/url&gt;&lt;/related-urls&gt;&lt;/urls&gt;&lt;electronic-resource-num&gt;10.1108/jmtm-03-2018-0095&lt;/electronic-resource-num&gt;&lt;access-date&gt;2022/06/14&lt;/access-dat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(2019)</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illustrated how vendor rationalization strategy can optimize supplies and reduce manufacturing cycle time in Indian engineer-to-order (ETO) firms, using </w:t>
            </w:r>
            <w:proofErr w:type="spellStart"/>
            <w:r w:rsidRPr="007F23AD">
              <w:rPr>
                <w:rFonts w:ascii="Calibri" w:eastAsia="DengXian" w:hAnsi="Calibri" w:cs="Calibri"/>
                <w:color w:val="000000" w:themeColor="text1"/>
                <w:sz w:val="22"/>
                <w:szCs w:val="22"/>
                <w:lang w:val="en-GB"/>
              </w:rPr>
              <w:t>Kraljic’s</w:t>
            </w:r>
            <w:proofErr w:type="spellEnd"/>
            <w:r w:rsidRPr="007F23AD">
              <w:rPr>
                <w:rFonts w:ascii="Calibri" w:eastAsia="DengXian" w:hAnsi="Calibri" w:cs="Calibri"/>
                <w:color w:val="000000" w:themeColor="text1"/>
                <w:sz w:val="22"/>
                <w:szCs w:val="22"/>
                <w:lang w:val="en-GB"/>
              </w:rPr>
              <w:t xml:space="preserve"> matrix and case-based observations, and emphasizes the broader benefits of this approach beyond just minimizing the supplier base in the context of ETO operations in rapidly developing nations.</w:t>
            </w:r>
          </w:p>
          <w:p w14:paraId="417BA73A" w14:textId="77777777" w:rsidR="00C010F8" w:rsidRPr="007F23AD" w:rsidRDefault="00C010F8" w:rsidP="005B4EA9">
            <w:pPr>
              <w:rPr>
                <w:rFonts w:ascii="Calibri" w:eastAsia="DengXian" w:hAnsi="Calibri" w:cs="Calibri"/>
                <w:color w:val="000000" w:themeColor="text1"/>
                <w:sz w:val="22"/>
                <w:szCs w:val="22"/>
                <w:lang w:val="en-GB"/>
              </w:rPr>
            </w:pPr>
          </w:p>
          <w:p w14:paraId="3FCB4199" w14:textId="77777777" w:rsidR="00C010F8" w:rsidRPr="007F23AD" w:rsidRDefault="00C010F8" w:rsidP="005B4EA9">
            <w:pPr>
              <w:rPr>
                <w:rFonts w:ascii="Calibri" w:eastAsia="DengXian" w:hAnsi="Calibri" w:cs="Calibri"/>
                <w:color w:val="000000" w:themeColor="text1"/>
                <w:sz w:val="22"/>
                <w:szCs w:val="22"/>
                <w:lang w:val="en-GB"/>
              </w:rPr>
            </w:pPr>
            <w:proofErr w:type="spellStart"/>
            <w:r w:rsidRPr="007F23AD">
              <w:rPr>
                <w:rFonts w:ascii="Calibri" w:eastAsia="DengXian" w:hAnsi="Calibri" w:cs="Calibri"/>
                <w:color w:val="000000" w:themeColor="text1"/>
                <w:sz w:val="22"/>
                <w:szCs w:val="22"/>
                <w:lang w:val="en-GB"/>
              </w:rPr>
              <w:t>Crovini</w:t>
            </w:r>
            <w:proofErr w:type="spellEnd"/>
            <w:r w:rsidRPr="007F23AD">
              <w:rPr>
                <w:rFonts w:ascii="Calibri" w:eastAsia="DengXian" w:hAnsi="Calibri" w:cs="Calibri"/>
                <w:color w:val="000000" w:themeColor="text1"/>
                <w:sz w:val="22"/>
                <w:szCs w:val="22"/>
                <w:lang w:val="en-GB"/>
              </w:rPr>
              <w:t xml:space="preserve"> et al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ExcludeAuth="1"&gt;&lt;Author&gt;Crovini&lt;/Author&gt;&lt;Year&gt;2021&lt;/Year&gt;&lt;RecNum&gt;0&lt;/RecNum&gt;&lt;IDText&gt;How to reconsider risk management in SMEs? An Advanced, Reasoned and Organised Literature Review&lt;/IDText&gt;&lt;DisplayText&gt;(2021)&lt;/DisplayText&gt;&lt;record&gt;&lt;rec-number&gt;26&lt;/rec-number&gt;&lt;foreign-keys&gt;&lt;key app="EN" db-id="pzdwvt0zxepzzqe2zdmp5zajvd0tv5sdtt2w" timestamp="1701253332"&gt;26&lt;/key&gt;&lt;/foreign-keys&gt;&lt;ref-type name="Journal Article"&gt;17&lt;/ref-type&gt;&lt;contributors&gt;&lt;authors&gt;&lt;author&gt;Crovini, Chiara&lt;/author&gt;&lt;author&gt;Ossola, Giovanni&lt;/author&gt;&lt;author&gt;Britzelmaier, Bernd&lt;/author&gt;&lt;/authors&gt;&lt;/contributors&gt;&lt;titles&gt;&lt;title&gt;How to reconsider risk management in SMEs? An Advanced, Reasoned and Organised Literature Review&lt;/title&gt;&lt;secondary-title&gt;European Management Journal&lt;/secondary-title&gt;&lt;/titles&gt;&lt;periodical&gt;&lt;full-title&gt;European Management Journal&lt;/full-title&gt;&lt;/periodical&gt;&lt;pages&gt;118-134&lt;/pages&gt;&lt;volume&gt;39&lt;/volume&gt;&lt;number&gt;1&lt;/number&gt;&lt;keywords&gt;&lt;keyword&gt;Risk management&lt;/keyword&gt;&lt;keyword&gt;SMEs&lt;/keyword&gt;&lt;keyword&gt;ARO&lt;/keyword&gt;&lt;keyword&gt;Literature review&lt;/keyword&gt;&lt;keyword&gt;Decision making&lt;/keyword&gt;&lt;keyword&gt;Risk approach&lt;/keyword&gt;&lt;/keywords&gt;&lt;dates&gt;&lt;year&gt;2021&lt;/year&gt;&lt;pub-dates&gt;&lt;date&gt;2021/02/01/&lt;/date&gt;&lt;/pub-dates&gt;&lt;/dates&gt;&lt;isbn&gt;0263-2373&lt;/isbn&gt;&lt;urls&gt;&lt;related-urls&gt;&lt;url&gt;https://www.sciencedirect.com/science/article/pii/S0263237320301742&lt;/url&gt;&lt;/related-urls&gt;&lt;/urls&gt;&lt;electronic-resource-num&gt;https://doi.org/10.1016/j.emj.2020.11.002&lt;/electronic-resource-num&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(2021)</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used the Advanced, Reasoned and Organised (ARO) literature review method to examine risk management in SMEs, finding that many overlook comprehensive risk strategies due to managerial attitudes and lack of awareness, underscoring the need for better risk understanding.</w:t>
            </w:r>
          </w:p>
        </w:tc>
      </w:tr>
      <w:tr w:rsidR="00C010F8" w:rsidRPr="007F23AD" w14:paraId="5A72A77D" w14:textId="77777777" w:rsidTr="005B4EA9">
        <w:trPr>
          <w:trHeight w:val="320"/>
          <w:jc w:val="center"/>
        </w:trPr>
        <w:tc>
          <w:tcPr>
            <w:tcW w:w="2547" w:type="dxa"/>
            <w:tcBorders>
              <w:top w:val="single" w:sz="4" w:space="0" w:color="auto"/>
              <w:left w:val="single" w:sz="4" w:space="0" w:color="auto"/>
              <w:bottom w:val="single" w:sz="4" w:space="0" w:color="auto"/>
              <w:right w:val="single" w:sz="4" w:space="0" w:color="auto"/>
            </w:tcBorders>
            <w:shd w:val="clear" w:color="auto" w:fill="auto"/>
            <w:noWrap/>
            <w:vAlign w:val="center"/>
          </w:tcPr>
          <w:p w14:paraId="6BEE6CC2" w14:textId="77777777" w:rsidR="00C010F8" w:rsidRPr="007F23AD" w:rsidRDefault="00C010F8" w:rsidP="005B4EA9">
            <w:pPr>
              <w:spacing w:line="480" w:lineRule="auto"/>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4. Stakeholders Risk </w:t>
            </w:r>
          </w:p>
        </w:tc>
        <w:tc>
          <w:tcPr>
            <w:tcW w:w="11198" w:type="dxa"/>
            <w:tcBorders>
              <w:top w:val="single" w:sz="4" w:space="0" w:color="auto"/>
              <w:left w:val="single" w:sz="4" w:space="0" w:color="auto"/>
              <w:bottom w:val="single" w:sz="4" w:space="0" w:color="auto"/>
              <w:right w:val="single" w:sz="4" w:space="0" w:color="auto"/>
            </w:tcBorders>
            <w:shd w:val="clear" w:color="auto" w:fill="auto"/>
            <w:noWrap/>
            <w:vAlign w:val="center"/>
          </w:tcPr>
          <w:p w14:paraId="34CF30DC"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Khalfan et al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ExcludeAuth="1"&gt;&lt;Author&gt;Khalfan&lt;/Author&gt;&lt;Year&gt;2008&lt;/Year&gt;&lt;RecNum&gt;0&lt;/RecNum&gt;&lt;IDText&gt;The integration of suppliers and manufacturers within construction supply chains through innovative procurement strategies&lt;/IDText&gt;&lt;DisplayText&gt;(2008)&lt;/DisplayText&gt;&lt;record&gt;&lt;rec-number&gt;50&lt;/rec-number&gt;&lt;foreign-keys&gt;&lt;key app="EN" db-id="pzdwvt0zxepzzqe2zdmp5zajvd0tv5sdtt2w" timestamp="1701253332"&gt;50&lt;/key&gt;&lt;/foreign-keys&gt;&lt;ref-type name="Journal Article"&gt;17&lt;/ref-type&gt;&lt;contributors&gt;&lt;authors&gt;&lt;author&gt;Khalfan, Malik M. A.&lt;/author&gt;&lt;author&gt;McDermott, Peter&lt;/author&gt;&lt;author&gt;Li, Xianguang&lt;/author&gt;&lt;author&gt;Arif, Mohammed&lt;/author&gt;&lt;author&gt;Kashyap, Mukesh&lt;/author&gt;&lt;/authors&gt;&lt;/contributors&gt;&lt;titles&gt;&lt;title&gt;The integration of suppliers and manufacturers within construction supply chains through innovative procurement strategies&lt;/title&gt;&lt;secondary-title&gt;International Journal of Value Chain Management&lt;/secondary-title&gt;&lt;/titles&gt;&lt;periodical&gt;&lt;full-title&gt;International Journal of Value Chain Management&lt;/full-title&gt;&lt;/periodical&gt;&lt;pages&gt;358-370&lt;/pages&gt;&lt;volume&gt;2&lt;/volume&gt;&lt;number&gt;3&lt;/number&gt;&lt;section&gt;358&lt;/section&gt;&lt;dates&gt;&lt;year&gt;2008&lt;/year&gt;&lt;pub-dates&gt;&lt;date&gt;2008/01/01&lt;/date&gt;&lt;/pub-dates&gt;&lt;/dates&gt;&lt;publisher&gt;Inderscience Publishers&lt;/publisher&gt;&lt;isbn&gt;1741-5357&amp;#xD;1741-5365&lt;/isbn&gt;&lt;urls&gt;&lt;related-urls&gt;&lt;url&gt;https://www.inderscienceonline.com/doi/abs/10.1504/IJVCM.2008.019518&lt;/url&gt;&lt;/related-urls&gt;&lt;/urls&gt;&lt;electronic-resource-num&gt;10.1504/ijvcm.2008.019518&lt;/electronic-resource-num&gt;&lt;access-date&gt;2022/06/14&lt;/access-dat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(2008)</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examined innovative procurement in the UK construction industry, emphasizing early involvement of suppliers and manufacturers for better project planning and the benefits of enhanced supply chain integration.</w:t>
            </w:r>
          </w:p>
          <w:p w14:paraId="0B922E6F" w14:textId="77777777" w:rsidR="00C010F8" w:rsidRPr="007F23AD" w:rsidRDefault="00C010F8" w:rsidP="005B4EA9">
            <w:pPr>
              <w:rPr>
                <w:rFonts w:ascii="Calibri" w:eastAsia="DengXian" w:hAnsi="Calibri" w:cs="Calibri"/>
                <w:color w:val="000000" w:themeColor="text1"/>
                <w:sz w:val="22"/>
                <w:szCs w:val="22"/>
                <w:lang w:val="en-GB"/>
              </w:rPr>
            </w:pPr>
          </w:p>
          <w:p w14:paraId="020C08E2"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Oppong et al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ExcludeAuth="1"&gt;&lt;Author&gt;Oppong&lt;/Author&gt;&lt;Year&gt;2017&lt;/Year&gt;&lt;RecNum&gt;0&lt;/RecNum&gt;&lt;IDText&gt;A review of stakeholder management performance attributes in construction projects&lt;/IDText&gt;&lt;DisplayText&gt;(2017)&lt;/DisplayText&gt;&lt;record&gt;&lt;rec-number&gt;66&lt;/rec-number&gt;&lt;foreign-keys&gt;&lt;key app="EN" db-id="pzdwvt0zxepzzqe2zdmp5zajvd0tv5sdtt2w" timestamp="1701253332"&gt;66&lt;/key&gt;&lt;/foreign-keys&gt;&lt;ref-type name="Journal Article"&gt;17&lt;/ref-type&gt;&lt;contributors&gt;&lt;authors&gt;&lt;author&gt;Oppong, Goodenough D.&lt;/author&gt;&lt;author&gt;Chan, Albert P. C.&lt;/author&gt;&lt;author&gt;Dansoh, Ayirebi&lt;/author&gt;&lt;/authors&gt;&lt;/contributors&gt;&lt;titles&gt;&lt;title&gt;A review of stakeholder management performance attributes in construction projects&lt;/title&gt;&lt;secondary-title&gt;International Journal of Project Management&lt;/secondary-title&gt;&lt;/titles&gt;&lt;periodical&gt;&lt;full-title&gt;International Journal of Project Management&lt;/full-title&gt;&lt;/periodical&gt;&lt;pages&gt;1037-1051&lt;/pages&gt;&lt;volume&gt;35&lt;/volume&gt;&lt;number&gt;6&lt;/number&gt;&lt;section&gt;1037&lt;/section&gt;&lt;dates&gt;&lt;year&gt;2017&lt;/year&gt;&lt;/dates&gt;&lt;isbn&gt;02637863&lt;/isbn&gt;&lt;work-type&gt;Article&lt;/work-type&gt;&lt;urls&gt;&lt;related-urls&gt;&lt;url&gt;https://www.scopus.com/inward/record.uri?eid=2-s2.0-85019618685&amp;amp;doi=10.1016%2fj.ijproman.2017.04.015&amp;amp;partnerID=40&amp;amp;md5=9eb6e0e21fed1255ef5c96f21ba6a7c3&lt;/url&gt;&lt;/related-urls&gt;&lt;/urls&gt;&lt;electronic-resource-num&gt;10.1016/j.ijproman.2017.04.015&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(2017)</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developed a flexible conceptual model for construction stakeholder management, including performance objectives and indicators, allowing for tailored application to projects and comprehensive success measurement.</w:t>
            </w:r>
          </w:p>
          <w:p w14:paraId="22BD6E31" w14:textId="77777777" w:rsidR="00C010F8" w:rsidRPr="007F23AD" w:rsidRDefault="00C010F8" w:rsidP="005B4EA9">
            <w:pPr>
              <w:rPr>
                <w:rFonts w:ascii="Calibri" w:eastAsia="DengXian" w:hAnsi="Calibri" w:cs="Calibri"/>
                <w:color w:val="000000" w:themeColor="text1"/>
                <w:sz w:val="22"/>
                <w:szCs w:val="22"/>
                <w:lang w:val="en-GB"/>
              </w:rPr>
            </w:pPr>
          </w:p>
          <w:p w14:paraId="58390819" w14:textId="77777777" w:rsidR="00C010F8" w:rsidRPr="007F23AD" w:rsidRDefault="00C010F8" w:rsidP="005B4EA9">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AuthorYear="1"&gt;&lt;Author&gt;Abas&lt;/Author&gt;&lt;Year&gt;2020&lt;/Year&gt;&lt;RecNum&gt;40&lt;/RecNum&gt;&lt;DisplayText&gt;Abas et al. (2020)&lt;/DisplayText&gt;&lt;record&gt;&lt;rec-number&gt;40&lt;/rec-number&gt;&lt;foreign-keys&gt;&lt;key app="EN" db-id="9zdawedfqdf50aedzs7p29dtpwd9fav0at52" timestamp="1701688170"&gt;40&lt;/key&gt;&lt;/foreign-keys&gt;&lt;ref-type name="Journal Article"&gt;17&lt;/ref-type&gt;&lt;contributors&gt;&lt;authors&gt;&lt;author&gt;Abas, Muhammad&lt;/author&gt;&lt;author&gt;Khattak, Sikandar Bilal&lt;/author&gt;&lt;author&gt;Habib, Tufail&lt;/author&gt;&lt;author&gt;Nadir, Uroosa&lt;/author&gt;&lt;/authors&gt;&lt;/contributors&gt;&lt;titles&gt;&lt;title&gt;Assessment of critical risk and success factors in construction supply chain: a case of Pakistan&lt;/title&gt;&lt;secondary-title&gt;International Journal of Construction Management&lt;/secondary-title&gt;&lt;/titles&gt;&lt;pages&gt;1-9&lt;/pages&gt;&lt;section&gt;1&lt;/section&gt;&lt;dates&gt;&lt;year&gt;2020&lt;/year&gt;&lt;/dates&gt;&lt;isbn&gt;1562-3599&amp;#xD;2331-2327&lt;/isbn&gt;&lt;work-type&gt;Article&lt;/work-type&gt;&lt;urls&gt;&lt;related-urls&gt;&lt;url&gt;https://www.scopus.com/inward/record.uri?eid=2-s2.0-85087555770&amp;amp;doi=10.1080%2f15623599.2020.1783597&amp;amp;partnerID=40&amp;amp;md5=f9b7c911486434647dbb4538fc357187&lt;/url&gt;&lt;/related-urls&gt;&lt;/urls&gt;&lt;electronic-resource-num&gt;10.1080/15623599.2020.1783597&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Abas et al. (2020)</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identified key risk and success factors in Pakistan's construction supply chain, such as funding issues and stakeholder communication, providing valuable industry insights.</w:t>
            </w:r>
          </w:p>
          <w:p w14:paraId="1EF87DB4" w14:textId="77777777" w:rsidR="00C010F8" w:rsidRPr="007F23AD" w:rsidRDefault="00C010F8" w:rsidP="005B4EA9">
            <w:pPr>
              <w:rPr>
                <w:rFonts w:ascii="Calibri" w:eastAsia="DengXian" w:hAnsi="Calibri" w:cs="Calibri"/>
                <w:color w:val="000000" w:themeColor="text1"/>
                <w:sz w:val="22"/>
                <w:szCs w:val="22"/>
                <w:lang w:val="en-GB"/>
              </w:rPr>
            </w:pPr>
          </w:p>
          <w:p w14:paraId="3DFB14F8" w14:textId="77777777" w:rsidR="00C010F8" w:rsidRPr="007F23AD" w:rsidRDefault="00C010F8" w:rsidP="005B4EA9">
            <w:pPr>
              <w:rPr>
                <w:rFonts w:ascii="Calibri" w:eastAsia="DengXian" w:hAnsi="Calibri" w:cs="Calibri"/>
                <w:color w:val="000000" w:themeColor="text1"/>
                <w:sz w:val="22"/>
                <w:szCs w:val="22"/>
                <w:lang w:val="en-GB"/>
              </w:rPr>
            </w:pPr>
            <w:proofErr w:type="spellStart"/>
            <w:r w:rsidRPr="007F23AD">
              <w:rPr>
                <w:rFonts w:ascii="Calibri" w:eastAsia="DengXian" w:hAnsi="Calibri" w:cs="Calibri"/>
                <w:color w:val="000000" w:themeColor="text1"/>
                <w:sz w:val="22"/>
                <w:szCs w:val="22"/>
                <w:lang w:val="en-GB"/>
              </w:rPr>
              <w:t>Aladag</w:t>
            </w:r>
            <w:proofErr w:type="spellEnd"/>
            <w:r w:rsidRPr="007F23AD">
              <w:rPr>
                <w:rFonts w:ascii="Calibri" w:eastAsia="DengXian" w:hAnsi="Calibri" w:cs="Calibri"/>
                <w:color w:val="000000" w:themeColor="text1"/>
                <w:sz w:val="22"/>
                <w:szCs w:val="22"/>
                <w:lang w:val="en-GB"/>
              </w:rPr>
              <w:t xml:space="preserve"> and Isik </w:t>
            </w: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ExcludeAuth="1"&gt;&lt;Author&gt;Aladag&lt;/Author&gt;&lt;Year&gt;2020&lt;/Year&gt;&lt;RecNum&gt;0&lt;/RecNum&gt;&lt;IDText&gt;The Effect of Stakeholder-Associated Risks in Mega-Engineering Projects: A Case Study of a PPP Airport Project&lt;/IDText&gt;&lt;DisplayText&gt;(2020)&lt;/DisplayText&gt;&lt;record&gt;&lt;rec-number&gt;67&lt;/rec-number&gt;&lt;foreign-keys&gt;&lt;key app="EN" db-id="pzdwvt0zxepzzqe2zdmp5zajvd0tv5sdtt2w" timestamp="1701253332"&gt;67&lt;/key&gt;&lt;/foreign-keys&gt;&lt;ref-type name="Journal Article"&gt;17&lt;/ref-type&gt;&lt;contributors&gt;&lt;authors&gt;&lt;author&gt;Aladag, Hande&lt;/author&gt;&lt;author&gt;Isik, Zeynep&lt;/author&gt;&lt;/authors&gt;&lt;/contributors&gt;&lt;titles&gt;&lt;title&gt;The Effect of Stakeholder-Associated Risks in Mega-Engineering Projects: A Case Study of a PPP Airport Project&lt;/title&gt;&lt;secondary-title&gt;IEEE Transactions on Engineering Management&lt;/secondary-title&gt;&lt;/titles&gt;&lt;periodical&gt;&lt;full-title&gt;IEEE Transactions on Engineering Management&lt;/full-title&gt;&lt;/periodical&gt;&lt;pages&gt;174-186&lt;/pages&gt;&lt;volume&gt;67&lt;/volume&gt;&lt;number&gt;1&lt;/number&gt;&lt;section&gt;174&lt;/section&gt;&lt;dates&gt;&lt;year&gt;2020&lt;/year&gt;&lt;/dates&gt;&lt;isbn&gt;0018-9391&amp;#xD;1558-0040&lt;/isbn&gt;&lt;work-type&gt;Article&lt;/work-type&gt;&lt;urls&gt;&lt;related-urls&gt;&lt;url&gt;https://www.scopus.com/inward/record.uri?eid=2-s2.0-85053145870&amp;amp;doi=10.1109%2fTEM.2018.2866269&amp;amp;partnerID=40&amp;amp;md5=e4034b93d54cf27ff377971616bc7504&lt;/url&gt;&lt;/related-urls&gt;&lt;/urls&gt;&lt;custom7&gt;8457281&lt;/custom7&gt;&lt;electronic-resource-num&gt;10.1109/tem.2018.2866269&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(2020)</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w:t>
            </w:r>
            <w:proofErr w:type="spellStart"/>
            <w:r w:rsidRPr="007F23AD">
              <w:rPr>
                <w:rFonts w:ascii="Calibri" w:eastAsia="DengXian" w:hAnsi="Calibri" w:cs="Calibri"/>
                <w:color w:val="000000" w:themeColor="text1"/>
                <w:sz w:val="22"/>
                <w:szCs w:val="22"/>
                <w:lang w:val="en-GB"/>
              </w:rPr>
              <w:t>analyzed</w:t>
            </w:r>
            <w:proofErr w:type="spellEnd"/>
            <w:r w:rsidRPr="007F23AD">
              <w:rPr>
                <w:rFonts w:ascii="Calibri" w:eastAsia="DengXian" w:hAnsi="Calibri" w:cs="Calibri"/>
                <w:color w:val="000000" w:themeColor="text1"/>
                <w:sz w:val="22"/>
                <w:szCs w:val="22"/>
                <w:lang w:val="en-GB"/>
              </w:rPr>
              <w:t xml:space="preserve"> stakeholder-related risks in mega-engineering projects, underlining the significance of partner selection and the necessity of risk management for enhanced project performance.</w:t>
            </w:r>
          </w:p>
          <w:p w14:paraId="646038DF" w14:textId="77777777" w:rsidR="00C010F8" w:rsidRPr="007F23AD" w:rsidRDefault="00C010F8" w:rsidP="005B4EA9">
            <w:pPr>
              <w:rPr>
                <w:rFonts w:ascii="Calibri" w:eastAsia="DengXian" w:hAnsi="Calibri" w:cs="Calibri"/>
                <w:color w:val="000000" w:themeColor="text1"/>
                <w:sz w:val="22"/>
                <w:szCs w:val="22"/>
                <w:lang w:val="en-GB"/>
              </w:rPr>
            </w:pPr>
          </w:p>
        </w:tc>
      </w:tr>
    </w:tbl>
    <w:p w14:paraId="115536B1" w14:textId="4F9A58F3" w:rsidR="00C010F8" w:rsidRDefault="00C010F8" w:rsidP="00C010F8">
      <w:pPr>
        <w:spacing w:line="480" w:lineRule="auto"/>
        <w:jc w:val="both"/>
        <w:rPr>
          <w:rFonts w:ascii="Calibri" w:eastAsia="DengXian" w:hAnsi="Calibri" w:cs="Calibri" w:hint="eastAsia"/>
          <w:color w:val="000000" w:themeColor="text1"/>
          <w:sz w:val="22"/>
          <w:szCs w:val="22"/>
          <w:lang w:val="en-GB"/>
        </w:rPr>
        <w:sectPr w:rsidR="00C010F8" w:rsidSect="00C010F8">
          <w:pgSz w:w="16840" w:h="11900" w:orient="landscape"/>
          <w:pgMar w:top="1800" w:right="1440" w:bottom="1800" w:left="1440" w:header="708" w:footer="708" w:gutter="0"/>
          <w:cols w:space="708"/>
          <w:docGrid w:linePitch="360"/>
        </w:sectPr>
      </w:pPr>
    </w:p>
    <w:p w14:paraId="23851A60" w14:textId="5C88760A" w:rsidR="006F7A9A" w:rsidRPr="007F23AD" w:rsidRDefault="0079178C" w:rsidP="007C675E">
      <w:pPr>
        <w:spacing w:line="480" w:lineRule="auto"/>
        <w:jc w:val="both"/>
        <w:rPr>
          <w:rFonts w:ascii="Calibri" w:eastAsia="DengXian" w:hAnsi="Calibri" w:cs="Calibri"/>
          <w:i/>
          <w:iCs/>
          <w:color w:val="000000" w:themeColor="text1"/>
          <w:sz w:val="22"/>
          <w:szCs w:val="22"/>
          <w:lang w:val="en-GB"/>
        </w:rPr>
      </w:pPr>
      <w:r w:rsidRPr="007F23AD">
        <w:rPr>
          <w:rFonts w:ascii="Calibri" w:eastAsia="DengXian" w:hAnsi="Calibri" w:cs="Calibri"/>
          <w:i/>
          <w:iCs/>
          <w:color w:val="000000" w:themeColor="text1"/>
          <w:sz w:val="22"/>
          <w:szCs w:val="22"/>
          <w:lang w:val="en-GB"/>
        </w:rPr>
        <w:lastRenderedPageBreak/>
        <w:t>Contractual risk</w:t>
      </w:r>
    </w:p>
    <w:p w14:paraId="77FBB25E" w14:textId="2BF39F02" w:rsidR="004F269E" w:rsidRPr="007F23AD" w:rsidRDefault="00D4763B" w:rsidP="00CB4F3C">
      <w:pPr>
        <w:spacing w:line="480" w:lineRule="auto"/>
        <w:jc w:val="both"/>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rPr>
        <w:t xml:space="preserve">The contract is considered the cornerstone of </w:t>
      </w:r>
      <w:r w:rsidR="00F2058B" w:rsidRPr="007F23AD">
        <w:rPr>
          <w:rFonts w:ascii="Calibri" w:eastAsia="DengXian" w:hAnsi="Calibri" w:cs="Calibri"/>
          <w:color w:val="000000" w:themeColor="text1"/>
          <w:sz w:val="22"/>
          <w:szCs w:val="22"/>
        </w:rPr>
        <w:t>collaboration</w:t>
      </w:r>
      <w:r w:rsidRPr="007F23AD">
        <w:rPr>
          <w:rFonts w:ascii="Calibri" w:eastAsia="DengXian" w:hAnsi="Calibri" w:cs="Calibri"/>
          <w:color w:val="000000" w:themeColor="text1"/>
          <w:sz w:val="22"/>
          <w:szCs w:val="22"/>
        </w:rPr>
        <w:t xml:space="preserve"> among companies in supply chain management. It </w:t>
      </w:r>
      <w:r w:rsidR="008069D7" w:rsidRPr="007F23AD">
        <w:rPr>
          <w:rFonts w:ascii="Calibri" w:eastAsia="DengXian" w:hAnsi="Calibri" w:cs="Calibri"/>
          <w:color w:val="000000" w:themeColor="text1"/>
          <w:sz w:val="22"/>
          <w:szCs w:val="22"/>
        </w:rPr>
        <w:t>outlines</w:t>
      </w:r>
      <w:r w:rsidRPr="007F23AD">
        <w:rPr>
          <w:rFonts w:ascii="Calibri" w:eastAsia="DengXian" w:hAnsi="Calibri" w:cs="Calibri"/>
          <w:color w:val="000000" w:themeColor="text1"/>
          <w:sz w:val="22"/>
          <w:szCs w:val="22"/>
        </w:rPr>
        <w:t xml:space="preserve"> the obligations and tasks of both parties and serves as the foundation for communication and, importantly, risk sharing. </w:t>
      </w:r>
      <w:r w:rsidR="00F86FBF" w:rsidRPr="007F23AD">
        <w:rPr>
          <w:rFonts w:ascii="Calibri" w:eastAsia="DengXian" w:hAnsi="Calibri" w:cs="Calibri"/>
          <w:color w:val="000000" w:themeColor="text1"/>
          <w:sz w:val="22"/>
          <w:szCs w:val="22"/>
        </w:rPr>
        <w:t xml:space="preserve">This </w:t>
      </w:r>
      <w:r w:rsidR="00CC6E00" w:rsidRPr="007F23AD">
        <w:rPr>
          <w:rFonts w:ascii="Calibri" w:eastAsia="DengXian" w:hAnsi="Calibri" w:cs="Calibri"/>
          <w:color w:val="000000" w:themeColor="text1"/>
          <w:sz w:val="22"/>
          <w:szCs w:val="22"/>
        </w:rPr>
        <w:t>r</w:t>
      </w:r>
      <w:r w:rsidR="00CB4F3C" w:rsidRPr="007F23AD">
        <w:rPr>
          <w:rFonts w:ascii="Calibri" w:eastAsia="DengXian" w:hAnsi="Calibri" w:cs="Calibri"/>
          <w:color w:val="000000" w:themeColor="text1"/>
          <w:sz w:val="22"/>
          <w:szCs w:val="22"/>
        </w:rPr>
        <w:t xml:space="preserve">esearch predominantly focuses on relational contracts, with some scholars highlighting their benefits in synchronizing the </w:t>
      </w:r>
      <w:r w:rsidR="00F86FBF" w:rsidRPr="007F23AD">
        <w:rPr>
          <w:rFonts w:ascii="Calibri" w:eastAsia="DengXian" w:hAnsi="Calibri" w:cs="Calibri"/>
          <w:color w:val="000000" w:themeColor="text1"/>
          <w:sz w:val="22"/>
          <w:szCs w:val="22"/>
        </w:rPr>
        <w:t xml:space="preserve">interests of </w:t>
      </w:r>
      <w:r w:rsidR="00CB4F3C" w:rsidRPr="007F23AD">
        <w:rPr>
          <w:rFonts w:ascii="Calibri" w:eastAsia="DengXian" w:hAnsi="Calibri" w:cs="Calibri"/>
          <w:color w:val="000000" w:themeColor="text1"/>
          <w:sz w:val="22"/>
          <w:szCs w:val="22"/>
        </w:rPr>
        <w:t xml:space="preserve">stakeholders, thus enhancing cost and time management in construction projects </w:t>
      </w:r>
      <w:r w:rsidR="00502925" w:rsidRPr="007F23AD">
        <w:rPr>
          <w:rFonts w:ascii="Calibri" w:eastAsia="DengXian" w:hAnsi="Calibri" w:cs="Calibri"/>
          <w:color w:val="000000" w:themeColor="text1"/>
          <w:sz w:val="22"/>
          <w:szCs w:val="22"/>
          <w:lang w:val="en-GB"/>
        </w:rPr>
        <w:fldChar w:fldCharType="begin"/>
      </w:r>
      <w:r w:rsidR="00D55F18" w:rsidRPr="007F23AD">
        <w:rPr>
          <w:rFonts w:ascii="Calibri" w:eastAsia="DengXian" w:hAnsi="Calibri" w:cs="Calibri"/>
          <w:color w:val="000000" w:themeColor="text1"/>
          <w:sz w:val="22"/>
          <w:szCs w:val="22"/>
          <w:lang w:val="en-GB"/>
        </w:rPr>
        <w:instrText xml:space="preserve"> ADDIN EN.CITE &lt;EndNote&gt;&lt;Cite&gt;&lt;Author&gt;Ling&lt;/Author&gt;&lt;Year&gt;2014&lt;/Year&gt;&lt;RecNum&gt;0&lt;/RecNum&gt;&lt;IDText&gt;Drivers and barriers to adopting relational contracting practices in public projects: Comparative study of Beijing and Sydney&lt;/IDText&gt;&lt;DisplayText&gt;(Ling et al. 2014)&lt;/DisplayText&gt;&lt;record&gt;&lt;rec-number&gt;57&lt;/rec-number&gt;&lt;foreign-keys&gt;&lt;key app="EN" db-id="pzdwvt0zxepzzqe2zdmp5zajvd0tv5sdtt2w" timestamp="1701253332"&gt;57&lt;/key&gt;&lt;/foreign-keys&gt;&lt;ref-type name="Journal Article"&gt;17&lt;/ref-type&gt;&lt;contributors&gt;&lt;authors&gt;&lt;author&gt;Ling, Florence Yean Yng&lt;/author&gt;&lt;author&gt;Ong, Shi Ying&lt;/author&gt;&lt;author&gt;Ke, Yongjian&lt;/author&gt;&lt;author&gt;Wang, Shouqing&lt;/author&gt;&lt;author&gt;Zou, Patrick&lt;/author&gt;&lt;/authors&gt;&lt;/contributors&gt;&lt;titles&gt;&lt;title&gt;Drivers and barriers to adopting relational contracting practices in public projects: Comparative study of Beijing and Sydney&lt;/title&gt;&lt;secondary-title&gt;International Journal of Project Management&lt;/secondary-title&gt;&lt;/titles&gt;&lt;periodical&gt;&lt;full-title&gt;International Journal of Project Management&lt;/full-title&gt;&lt;/periodical&gt;&lt;pages&gt;275-285&lt;/pages&gt;&lt;volume&gt;32&lt;/volume&gt;&lt;number&gt;2&lt;/number&gt;&lt;section&gt;275&lt;/section&gt;&lt;dates&gt;&lt;year&gt;2014&lt;/year&gt;&lt;/dates&gt;&lt;isbn&gt;02637863&lt;/isbn&gt;&lt;work-type&gt;Article&lt;/work-type&gt;&lt;urls&gt;&lt;related-urls&gt;&lt;url&gt;https://www.scopus.com/inward/record.uri?eid=2-s2.0-84890236950&amp;amp;doi=10.1016%2fj.ijproman.2013.04.008&amp;amp;partnerID=40&amp;amp;md5=909db4fea7ddfb789fc518297c001f0e&lt;/url&gt;&lt;/related-urls&gt;&lt;/urls&gt;&lt;electronic-resource-num&gt;10.1016/j.ijproman.2013.04.008&lt;/electronic-resource-num&gt;&lt;remote-database-name&gt;Scopus&lt;/remote-database-name&gt;&lt;/record&gt;&lt;/Cite&gt;&lt;/EndNote&gt;</w:instrText>
      </w:r>
      <w:r w:rsidR="00502925" w:rsidRPr="007F23AD">
        <w:rPr>
          <w:rFonts w:ascii="Calibri" w:eastAsia="DengXian" w:hAnsi="Calibri" w:cs="Calibri"/>
          <w:color w:val="000000" w:themeColor="text1"/>
          <w:sz w:val="22"/>
          <w:szCs w:val="22"/>
          <w:lang w:val="en-GB"/>
        </w:rPr>
        <w:fldChar w:fldCharType="separate"/>
      </w:r>
      <w:r w:rsidR="00502925" w:rsidRPr="007F23AD">
        <w:rPr>
          <w:rFonts w:ascii="Calibri" w:eastAsia="DengXian" w:hAnsi="Calibri" w:cs="Calibri"/>
          <w:noProof/>
          <w:color w:val="000000" w:themeColor="text1"/>
          <w:sz w:val="22"/>
          <w:szCs w:val="22"/>
          <w:lang w:val="en-GB"/>
        </w:rPr>
        <w:t>(Ling et al. 2014)</w:t>
      </w:r>
      <w:r w:rsidR="00502925" w:rsidRPr="007F23AD">
        <w:rPr>
          <w:rFonts w:ascii="Calibri" w:eastAsia="DengXian" w:hAnsi="Calibri" w:cs="Calibri"/>
          <w:color w:val="000000" w:themeColor="text1"/>
          <w:sz w:val="22"/>
          <w:szCs w:val="22"/>
          <w:lang w:val="en-GB"/>
        </w:rPr>
        <w:fldChar w:fldCharType="end"/>
      </w:r>
      <w:r w:rsidR="00CB4F3C" w:rsidRPr="007F23AD">
        <w:rPr>
          <w:rFonts w:ascii="Calibri" w:eastAsia="DengXian" w:hAnsi="Calibri" w:cs="Calibri"/>
          <w:color w:val="000000" w:themeColor="text1"/>
          <w:sz w:val="22"/>
          <w:szCs w:val="22"/>
        </w:rPr>
        <w:t xml:space="preserve">. Nonetheless, there is skepticism about their efficacy, with concerns such as potential corruption due to overly close relationships that might </w:t>
      </w:r>
      <w:r w:rsidR="00366D6A" w:rsidRPr="007F23AD">
        <w:rPr>
          <w:rFonts w:ascii="Calibri" w:eastAsia="DengXian" w:hAnsi="Calibri" w:cs="Calibri"/>
          <w:color w:val="000000" w:themeColor="text1"/>
          <w:sz w:val="22"/>
          <w:szCs w:val="22"/>
        </w:rPr>
        <w:t>priorities</w:t>
      </w:r>
      <w:r w:rsidR="00CB4F3C" w:rsidRPr="007F23AD">
        <w:rPr>
          <w:rFonts w:ascii="Calibri" w:eastAsia="DengXian" w:hAnsi="Calibri" w:cs="Calibri"/>
          <w:color w:val="000000" w:themeColor="text1"/>
          <w:sz w:val="22"/>
          <w:szCs w:val="22"/>
        </w:rPr>
        <w:t xml:space="preserve"> relational over contractual value </w:t>
      </w:r>
      <w:r w:rsidR="00502925" w:rsidRPr="007F23AD">
        <w:rPr>
          <w:rFonts w:ascii="Calibri" w:eastAsia="DengXian" w:hAnsi="Calibri" w:cs="Calibri"/>
          <w:color w:val="000000" w:themeColor="text1"/>
          <w:sz w:val="22"/>
          <w:szCs w:val="22"/>
          <w:lang w:val="en-GB"/>
        </w:rPr>
        <w:fldChar w:fldCharType="begin"/>
      </w:r>
      <w:r w:rsidR="00D55F18" w:rsidRPr="007F23AD">
        <w:rPr>
          <w:rFonts w:ascii="Calibri" w:eastAsia="DengXian" w:hAnsi="Calibri" w:cs="Calibri"/>
          <w:color w:val="000000" w:themeColor="text1"/>
          <w:sz w:val="22"/>
          <w:szCs w:val="22"/>
          <w:lang w:val="en-GB"/>
        </w:rPr>
        <w:instrText xml:space="preserve"> ADDIN EN.CITE &lt;EndNote&gt;&lt;Cite&gt;&lt;Author&gt;Ling&lt;/Author&gt;&lt;Year&gt;2014&lt;/Year&gt;&lt;RecNum&gt;0&lt;/RecNum&gt;&lt;IDText&gt;Drivers and barriers to adopting relational contracting practices in public projects: Comparative study of Beijing and Sydney&lt;/IDText&gt;&lt;DisplayText&gt;(Ling et al. 2014)&lt;/DisplayText&gt;&lt;record&gt;&lt;rec-number&gt;57&lt;/rec-number&gt;&lt;foreign-keys&gt;&lt;key app="EN" db-id="pzdwvt0zxepzzqe2zdmp5zajvd0tv5sdtt2w" timestamp="1701253332"&gt;57&lt;/key&gt;&lt;/foreign-keys&gt;&lt;ref-type name="Journal Article"&gt;17&lt;/ref-type&gt;&lt;contributors&gt;&lt;authors&gt;&lt;author&gt;Ling, Florence Yean Yng&lt;/author&gt;&lt;author&gt;Ong, Shi Ying&lt;/author&gt;&lt;author&gt;Ke, Yongjian&lt;/author&gt;&lt;author&gt;Wang, Shouqing&lt;/author&gt;&lt;author&gt;Zou, Patrick&lt;/author&gt;&lt;/authors&gt;&lt;/contributors&gt;&lt;titles&gt;&lt;title&gt;Drivers and barriers to adopting relational contracting practices in public projects: Comparative study of Beijing and Sydney&lt;/title&gt;&lt;secondary-title&gt;International Journal of Project Management&lt;/secondary-title&gt;&lt;/titles&gt;&lt;periodical&gt;&lt;full-title&gt;International Journal of Project Management&lt;/full-title&gt;&lt;/periodical&gt;&lt;pages&gt;275-285&lt;/pages&gt;&lt;volume&gt;32&lt;/volume&gt;&lt;number&gt;2&lt;/number&gt;&lt;section&gt;275&lt;/section&gt;&lt;dates&gt;&lt;year&gt;2014&lt;/year&gt;&lt;/dates&gt;&lt;isbn&gt;02637863&lt;/isbn&gt;&lt;work-type&gt;Article&lt;/work-type&gt;&lt;urls&gt;&lt;related-urls&gt;&lt;url&gt;https://www.scopus.com/inward/record.uri?eid=2-s2.0-84890236950&amp;amp;doi=10.1016%2fj.ijproman.2013.04.008&amp;amp;partnerID=40&amp;amp;md5=909db4fea7ddfb789fc518297c001f0e&lt;/url&gt;&lt;/related-urls&gt;&lt;/urls&gt;&lt;electronic-resource-num&gt;10.1016/j.ijproman.2013.04.008&lt;/electronic-resource-num&gt;&lt;remote-database-name&gt;Scopus&lt;/remote-database-name&gt;&lt;/record&gt;&lt;/Cite&gt;&lt;/EndNote&gt;</w:instrText>
      </w:r>
      <w:r w:rsidR="00502925" w:rsidRPr="007F23AD">
        <w:rPr>
          <w:rFonts w:ascii="Calibri" w:eastAsia="DengXian" w:hAnsi="Calibri" w:cs="Calibri"/>
          <w:color w:val="000000" w:themeColor="text1"/>
          <w:sz w:val="22"/>
          <w:szCs w:val="22"/>
          <w:lang w:val="en-GB"/>
        </w:rPr>
        <w:fldChar w:fldCharType="separate"/>
      </w:r>
      <w:r w:rsidR="00502925" w:rsidRPr="007F23AD">
        <w:rPr>
          <w:rFonts w:ascii="Calibri" w:eastAsia="DengXian" w:hAnsi="Calibri" w:cs="Calibri"/>
          <w:noProof/>
          <w:color w:val="000000" w:themeColor="text1"/>
          <w:sz w:val="22"/>
          <w:szCs w:val="22"/>
          <w:lang w:val="en-GB"/>
        </w:rPr>
        <w:t>(Ling et al. 2014)</w:t>
      </w:r>
      <w:r w:rsidR="00502925" w:rsidRPr="007F23AD">
        <w:rPr>
          <w:rFonts w:ascii="Calibri" w:eastAsia="DengXian" w:hAnsi="Calibri" w:cs="Calibri"/>
          <w:color w:val="000000" w:themeColor="text1"/>
          <w:sz w:val="22"/>
          <w:szCs w:val="22"/>
          <w:lang w:val="en-GB"/>
        </w:rPr>
        <w:fldChar w:fldCharType="end"/>
      </w:r>
      <w:r w:rsidR="00AC4DDC" w:rsidRPr="007F23AD">
        <w:rPr>
          <w:rFonts w:ascii="Calibri" w:eastAsia="DengXian" w:hAnsi="Calibri" w:cs="Calibri"/>
          <w:color w:val="000000" w:themeColor="text1"/>
          <w:sz w:val="22"/>
          <w:szCs w:val="22"/>
          <w:lang w:val="en-GB"/>
        </w:rPr>
        <w:t xml:space="preserve">. </w:t>
      </w:r>
      <w:r w:rsidR="00D90396" w:rsidRPr="007F23AD">
        <w:rPr>
          <w:rFonts w:ascii="Calibri" w:eastAsia="DengXian" w:hAnsi="Calibri" w:cs="Calibri"/>
          <w:color w:val="000000" w:themeColor="text1"/>
          <w:sz w:val="22"/>
          <w:szCs w:val="22"/>
          <w:lang w:val="en-GB"/>
        </w:rPr>
        <w:t>Contractual risk in construction SMEs is often linked to financial risk, primarily the challenge of securing funding within contractual deadlines</w:t>
      </w:r>
      <w:r w:rsidR="00A86B03" w:rsidRPr="007F23AD">
        <w:rPr>
          <w:rFonts w:ascii="Calibri" w:eastAsia="DengXian" w:hAnsi="Calibri" w:cs="Calibri"/>
          <w:color w:val="000000" w:themeColor="text1"/>
          <w:sz w:val="22"/>
          <w:szCs w:val="22"/>
          <w:lang w:val="en-GB"/>
        </w:rPr>
        <w:t xml:space="preserve"> </w:t>
      </w:r>
      <w:r w:rsidR="00A86B03" w:rsidRPr="007F23AD">
        <w:rPr>
          <w:rFonts w:ascii="Calibri" w:eastAsia="DengXian" w:hAnsi="Calibri" w:cs="Calibri"/>
          <w:color w:val="000000" w:themeColor="text1"/>
          <w:sz w:val="22"/>
          <w:szCs w:val="22"/>
          <w:lang w:val="en-GB"/>
        </w:rPr>
        <w:fldChar w:fldCharType="begin"/>
      </w:r>
      <w:r w:rsidR="005727DB" w:rsidRPr="007F23AD">
        <w:rPr>
          <w:rFonts w:ascii="Calibri" w:eastAsia="DengXian" w:hAnsi="Calibri" w:cs="Calibri"/>
          <w:color w:val="000000" w:themeColor="text1"/>
          <w:sz w:val="22"/>
          <w:szCs w:val="22"/>
          <w:lang w:val="en-GB"/>
        </w:rPr>
        <w:instrText xml:space="preserve"> ADDIN EN.CITE &lt;EndNote&gt;&lt;Cite&gt;&lt;Author&gt;Maemura&lt;/Author&gt;&lt;Year&gt;2018&lt;/Year&gt;&lt;RecNum&gt;1457&lt;/RecNum&gt;&lt;DisplayText&gt;(Maemura et al. 2018)&lt;/DisplayText&gt;&lt;record&gt;&lt;rec-number&gt;1457&lt;/rec-number&gt;&lt;foreign-keys&gt;&lt;key app="EN" db-id="vxw0ffesn9zzt0ewpdx5r5a3fpw92aep9re9" timestamp="1701250316" guid="70d35b41-b996-430c-b83f-8abd658b36db"&gt;1457&lt;/key&gt;&lt;/foreign-keys&gt;&lt;ref-type name="Journal Article"&gt;17&lt;/ref-type&gt;&lt;contributors&gt;&lt;authors&gt;&lt;author&gt;Maemura, Yu&lt;/author&gt;&lt;author&gt;Kim, Eugene&lt;/author&gt;&lt;author&gt;Ozawa, Kazumasa&lt;/author&gt;&lt;/authors&gt;&lt;/contributors&gt;&lt;titles&gt;&lt;title&gt;Root causes of recurring contractual conflicts in international construction projects: Five case studies from Vietnam&lt;/title&gt;&lt;secondary-title&gt;Journal of Construction Engineering and Management&lt;/secondary-title&gt;&lt;/titles&gt;&lt;periodical&gt;&lt;full-title&gt;Journal of Construction Engineering and Management&lt;/full-title&gt;&lt;/periodical&gt;&lt;pages&gt;05018008&lt;/pages&gt;&lt;volume&gt;144&lt;/volume&gt;&lt;number&gt;8&lt;/number&gt;&lt;dates&gt;&lt;year&gt;2018&lt;/year&gt;&lt;/dates&gt;&lt;isbn&gt;0733-9364&lt;/isbn&gt;&lt;urls&gt;&lt;/urls&gt;&lt;/record&gt;&lt;/Cite&gt;&lt;/EndNote&gt;</w:instrText>
      </w:r>
      <w:r w:rsidR="00A86B03" w:rsidRPr="007F23AD">
        <w:rPr>
          <w:rFonts w:ascii="Calibri" w:eastAsia="DengXian" w:hAnsi="Calibri" w:cs="Calibri"/>
          <w:color w:val="000000" w:themeColor="text1"/>
          <w:sz w:val="22"/>
          <w:szCs w:val="22"/>
          <w:lang w:val="en-GB"/>
        </w:rPr>
        <w:fldChar w:fldCharType="separate"/>
      </w:r>
      <w:r w:rsidR="00A86B03" w:rsidRPr="007F23AD">
        <w:rPr>
          <w:rFonts w:ascii="Calibri" w:eastAsia="DengXian" w:hAnsi="Calibri" w:cs="Calibri"/>
          <w:noProof/>
          <w:color w:val="000000" w:themeColor="text1"/>
          <w:sz w:val="22"/>
          <w:szCs w:val="22"/>
          <w:lang w:val="en-GB"/>
        </w:rPr>
        <w:t>(Maemura et al. 2018)</w:t>
      </w:r>
      <w:r w:rsidR="00A86B03" w:rsidRPr="007F23AD">
        <w:rPr>
          <w:rFonts w:ascii="Calibri" w:eastAsia="DengXian" w:hAnsi="Calibri" w:cs="Calibri"/>
          <w:color w:val="000000" w:themeColor="text1"/>
          <w:sz w:val="22"/>
          <w:szCs w:val="22"/>
          <w:lang w:val="en-GB"/>
        </w:rPr>
        <w:fldChar w:fldCharType="end"/>
      </w:r>
      <w:r w:rsidR="00D90396" w:rsidRPr="007F23AD">
        <w:rPr>
          <w:rFonts w:ascii="Calibri" w:eastAsia="DengXian" w:hAnsi="Calibri" w:cs="Calibri"/>
          <w:color w:val="000000" w:themeColor="text1"/>
          <w:sz w:val="22"/>
          <w:szCs w:val="22"/>
          <w:lang w:val="en-GB"/>
        </w:rPr>
        <w:t>. Current research shows a gap in a systematic review of these financial risks in the construction SME sector</w:t>
      </w:r>
      <w:r w:rsidR="009228C5" w:rsidRPr="007F23AD">
        <w:rPr>
          <w:rFonts w:ascii="Calibri" w:eastAsia="DengXian" w:hAnsi="Calibri" w:cs="Calibri"/>
          <w:color w:val="000000" w:themeColor="text1"/>
          <w:sz w:val="22"/>
          <w:szCs w:val="22"/>
          <w:lang w:val="en-GB"/>
        </w:rPr>
        <w:t xml:space="preserve"> </w:t>
      </w:r>
      <w:r w:rsidR="009228C5" w:rsidRPr="007F23AD">
        <w:rPr>
          <w:rFonts w:ascii="Calibri" w:eastAsia="DengXian" w:hAnsi="Calibri" w:cs="Calibri"/>
          <w:b/>
          <w:bCs/>
          <w:color w:val="000000" w:themeColor="text1"/>
          <w:sz w:val="22"/>
          <w:szCs w:val="22"/>
        </w:rPr>
        <w:t>(Gap 5)</w:t>
      </w:r>
      <w:r w:rsidR="00D90396" w:rsidRPr="007F23AD">
        <w:rPr>
          <w:rFonts w:ascii="Calibri" w:eastAsia="DengXian" w:hAnsi="Calibri" w:cs="Calibri" w:hint="eastAsia"/>
          <w:color w:val="000000" w:themeColor="text1"/>
          <w:sz w:val="22"/>
          <w:szCs w:val="22"/>
          <w:lang w:val="en-GB"/>
        </w:rPr>
        <w:t>.</w:t>
      </w:r>
    </w:p>
    <w:p w14:paraId="54F41C70" w14:textId="77777777" w:rsidR="00405246" w:rsidRPr="007F23AD" w:rsidRDefault="00405246" w:rsidP="00CB4F3C">
      <w:pPr>
        <w:spacing w:line="480" w:lineRule="auto"/>
        <w:jc w:val="both"/>
        <w:rPr>
          <w:rFonts w:ascii="Calibri" w:eastAsia="DengXian" w:hAnsi="Calibri" w:cs="Calibri"/>
          <w:color w:val="000000" w:themeColor="text1"/>
          <w:sz w:val="22"/>
          <w:szCs w:val="22"/>
          <w:highlight w:val="yellow"/>
        </w:rPr>
      </w:pPr>
    </w:p>
    <w:p w14:paraId="5BDFEB90" w14:textId="5E227D77" w:rsidR="006B7C14" w:rsidRPr="007F23AD" w:rsidRDefault="001E55D1" w:rsidP="007C675E">
      <w:pPr>
        <w:spacing w:line="480" w:lineRule="auto"/>
        <w:rPr>
          <w:rFonts w:ascii="Calibri" w:eastAsia="DengXian" w:hAnsi="Calibri" w:cs="Calibri"/>
          <w:i/>
          <w:iCs/>
          <w:color w:val="000000" w:themeColor="text1"/>
          <w:sz w:val="22"/>
          <w:szCs w:val="22"/>
          <w:lang w:val="en-GB"/>
        </w:rPr>
      </w:pPr>
      <w:r w:rsidRPr="007F23AD">
        <w:rPr>
          <w:rFonts w:ascii="Calibri" w:eastAsia="DengXian" w:hAnsi="Calibri" w:cs="Calibri"/>
          <w:i/>
          <w:iCs/>
          <w:color w:val="000000" w:themeColor="text1"/>
          <w:sz w:val="22"/>
          <w:szCs w:val="22"/>
          <w:lang w:val="en-GB"/>
        </w:rPr>
        <w:t>S</w:t>
      </w:r>
      <w:r w:rsidR="006B7C14" w:rsidRPr="007F23AD">
        <w:rPr>
          <w:rFonts w:ascii="Calibri" w:eastAsia="DengXian" w:hAnsi="Calibri" w:cs="Calibri"/>
          <w:i/>
          <w:iCs/>
          <w:color w:val="000000" w:themeColor="text1"/>
          <w:sz w:val="22"/>
          <w:szCs w:val="22"/>
          <w:lang w:val="en-GB"/>
        </w:rPr>
        <w:t>trategy</w:t>
      </w:r>
      <w:r w:rsidR="007F7EF2" w:rsidRPr="007F23AD">
        <w:rPr>
          <w:rFonts w:ascii="Calibri" w:eastAsia="DengXian" w:hAnsi="Calibri" w:cs="Calibri"/>
          <w:i/>
          <w:iCs/>
          <w:color w:val="000000" w:themeColor="text1"/>
          <w:sz w:val="22"/>
          <w:szCs w:val="22"/>
          <w:lang w:val="en-GB"/>
        </w:rPr>
        <w:t xml:space="preserve"> risk</w:t>
      </w:r>
    </w:p>
    <w:p w14:paraId="4269C683" w14:textId="0AC8200E" w:rsidR="00405246" w:rsidRPr="007F23AD" w:rsidRDefault="001E55D1" w:rsidP="001E55D1">
      <w:pPr>
        <w:spacing w:line="480" w:lineRule="auto"/>
        <w:jc w:val="both"/>
        <w:rPr>
          <w:rFonts w:ascii="Calibri" w:eastAsia="DengXian" w:hAnsi="Calibri" w:cs="Calibri"/>
          <w:color w:val="000000" w:themeColor="text1"/>
          <w:sz w:val="22"/>
          <w:szCs w:val="22"/>
        </w:rPr>
      </w:pPr>
      <w:r w:rsidRPr="007F23AD">
        <w:rPr>
          <w:rFonts w:ascii="Calibri" w:eastAsia="DengXian" w:hAnsi="Calibri" w:cs="Calibri"/>
          <w:color w:val="000000" w:themeColor="text1"/>
          <w:sz w:val="22"/>
          <w:szCs w:val="22"/>
        </w:rPr>
        <w:t>Supply chain strategy risk is a comprehensive topic that encompasses subsidiary themes</w:t>
      </w:r>
      <w:r w:rsidR="004D5605" w:rsidRPr="007F23AD">
        <w:rPr>
          <w:rFonts w:ascii="Calibri" w:eastAsia="DengXian" w:hAnsi="Calibri" w:cs="Calibri"/>
          <w:color w:val="000000" w:themeColor="text1"/>
          <w:sz w:val="22"/>
          <w:szCs w:val="22"/>
        </w:rPr>
        <w:t xml:space="preserve">. This study </w:t>
      </w:r>
      <w:r w:rsidR="00FB097C" w:rsidRPr="007F23AD">
        <w:rPr>
          <w:rFonts w:ascii="Calibri" w:eastAsia="DengXian" w:hAnsi="Calibri" w:cs="Calibri"/>
          <w:color w:val="000000" w:themeColor="text1"/>
          <w:sz w:val="22"/>
          <w:szCs w:val="22"/>
        </w:rPr>
        <w:t>focusses</w:t>
      </w:r>
      <w:r w:rsidR="002B3720" w:rsidRPr="007F23AD">
        <w:rPr>
          <w:rFonts w:ascii="Calibri" w:eastAsia="DengXian" w:hAnsi="Calibri" w:cs="Calibri"/>
          <w:color w:val="000000" w:themeColor="text1"/>
          <w:sz w:val="22"/>
          <w:szCs w:val="22"/>
        </w:rPr>
        <w:t xml:space="preserve"> on</w:t>
      </w:r>
      <w:r w:rsidRPr="007F23AD">
        <w:rPr>
          <w:rFonts w:ascii="Calibri" w:eastAsia="DengXian" w:hAnsi="Calibri" w:cs="Calibri"/>
          <w:color w:val="000000" w:themeColor="text1"/>
          <w:sz w:val="22"/>
          <w:szCs w:val="22"/>
        </w:rPr>
        <w:t xml:space="preserve"> the relationship between the characteristics of construction SMEs and their competitive strategies. The strategic risks in construction SME supply chains are commonly linked to their rudimentary business practices and lack of robust organizational frameworks, a direct consequence of their competitive approaches </w:t>
      </w:r>
      <w:r w:rsidR="006F62C4" w:rsidRPr="007F23AD">
        <w:rPr>
          <w:rFonts w:ascii="Calibri" w:eastAsia="DengXian" w:hAnsi="Calibri" w:cs="Calibri"/>
          <w:color w:val="000000" w:themeColor="text1"/>
          <w:sz w:val="22"/>
          <w:szCs w:val="22"/>
          <w:lang w:val="en-GB"/>
        </w:rPr>
        <w:fldChar w:fldCharType="begin"/>
      </w:r>
      <w:r w:rsidR="00922C2B" w:rsidRPr="007F23AD">
        <w:rPr>
          <w:rFonts w:ascii="Calibri" w:eastAsia="DengXian" w:hAnsi="Calibri" w:cs="Calibri"/>
          <w:color w:val="000000" w:themeColor="text1"/>
          <w:sz w:val="22"/>
          <w:szCs w:val="22"/>
          <w:lang w:val="en-GB"/>
        </w:rPr>
        <w:instrText xml:space="preserve"> ADDIN EN.CITE &lt;EndNote&gt;&lt;Cite&gt;&lt;Author&gt;Parnell&lt;/Author&gt;&lt;Year&gt;2015&lt;/Year&gt;&lt;RecNum&gt;661&lt;/RecNum&gt;&lt;IDText&gt;Competitive strategy, capabilities and uncertainty in small and medium sized enterprises (SMEs) in China and the United States&lt;/IDText&gt;&lt;DisplayText&gt;(Parnell et al. 2015)&lt;/DisplayText&gt;&lt;record&gt;&lt;rec-number&gt;661&lt;/rec-number&gt;&lt;foreign-keys&gt;&lt;key app="EN" db-id="vxw0ffesn9zzt0ewpdx5r5a3fpw92aep9re9" timestamp="1683538057" guid="f16c4baa-2c82-4296-9437-61d4d66efc31"&gt;661&lt;/key&gt;&lt;/foreign-keys&gt;&lt;ref-type name="Journal Article"&gt;17&lt;/ref-type&gt;&lt;contributors&gt;&lt;authors&gt;&lt;author&gt;Parnell, John A.&lt;/author&gt;&lt;author&gt;Long, Zhang&lt;/author&gt;&lt;author&gt;Lester, Don&lt;/author&gt;&lt;/authors&gt;&lt;/contributors&gt;&lt;titles&gt;&lt;title&gt;Competitive strategy, capabilities and uncertainty in small and medium sized enterprises (SMEs) in China and the United States&lt;/title&gt;&lt;secondary-title&gt;Management Decision&lt;/secondary-title&gt;&lt;/titles&gt;&lt;periodical&gt;&lt;full-title&gt;Management Decision&lt;/full-title&gt;&lt;/periodical&gt;&lt;pages&gt;402-431&lt;/pages&gt;&lt;volume&gt;53&lt;/volume&gt;&lt;number&gt;2&lt;/number&gt;&lt;dates&gt;&lt;year&gt;2015&lt;/year&gt;&lt;/dates&gt;&lt;publisher&gt;Emerald Group Publishing Limited&lt;/publisher&gt;&lt;isbn&gt;0025-1747&lt;/isbn&gt;&lt;urls&gt;&lt;related-urls&gt;&lt;url&gt;https://doi.org/10.1108/MD-04-2014-0222&lt;/url&gt;&lt;/related-urls&gt;&lt;/urls&gt;&lt;electronic-resource-num&gt;10.1108/MD-04-2014-0222&lt;/electronic-resource-num&gt;&lt;access-date&gt;2022/08/10&lt;/access-date&gt;&lt;/record&gt;&lt;/Cite&gt;&lt;/EndNote&gt;</w:instrText>
      </w:r>
      <w:r w:rsidR="006F62C4" w:rsidRPr="007F23AD">
        <w:rPr>
          <w:rFonts w:ascii="Calibri" w:eastAsia="DengXian" w:hAnsi="Calibri" w:cs="Calibri"/>
          <w:color w:val="000000" w:themeColor="text1"/>
          <w:sz w:val="22"/>
          <w:szCs w:val="22"/>
          <w:lang w:val="en-GB"/>
        </w:rPr>
        <w:fldChar w:fldCharType="separate"/>
      </w:r>
      <w:r w:rsidR="006F62C4" w:rsidRPr="007F23AD">
        <w:rPr>
          <w:rFonts w:ascii="Calibri" w:eastAsia="DengXian" w:hAnsi="Calibri" w:cs="Calibri"/>
          <w:noProof/>
          <w:color w:val="000000" w:themeColor="text1"/>
          <w:sz w:val="22"/>
          <w:szCs w:val="22"/>
          <w:lang w:val="en-GB"/>
        </w:rPr>
        <w:t>(Parnell et al. 2015)</w:t>
      </w:r>
      <w:r w:rsidR="006F62C4"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rPr>
        <w:t xml:space="preserve">. A notable problem is the tendency of construction SMEs to treat partnerships as ephemeral engagements, which often leads to overlooking sustainable practices and contractual </w:t>
      </w:r>
      <w:r w:rsidR="00D95995" w:rsidRPr="007F23AD">
        <w:rPr>
          <w:rFonts w:ascii="Calibri" w:eastAsia="DengXian" w:hAnsi="Calibri" w:cs="Calibri"/>
          <w:color w:val="000000" w:themeColor="text1"/>
          <w:sz w:val="22"/>
          <w:szCs w:val="22"/>
        </w:rPr>
        <w:t>awareness</w:t>
      </w:r>
      <w:r w:rsidRPr="007F23AD">
        <w:rPr>
          <w:rFonts w:ascii="Calibri" w:eastAsia="DengXian" w:hAnsi="Calibri" w:cs="Calibri"/>
          <w:color w:val="000000" w:themeColor="text1"/>
          <w:sz w:val="22"/>
          <w:szCs w:val="22"/>
        </w:rPr>
        <w:t xml:space="preserve">, thereby introducing </w:t>
      </w:r>
      <w:r w:rsidR="00915405" w:rsidRPr="007F23AD">
        <w:rPr>
          <w:rFonts w:ascii="Calibri" w:eastAsia="DengXian" w:hAnsi="Calibri" w:cs="Calibri"/>
          <w:color w:val="000000" w:themeColor="text1"/>
          <w:sz w:val="22"/>
          <w:szCs w:val="22"/>
        </w:rPr>
        <w:t>secondary</w:t>
      </w:r>
      <w:r w:rsidRPr="007F23AD">
        <w:rPr>
          <w:rFonts w:ascii="Calibri" w:eastAsia="DengXian" w:hAnsi="Calibri" w:cs="Calibri"/>
          <w:color w:val="000000" w:themeColor="text1"/>
          <w:sz w:val="22"/>
          <w:szCs w:val="22"/>
        </w:rPr>
        <w:t xml:space="preserve"> risks.</w:t>
      </w:r>
    </w:p>
    <w:p w14:paraId="1F1C9E83" w14:textId="77777777" w:rsidR="008478F7" w:rsidRPr="007F23AD" w:rsidRDefault="008478F7" w:rsidP="001E55D1">
      <w:pPr>
        <w:spacing w:line="480" w:lineRule="auto"/>
        <w:jc w:val="both"/>
        <w:rPr>
          <w:rFonts w:ascii="Calibri" w:eastAsia="DengXian" w:hAnsi="Calibri" w:cs="Calibri"/>
          <w:color w:val="000000" w:themeColor="text1"/>
          <w:sz w:val="22"/>
          <w:szCs w:val="22"/>
        </w:rPr>
      </w:pPr>
    </w:p>
    <w:p w14:paraId="75E89B78" w14:textId="0685E0FE" w:rsidR="003905E3" w:rsidRPr="007F23AD" w:rsidRDefault="001B0F3F" w:rsidP="007C675E">
      <w:pPr>
        <w:spacing w:line="480" w:lineRule="auto"/>
        <w:jc w:val="both"/>
        <w:rPr>
          <w:rFonts w:ascii="Calibri" w:eastAsia="DengXian" w:hAnsi="Calibri" w:cs="Calibri"/>
          <w:i/>
          <w:iCs/>
          <w:color w:val="000000" w:themeColor="text1"/>
          <w:sz w:val="22"/>
          <w:szCs w:val="22"/>
          <w:lang w:val="en-GB"/>
        </w:rPr>
      </w:pPr>
      <w:r w:rsidRPr="007F23AD">
        <w:rPr>
          <w:rFonts w:ascii="Calibri" w:eastAsia="DengXian" w:hAnsi="Calibri" w:cs="Calibri"/>
          <w:i/>
          <w:iCs/>
          <w:color w:val="000000" w:themeColor="text1"/>
          <w:sz w:val="22"/>
          <w:szCs w:val="22"/>
          <w:lang w:val="en-GB"/>
        </w:rPr>
        <w:t>Stakeholders risk</w:t>
      </w:r>
    </w:p>
    <w:p w14:paraId="3640B97C" w14:textId="5EA37414" w:rsidR="00DE02C4" w:rsidRPr="007F23AD" w:rsidRDefault="00F5527D" w:rsidP="00C3226C">
      <w:pPr>
        <w:spacing w:line="480" w:lineRule="auto"/>
        <w:jc w:val="both"/>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Supply chain stakeholder management as part of supply chain management is the process of endeavouring to manage stakeholder expectations and include stakeholders in actual </w:t>
      </w:r>
      <w:r w:rsidRPr="007F23AD">
        <w:rPr>
          <w:rFonts w:ascii="Calibri" w:eastAsia="DengXian" w:hAnsi="Calibri" w:cs="Calibri"/>
          <w:color w:val="000000" w:themeColor="text1"/>
          <w:sz w:val="22"/>
          <w:szCs w:val="22"/>
          <w:lang w:val="en-GB"/>
        </w:rPr>
        <w:lastRenderedPageBreak/>
        <w:t>activities</w:t>
      </w:r>
      <w:r w:rsidR="00596345" w:rsidRPr="007F23AD">
        <w:rPr>
          <w:rFonts w:ascii="Calibri" w:eastAsia="DengXian" w:hAnsi="Calibri" w:cs="Calibri"/>
          <w:color w:val="000000" w:themeColor="text1"/>
          <w:sz w:val="22"/>
          <w:szCs w:val="22"/>
          <w:lang w:val="en-GB"/>
        </w:rPr>
        <w:t xml:space="preserve"> </w:t>
      </w:r>
      <w:r w:rsidR="0014537C" w:rsidRPr="007F23AD">
        <w:rPr>
          <w:rFonts w:ascii="Calibri" w:eastAsia="DengXian" w:hAnsi="Calibri" w:cs="Calibri"/>
          <w:color w:val="000000" w:themeColor="text1"/>
          <w:sz w:val="22"/>
          <w:szCs w:val="22"/>
          <w:lang w:val="en-GB"/>
        </w:rPr>
        <w:fldChar w:fldCharType="begin">
          <w:fldData xml:space="preserve">PEVuZE5vdGU+PENpdGU+PEF1dGhvcj5PbGFuZGVyPC9BdXRob3I+PFllYXI+MjAwNTwvWWVhcj48
UmVjTnVtPjE2NjE8L1JlY051bT48SURUZXh0PkV2YWx1YXRpb24gb2Ygc3Rha2Vob2xkZXIgaW5m
bHVlbmNlIGluIHRoZSBpbXBsZW1lbnRhdGlvbiBvZiBjb25zdHJ1Y3Rpb24gcHJvamVjdHM8L0lE
VGV4dD48RGlzcGxheVRleHQ+KE9sYW5kZXIgYW5kIExhbmRpbiAyMDA1OyBZYW5nIGFuZCBTaGVu
IDIwMTUpPC9EaXNwbGF5VGV4dD48cmVjb3JkPjxyZWMtbnVtYmVyPjE2NjE8L3JlYy1udW1iZXI+
PGZvcmVpZ24ta2V5cz48a2V5IGFwcD0iRU4iIGRiLWlkPSJ2MmFwcHZhZWNzOXcwdWV6dDJqdmR2
end3ZXQ1YTV3eDBhZmQiIHRpbWVzdGFtcD0iMTcwMTg5NjAxNCI+MTY2MTwva2V5PjwvZm9yZWln
bi1rZXlzPjxyZWYtdHlwZSBuYW1lPSJKb3VybmFsIEFydGljbGUiPjE3PC9yZWYtdHlwZT48Y29u
dHJpYnV0b3JzPjxhdXRob3JzPjxhdXRob3I+T2xhbmRlciwgU3RlZmFuPC9hdXRob3I+PGF1dGhv
cj5MYW5kaW4sIEFubmU8L2F1dGhvcj48L2F1dGhvcnM+PC9jb250cmlidXRvcnM+PHRpdGxlcz48
dGl0bGU+RXZhbHVhdGlvbiBvZiBzdGFrZWhvbGRlciBpbmZsdWVuY2UgaW4gdGhlIGltcGxlbWVu
dGF0aW9uIG9mIGNvbnN0cnVjdGlvbiBwcm9qZWN0czwvdGl0bGU+PHNlY29uZGFyeS10aXRsZT5J
bnRlcm5hdGlvbmFsIEpvdXJuYWwgb2YgUHJvamVjdCBNYW5hZ2VtZW50PC9zZWNvbmRhcnktdGl0
bGU+PC90aXRsZXM+PHBlcmlvZGljYWw+PGZ1bGwtdGl0bGU+SW50ZXJuYXRpb25hbCBqb3VybmFs
IG9mIHByb2plY3QgbWFuYWdlbWVudDwvZnVsbC10aXRsZT48L3BlcmlvZGljYWw+PHBhZ2VzPjMy
MS0zMjg8L3BhZ2VzPjx2b2x1bWU+MjM8L3ZvbHVtZT48bnVtYmVyPjQ8L251bWJlcj48a2V5d29y
ZHM+PGtleXdvcmQ+U3Rha2Vob2xkZXJzPC9rZXl3b3JkPjxrZXl3b3JkPk1hbmFnZW1lbnQ8L2tl
eXdvcmQ+PGtleXdvcmQ+Q29uc3RydWN0aW9uPC9rZXl3b3JkPjxrZXl3b3JkPlByb2plY3Q8L2tl
eXdvcmQ+PGtleXdvcmQ+UG93ZXIvaW50ZXJlc3QgbWF0cml4PC9rZXl3b3JkPjwva2V5d29yZHM+
PGRhdGVzPjx5ZWFyPjIwMDU8L3llYXI+PHB1Yi1kYXRlcz48ZGF0ZT4yMDA1LzA1LzAxLzwvZGF0
ZT48L3B1Yi1kYXRlcz48L2RhdGVzPjxpc2JuPjAyNjMtNzg2MzwvaXNibj48dXJscz48cmVsYXRl
ZC11cmxzPjx1cmw+aHR0cHM6Ly93d3cuc2NpZW5jZWRpcmVjdC5jb20vc2NpZW5jZS9hcnRpY2xl
L3BpaS9TMDI2Mzc4NjMwNTAwMDIzMjwvdXJsPjwvcmVsYXRlZC11cmxzPjwvdXJscz48ZWxlY3Ry
b25pYy1yZXNvdXJjZS1udW0+aHR0cHM6Ly9kb2kub3JnLzEwLjEwMTYvai5panByb21hbi4yMDA1
LjAyLjAwMjwvZWxlY3Ryb25pYy1yZXNvdXJjZS1udW0+PC9yZWNvcmQ+PC9DaXRlPjxDaXRlPjxB
dXRob3I+WWFuZzwvQXV0aG9yPjxZZWFyPjIwMTU8L1llYXI+PFJlY051bT42NzE8L1JlY051bT48
SURUZXh0PkZyYW1ld29yayBmb3IgU3Rha2Vob2xkZXIgTWFuYWdlbWVudCBpbiBDb25zdHJ1Y3Rp
b24gUHJvamVjdHM8L0lEVGV4dD48cmVjb3JkPjxyZWMtbnVtYmVyPjY3MTwvcmVjLW51bWJlcj48
Zm9yZWlnbi1rZXlzPjxrZXkgYXBwPSJFTiIgZGItaWQ9InZ4dzBmZmVzbjl6enQwZXdwZHg1cjVh
M2ZwdzkyYWVwOXJlOSIgdGltZXN0YW1wPSIxNjgzNTM4MDU3IiBndWlkPSJhZjI4NTk3ZC04ZWU1
LTQ0NzUtYjVhMS0xNjljMTVhMjJmMDQiPjY3MTwva2V5PjwvZm9yZWlnbi1rZXlzPjxyZWYtdHlw
ZSBuYW1lPSJKb3VybmFsIEFydGljbGUiPjE3PC9yZWYtdHlwZT48Y29udHJpYnV0b3JzPjxhdXRo
b3JzPjxhdXRob3I+UmViZWNjYSBKLiBZYW5nPC9hdXRob3I+PGF1dGhvcj5HZW9mZnJleSBRLiBQ
LiBTaGVuPC9hdXRob3I+PC9hdXRob3JzPjwvY29udHJpYnV0b3JzPjx0aXRsZXM+PHRpdGxlPkZy
YW1ld29yayBmb3IgU3Rha2Vob2xkZXIgTWFuYWdlbWVudCBpbiBDb25zdHJ1Y3Rpb24gUHJvamVj
dHM8L3RpdGxlPjxzZWNvbmRhcnktdGl0bGU+Sm91cm5hbCBvZiBNYW5hZ2VtZW50IGluIEVuZ2lu
ZWVyaW5nPC9zZWNvbmRhcnktdGl0bGU+PC90aXRsZXM+PHBlcmlvZGljYWw+PGZ1bGwtdGl0bGU+
Sm91cm5hbCBvZiBNYW5hZ2VtZW50IGluIEVuZ2luZWVyaW5nPC9mdWxsLXRpdGxlPjwvcGVyaW9k
aWNhbD48cGFnZXM+MDQwMTQwNjQ8L3BhZ2VzPjx2b2x1bWU+MzE8L3ZvbHVtZT48bnVtYmVyPjQ8
L251bWJlcj48ZGF0ZXM+PHllYXI+MjAxNTwveWVhcj48L2RhdGVzPjx1cmxzPjxyZWxhdGVkLXVy
bHM+PHVybD5odHRwczovL2FzY2VsaWJyYXJ5Lm9yZy9kb2kvYWJzLzEwLjEwNjEvJTI4QVNDRSUy
OU1FLjE5NDMtNTQ3OS4wMDAwMjg1PC91cmw+PC9yZWxhdGVkLXVybHM+PC91cmxzPjxlbGVjdHJv
bmljLXJlc291cmNlLW51bT5kb2k6MTAuMTA2MS8oQVNDRSlNRS4xOTQzLTU0NzkuMDAwMDI4NTwv
ZWxlY3Ryb25pYy1yZXNvdXJjZS1udW0+PC9yZWNvcmQ+PC9DaXRlPjwvRW5kTm90ZT4A
</w:fldData>
        </w:fldChar>
      </w:r>
      <w:r w:rsidR="00922C2B" w:rsidRPr="007F23AD">
        <w:rPr>
          <w:rFonts w:ascii="Calibri" w:eastAsia="DengXian" w:hAnsi="Calibri" w:cs="Calibri"/>
          <w:color w:val="000000" w:themeColor="text1"/>
          <w:sz w:val="22"/>
          <w:szCs w:val="22"/>
          <w:lang w:val="en-GB"/>
        </w:rPr>
        <w:instrText xml:space="preserve"> ADDIN EN.CITE </w:instrText>
      </w:r>
      <w:r w:rsidR="00922C2B" w:rsidRPr="007F23AD">
        <w:rPr>
          <w:rFonts w:ascii="Calibri" w:eastAsia="DengXian" w:hAnsi="Calibri" w:cs="Calibri"/>
          <w:color w:val="000000" w:themeColor="text1"/>
          <w:sz w:val="22"/>
          <w:szCs w:val="22"/>
          <w:lang w:val="en-GB"/>
        </w:rPr>
        <w:fldChar w:fldCharType="begin">
          <w:fldData xml:space="preserve">PEVuZE5vdGU+PENpdGU+PEF1dGhvcj5PbGFuZGVyPC9BdXRob3I+PFllYXI+MjAwNTwvWWVhcj48
UmVjTnVtPjE2NjE8L1JlY051bT48SURUZXh0PkV2YWx1YXRpb24gb2Ygc3Rha2Vob2xkZXIgaW5m
bHVlbmNlIGluIHRoZSBpbXBsZW1lbnRhdGlvbiBvZiBjb25zdHJ1Y3Rpb24gcHJvamVjdHM8L0lE
VGV4dD48RGlzcGxheVRleHQ+KE9sYW5kZXIgYW5kIExhbmRpbiAyMDA1OyBZYW5nIGFuZCBTaGVu
IDIwMTUpPC9EaXNwbGF5VGV4dD48cmVjb3JkPjxyZWMtbnVtYmVyPjE2NjE8L3JlYy1udW1iZXI+
PGZvcmVpZ24ta2V5cz48a2V5IGFwcD0iRU4iIGRiLWlkPSJ2MmFwcHZhZWNzOXcwdWV6dDJqdmR2
end3ZXQ1YTV3eDBhZmQiIHRpbWVzdGFtcD0iMTcwMTg5NjAxNCI+MTY2MTwva2V5PjwvZm9yZWln
bi1rZXlzPjxyZWYtdHlwZSBuYW1lPSJKb3VybmFsIEFydGljbGUiPjE3PC9yZWYtdHlwZT48Y29u
dHJpYnV0b3JzPjxhdXRob3JzPjxhdXRob3I+T2xhbmRlciwgU3RlZmFuPC9hdXRob3I+PGF1dGhv
cj5MYW5kaW4sIEFubmU8L2F1dGhvcj48L2F1dGhvcnM+PC9jb250cmlidXRvcnM+PHRpdGxlcz48
dGl0bGU+RXZhbHVhdGlvbiBvZiBzdGFrZWhvbGRlciBpbmZsdWVuY2UgaW4gdGhlIGltcGxlbWVu
dGF0aW9uIG9mIGNvbnN0cnVjdGlvbiBwcm9qZWN0czwvdGl0bGU+PHNlY29uZGFyeS10aXRsZT5J
bnRlcm5hdGlvbmFsIEpvdXJuYWwgb2YgUHJvamVjdCBNYW5hZ2VtZW50PC9zZWNvbmRhcnktdGl0
bGU+PC90aXRsZXM+PHBlcmlvZGljYWw+PGZ1bGwtdGl0bGU+SW50ZXJuYXRpb25hbCBqb3VybmFs
IG9mIHByb2plY3QgbWFuYWdlbWVudDwvZnVsbC10aXRsZT48L3BlcmlvZGljYWw+PHBhZ2VzPjMy
MS0zMjg8L3BhZ2VzPjx2b2x1bWU+MjM8L3ZvbHVtZT48bnVtYmVyPjQ8L251bWJlcj48a2V5d29y
ZHM+PGtleXdvcmQ+U3Rha2Vob2xkZXJzPC9rZXl3b3JkPjxrZXl3b3JkPk1hbmFnZW1lbnQ8L2tl
eXdvcmQ+PGtleXdvcmQ+Q29uc3RydWN0aW9uPC9rZXl3b3JkPjxrZXl3b3JkPlByb2plY3Q8L2tl
eXdvcmQ+PGtleXdvcmQ+UG93ZXIvaW50ZXJlc3QgbWF0cml4PC9rZXl3b3JkPjwva2V5d29yZHM+
PGRhdGVzPjx5ZWFyPjIwMDU8L3llYXI+PHB1Yi1kYXRlcz48ZGF0ZT4yMDA1LzA1LzAxLzwvZGF0
ZT48L3B1Yi1kYXRlcz48L2RhdGVzPjxpc2JuPjAyNjMtNzg2MzwvaXNibj48dXJscz48cmVsYXRl
ZC11cmxzPjx1cmw+aHR0cHM6Ly93d3cuc2NpZW5jZWRpcmVjdC5jb20vc2NpZW5jZS9hcnRpY2xl
L3BpaS9TMDI2Mzc4NjMwNTAwMDIzMjwvdXJsPjwvcmVsYXRlZC11cmxzPjwvdXJscz48ZWxlY3Ry
b25pYy1yZXNvdXJjZS1udW0+aHR0cHM6Ly9kb2kub3JnLzEwLjEwMTYvai5panByb21hbi4yMDA1
LjAyLjAwMjwvZWxlY3Ryb25pYy1yZXNvdXJjZS1udW0+PC9yZWNvcmQ+PC9DaXRlPjxDaXRlPjxB
dXRob3I+WWFuZzwvQXV0aG9yPjxZZWFyPjIwMTU8L1llYXI+PFJlY051bT42NzE8L1JlY051bT48
SURUZXh0PkZyYW1ld29yayBmb3IgU3Rha2Vob2xkZXIgTWFuYWdlbWVudCBpbiBDb25zdHJ1Y3Rp
b24gUHJvamVjdHM8L0lEVGV4dD48cmVjb3JkPjxyZWMtbnVtYmVyPjY3MTwvcmVjLW51bWJlcj48
Zm9yZWlnbi1rZXlzPjxrZXkgYXBwPSJFTiIgZGItaWQ9InZ4dzBmZmVzbjl6enQwZXdwZHg1cjVh
M2ZwdzkyYWVwOXJlOSIgdGltZXN0YW1wPSIxNjgzNTM4MDU3IiBndWlkPSJhZjI4NTk3ZC04ZWU1
LTQ0NzUtYjVhMS0xNjljMTVhMjJmMDQiPjY3MTwva2V5PjwvZm9yZWlnbi1rZXlzPjxyZWYtdHlw
ZSBuYW1lPSJKb3VybmFsIEFydGljbGUiPjE3PC9yZWYtdHlwZT48Y29udHJpYnV0b3JzPjxhdXRo
b3JzPjxhdXRob3I+UmViZWNjYSBKLiBZYW5nPC9hdXRob3I+PGF1dGhvcj5HZW9mZnJleSBRLiBQ
LiBTaGVuPC9hdXRob3I+PC9hdXRob3JzPjwvY29udHJpYnV0b3JzPjx0aXRsZXM+PHRpdGxlPkZy
YW1ld29yayBmb3IgU3Rha2Vob2xkZXIgTWFuYWdlbWVudCBpbiBDb25zdHJ1Y3Rpb24gUHJvamVj
dHM8L3RpdGxlPjxzZWNvbmRhcnktdGl0bGU+Sm91cm5hbCBvZiBNYW5hZ2VtZW50IGluIEVuZ2lu
ZWVyaW5nPC9zZWNvbmRhcnktdGl0bGU+PC90aXRsZXM+PHBlcmlvZGljYWw+PGZ1bGwtdGl0bGU+
Sm91cm5hbCBvZiBNYW5hZ2VtZW50IGluIEVuZ2luZWVyaW5nPC9mdWxsLXRpdGxlPjwvcGVyaW9k
aWNhbD48cGFnZXM+MDQwMTQwNjQ8L3BhZ2VzPjx2b2x1bWU+MzE8L3ZvbHVtZT48bnVtYmVyPjQ8
L251bWJlcj48ZGF0ZXM+PHllYXI+MjAxNTwveWVhcj48L2RhdGVzPjx1cmxzPjxyZWxhdGVkLXVy
bHM+PHVybD5odHRwczovL2FzY2VsaWJyYXJ5Lm9yZy9kb2kvYWJzLzEwLjEwNjEvJTI4QVNDRSUy
OU1FLjE5NDMtNTQ3OS4wMDAwMjg1PC91cmw+PC9yZWxhdGVkLXVybHM+PC91cmxzPjxlbGVjdHJv
bmljLXJlc291cmNlLW51bT5kb2k6MTAuMTA2MS8oQVNDRSlNRS4xOTQzLTU0NzkuMDAwMDI4NTwv
ZWxlY3Ryb25pYy1yZXNvdXJjZS1udW0+PC9yZWNvcmQ+PC9DaXRlPjwvRW5kTm90ZT4A
</w:fldData>
        </w:fldChar>
      </w:r>
      <w:r w:rsidR="00922C2B" w:rsidRPr="007F23AD">
        <w:rPr>
          <w:rFonts w:ascii="Calibri" w:eastAsia="DengXian" w:hAnsi="Calibri" w:cs="Calibri"/>
          <w:color w:val="000000" w:themeColor="text1"/>
          <w:sz w:val="22"/>
          <w:szCs w:val="22"/>
          <w:lang w:val="en-GB"/>
        </w:rPr>
        <w:instrText xml:space="preserve"> ADDIN EN.CITE.DATA </w:instrText>
      </w:r>
      <w:r w:rsidR="00922C2B" w:rsidRPr="007F23AD">
        <w:rPr>
          <w:rFonts w:ascii="Calibri" w:eastAsia="DengXian" w:hAnsi="Calibri" w:cs="Calibri"/>
          <w:color w:val="000000" w:themeColor="text1"/>
          <w:sz w:val="22"/>
          <w:szCs w:val="22"/>
          <w:lang w:val="en-GB"/>
        </w:rPr>
      </w:r>
      <w:r w:rsidR="00922C2B" w:rsidRPr="007F23AD">
        <w:rPr>
          <w:rFonts w:ascii="Calibri" w:eastAsia="DengXian" w:hAnsi="Calibri" w:cs="Calibri"/>
          <w:color w:val="000000" w:themeColor="text1"/>
          <w:sz w:val="22"/>
          <w:szCs w:val="22"/>
          <w:lang w:val="en-GB"/>
        </w:rPr>
        <w:fldChar w:fldCharType="end"/>
      </w:r>
      <w:r w:rsidR="0014537C" w:rsidRPr="007F23AD">
        <w:rPr>
          <w:rFonts w:ascii="Calibri" w:eastAsia="DengXian" w:hAnsi="Calibri" w:cs="Calibri"/>
          <w:color w:val="000000" w:themeColor="text1"/>
          <w:sz w:val="22"/>
          <w:szCs w:val="22"/>
          <w:lang w:val="en-GB"/>
        </w:rPr>
      </w:r>
      <w:r w:rsidR="0014537C" w:rsidRPr="007F23AD">
        <w:rPr>
          <w:rFonts w:ascii="Calibri" w:eastAsia="DengXian" w:hAnsi="Calibri" w:cs="Calibri"/>
          <w:color w:val="000000" w:themeColor="text1"/>
          <w:sz w:val="22"/>
          <w:szCs w:val="22"/>
          <w:lang w:val="en-GB"/>
        </w:rPr>
        <w:fldChar w:fldCharType="separate"/>
      </w:r>
      <w:r w:rsidR="0014537C" w:rsidRPr="007F23AD">
        <w:rPr>
          <w:rFonts w:ascii="Calibri" w:eastAsia="DengXian" w:hAnsi="Calibri" w:cs="Calibri"/>
          <w:noProof/>
          <w:color w:val="000000" w:themeColor="text1"/>
          <w:sz w:val="22"/>
          <w:szCs w:val="22"/>
          <w:lang w:val="en-GB"/>
        </w:rPr>
        <w:t>(Olander and Landin 2005; Yang and Shen 2015)</w:t>
      </w:r>
      <w:r w:rsidR="0014537C"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w:t>
      </w:r>
      <w:r w:rsidR="00996CD4" w:rsidRPr="007F23AD">
        <w:rPr>
          <w:rFonts w:ascii="Calibri" w:eastAsia="DengXian" w:hAnsi="Calibri" w:cs="Calibri"/>
          <w:color w:val="000000" w:themeColor="text1"/>
          <w:sz w:val="22"/>
          <w:szCs w:val="22"/>
          <w:lang w:val="en-GB"/>
        </w:rPr>
        <w:t>In</w:t>
      </w:r>
      <w:r w:rsidRPr="007F23AD">
        <w:rPr>
          <w:rFonts w:ascii="Calibri" w:eastAsia="DengXian" w:hAnsi="Calibri" w:cs="Calibri"/>
          <w:color w:val="000000" w:themeColor="text1"/>
          <w:sz w:val="22"/>
          <w:szCs w:val="22"/>
          <w:lang w:val="en-GB"/>
        </w:rPr>
        <w:t xml:space="preserve"> </w:t>
      </w:r>
      <w:r w:rsidR="00787645" w:rsidRPr="007F23AD">
        <w:rPr>
          <w:rFonts w:ascii="Calibri" w:eastAsia="DengXian" w:hAnsi="Calibri" w:cs="Calibri"/>
          <w:color w:val="000000" w:themeColor="text1"/>
          <w:sz w:val="22"/>
          <w:szCs w:val="22"/>
          <w:lang w:val="en-GB"/>
        </w:rPr>
        <w:t>practice</w:t>
      </w:r>
      <w:r w:rsidRPr="007F23AD">
        <w:rPr>
          <w:rFonts w:ascii="Calibri" w:eastAsia="DengXian" w:hAnsi="Calibri" w:cs="Calibri"/>
          <w:color w:val="000000" w:themeColor="text1"/>
          <w:sz w:val="22"/>
          <w:szCs w:val="22"/>
          <w:lang w:val="en-GB"/>
        </w:rPr>
        <w:t xml:space="preserve">, key suppliers are often overlooked in commercial circumstances, leading to delays in project schedules or the failure to identify all relevant parties across different regions. Neglecting stakeholders can also result in legal and cultural risks </w:t>
      </w:r>
      <w:r w:rsidR="0014537C" w:rsidRPr="007F23AD">
        <w:rPr>
          <w:rFonts w:ascii="Calibri" w:eastAsia="DengXian" w:hAnsi="Calibri" w:cs="Calibri"/>
          <w:color w:val="000000" w:themeColor="text1"/>
          <w:sz w:val="22"/>
          <w:szCs w:val="22"/>
          <w:lang w:val="en-GB"/>
        </w:rPr>
        <w:fldChar w:fldCharType="begin"/>
      </w:r>
      <w:r w:rsidR="00D55F18" w:rsidRPr="007F23AD">
        <w:rPr>
          <w:rFonts w:ascii="Calibri" w:eastAsia="DengXian" w:hAnsi="Calibri" w:cs="Calibri"/>
          <w:color w:val="000000" w:themeColor="text1"/>
          <w:sz w:val="22"/>
          <w:szCs w:val="22"/>
          <w:lang w:val="en-GB"/>
        </w:rPr>
        <w:instrText xml:space="preserve"> ADDIN EN.CITE &lt;EndNote&gt;&lt;Cite&gt;&lt;Author&gt;Aladag&lt;/Author&gt;&lt;Year&gt;2020&lt;/Year&gt;&lt;RecNum&gt;0&lt;/RecNum&gt;&lt;IDText&gt;The Effect of Stakeholder-Associated Risks in Mega-Engineering Projects: A Case Study of a PPP Airport Project&lt;/IDText&gt;&lt;DisplayText&gt;(Aladag and Isik 2020)&lt;/DisplayText&gt;&lt;record&gt;&lt;rec-number&gt;67&lt;/rec-number&gt;&lt;foreign-keys&gt;&lt;key app="EN" db-id="pzdwvt0zxepzzqe2zdmp5zajvd0tv5sdtt2w" timestamp="1701253332"&gt;67&lt;/key&gt;&lt;/foreign-keys&gt;&lt;ref-type name="Journal Article"&gt;17&lt;/ref-type&gt;&lt;contributors&gt;&lt;authors&gt;&lt;author&gt;Aladag, Hande&lt;/author&gt;&lt;author&gt;Isik, Zeynep&lt;/author&gt;&lt;/authors&gt;&lt;/contributors&gt;&lt;titles&gt;&lt;title&gt;The Effect of Stakeholder-Associated Risks in Mega-Engineering Projects: A Case Study of a PPP Airport Project&lt;/title&gt;&lt;secondary-title&gt;IEEE Transactions on Engineering Management&lt;/secondary-title&gt;&lt;/titles&gt;&lt;periodical&gt;&lt;full-title&gt;IEEE Transactions on Engineering Management&lt;/full-title&gt;&lt;/periodical&gt;&lt;pages&gt;174-186&lt;/pages&gt;&lt;volume&gt;67&lt;/volume&gt;&lt;number&gt;1&lt;/number&gt;&lt;section&gt;174&lt;/section&gt;&lt;dates&gt;&lt;year&gt;2020&lt;/year&gt;&lt;/dates&gt;&lt;isbn&gt;0018-9391&amp;#xD;1558-0040&lt;/isbn&gt;&lt;work-type&gt;Article&lt;/work-type&gt;&lt;urls&gt;&lt;related-urls&gt;&lt;url&gt;https://www.scopus.com/inward/record.uri?eid=2-s2.0-85053145870&amp;amp;doi=10.1109%2fTEM.2018.2866269&amp;amp;partnerID=40&amp;amp;md5=e4034b93d54cf27ff377971616bc7504&lt;/url&gt;&lt;/related-urls&gt;&lt;/urls&gt;&lt;custom7&gt;8457281&lt;/custom7&gt;&lt;electronic-resource-num&gt;10.1109/tem.2018.2866269&lt;/electronic-resource-num&gt;&lt;remote-database-name&gt;Scopus&lt;/remote-database-name&gt;&lt;/record&gt;&lt;/Cite&gt;&lt;/EndNote&gt;</w:instrText>
      </w:r>
      <w:r w:rsidR="0014537C" w:rsidRPr="007F23AD">
        <w:rPr>
          <w:rFonts w:ascii="Calibri" w:eastAsia="DengXian" w:hAnsi="Calibri" w:cs="Calibri"/>
          <w:color w:val="000000" w:themeColor="text1"/>
          <w:sz w:val="22"/>
          <w:szCs w:val="22"/>
          <w:lang w:val="en-GB"/>
        </w:rPr>
        <w:fldChar w:fldCharType="separate"/>
      </w:r>
      <w:r w:rsidR="0014537C" w:rsidRPr="007F23AD">
        <w:rPr>
          <w:rFonts w:ascii="Calibri" w:eastAsia="DengXian" w:hAnsi="Calibri" w:cs="Calibri"/>
          <w:noProof/>
          <w:color w:val="000000" w:themeColor="text1"/>
          <w:sz w:val="22"/>
          <w:szCs w:val="22"/>
          <w:lang w:val="en-GB"/>
        </w:rPr>
        <w:t>(Aladag and Isik 2020)</w:t>
      </w:r>
      <w:r w:rsidR="0014537C"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However, in SMEs, stakeholder issues are often unforeseen due to the limited resources available. As a result, construction SMEs may struggle to meet the diverse interests of stakeholders </w:t>
      </w:r>
      <w:r w:rsidR="004C192F" w:rsidRPr="007F23AD">
        <w:rPr>
          <w:rFonts w:ascii="Calibri" w:eastAsia="DengXian" w:hAnsi="Calibri" w:cs="Calibri"/>
          <w:color w:val="000000" w:themeColor="text1"/>
          <w:sz w:val="22"/>
          <w:szCs w:val="22"/>
          <w:lang w:val="en-GB"/>
        </w:rPr>
        <w:fldChar w:fldCharType="begin"/>
      </w:r>
      <w:r w:rsidR="00D55F18" w:rsidRPr="007F23AD">
        <w:rPr>
          <w:rFonts w:ascii="Calibri" w:eastAsia="DengXian" w:hAnsi="Calibri" w:cs="Calibri"/>
          <w:color w:val="000000" w:themeColor="text1"/>
          <w:sz w:val="22"/>
          <w:szCs w:val="22"/>
          <w:lang w:val="en-GB"/>
        </w:rPr>
        <w:instrText xml:space="preserve"> ADDIN EN.CITE &lt;EndNote&gt;&lt;Cite&gt;&lt;Author&gt;Oppong&lt;/Author&gt;&lt;Year&gt;2017&lt;/Year&gt;&lt;RecNum&gt;0&lt;/RecNum&gt;&lt;IDText&gt;A review of stakeholder management performance attributes in construction projects&lt;/IDText&gt;&lt;DisplayText&gt;(Oppong et al. 2017)&lt;/DisplayText&gt;&lt;record&gt;&lt;rec-number&gt;66&lt;/rec-number&gt;&lt;foreign-keys&gt;&lt;key app="EN" db-id="pzdwvt0zxepzzqe2zdmp5zajvd0tv5sdtt2w" timestamp="1701253332"&gt;66&lt;/key&gt;&lt;/foreign-keys&gt;&lt;ref-type name="Journal Article"&gt;17&lt;/ref-type&gt;&lt;contributors&gt;&lt;authors&gt;&lt;author&gt;Oppong, Goodenough D.&lt;/author&gt;&lt;author&gt;Chan, Albert P. C.&lt;/author&gt;&lt;author&gt;Dansoh, Ayirebi&lt;/author&gt;&lt;/authors&gt;&lt;/contributors&gt;&lt;titles&gt;&lt;title&gt;A review of stakeholder management performance attributes in construction projects&lt;/title&gt;&lt;secondary-title&gt;International Journal of Project Management&lt;/secondary-title&gt;&lt;/titles&gt;&lt;periodical&gt;&lt;full-title&gt;International Journal of Project Management&lt;/full-title&gt;&lt;/periodical&gt;&lt;pages&gt;1037-1051&lt;/pages&gt;&lt;volume&gt;35&lt;/volume&gt;&lt;number&gt;6&lt;/number&gt;&lt;section&gt;1037&lt;/section&gt;&lt;dates&gt;&lt;year&gt;2017&lt;/year&gt;&lt;/dates&gt;&lt;isbn&gt;02637863&lt;/isbn&gt;&lt;work-type&gt;Article&lt;/work-type&gt;&lt;urls&gt;&lt;related-urls&gt;&lt;url&gt;https://www.scopus.com/inward/record.uri?eid=2-s2.0-85019618685&amp;amp;doi=10.1016%2fj.ijproman.2017.04.015&amp;amp;partnerID=40&amp;amp;md5=9eb6e0e21fed1255ef5c96f21ba6a7c3&lt;/url&gt;&lt;/related-urls&gt;&lt;/urls&gt;&lt;electronic-resource-num&gt;10.1016/j.ijproman.2017.04.015&lt;/electronic-resource-num&gt;&lt;remote-database-name&gt;Scopus&lt;/remote-database-name&gt;&lt;/record&gt;&lt;/Cite&gt;&lt;/EndNote&gt;</w:instrText>
      </w:r>
      <w:r w:rsidR="004C192F" w:rsidRPr="007F23AD">
        <w:rPr>
          <w:rFonts w:ascii="Calibri" w:eastAsia="DengXian" w:hAnsi="Calibri" w:cs="Calibri"/>
          <w:color w:val="000000" w:themeColor="text1"/>
          <w:sz w:val="22"/>
          <w:szCs w:val="22"/>
          <w:lang w:val="en-GB"/>
        </w:rPr>
        <w:fldChar w:fldCharType="separate"/>
      </w:r>
      <w:r w:rsidR="004C192F" w:rsidRPr="007F23AD">
        <w:rPr>
          <w:rFonts w:ascii="Calibri" w:eastAsia="DengXian" w:hAnsi="Calibri" w:cs="Calibri"/>
          <w:noProof/>
          <w:color w:val="000000" w:themeColor="text1"/>
          <w:sz w:val="22"/>
          <w:szCs w:val="22"/>
          <w:lang w:val="en-GB"/>
        </w:rPr>
        <w:t>(Oppong et al. 2017)</w:t>
      </w:r>
      <w:r w:rsidR="004C192F"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In addition, SMEs may lack the necessary information to identify the parties involved in subcontracting operations.</w:t>
      </w:r>
    </w:p>
    <w:p w14:paraId="6B6D3931" w14:textId="77777777" w:rsidR="001865E4" w:rsidRPr="007F23AD" w:rsidRDefault="001865E4" w:rsidP="00C3226C">
      <w:pPr>
        <w:spacing w:line="480" w:lineRule="auto"/>
        <w:jc w:val="both"/>
        <w:rPr>
          <w:rFonts w:ascii="Calibri" w:eastAsia="DengXian" w:hAnsi="Calibri" w:cs="Calibri"/>
          <w:color w:val="000000" w:themeColor="text1"/>
          <w:sz w:val="22"/>
          <w:szCs w:val="22"/>
          <w:lang w:val="en-GB"/>
        </w:rPr>
      </w:pPr>
    </w:p>
    <w:p w14:paraId="4840F376" w14:textId="3C6FAB51" w:rsidR="00A50E3A" w:rsidRPr="007F23AD" w:rsidRDefault="00A50E3A" w:rsidP="007C675E">
      <w:pPr>
        <w:pStyle w:val="a3"/>
        <w:numPr>
          <w:ilvl w:val="2"/>
          <w:numId w:val="2"/>
        </w:numPr>
        <w:spacing w:line="480" w:lineRule="auto"/>
        <w:rPr>
          <w:rFonts w:ascii="Calibri" w:hAnsi="Calibri" w:cs="Calibri"/>
          <w:i/>
          <w:iCs/>
          <w:color w:val="000000" w:themeColor="text1"/>
          <w:sz w:val="22"/>
          <w:szCs w:val="22"/>
          <w:lang w:val="en-GB"/>
        </w:rPr>
      </w:pPr>
      <w:r w:rsidRPr="007F23AD">
        <w:rPr>
          <w:rFonts w:ascii="Calibri" w:eastAsia="DengXian" w:hAnsi="Calibri" w:cs="Calibri"/>
          <w:b/>
          <w:bCs/>
          <w:i/>
          <w:iCs/>
          <w:color w:val="000000" w:themeColor="text1"/>
          <w:sz w:val="22"/>
          <w:szCs w:val="22"/>
          <w:lang w:val="en-GB"/>
        </w:rPr>
        <w:t xml:space="preserve">Risks related to operation and </w:t>
      </w:r>
      <w:r w:rsidR="00E4737D" w:rsidRPr="007F23AD">
        <w:rPr>
          <w:rFonts w:ascii="Calibri" w:eastAsia="DengXian" w:hAnsi="Calibri" w:cs="Calibri"/>
          <w:b/>
          <w:bCs/>
          <w:i/>
          <w:iCs/>
          <w:color w:val="000000" w:themeColor="text1"/>
          <w:sz w:val="22"/>
          <w:szCs w:val="22"/>
          <w:lang w:val="en-GB"/>
        </w:rPr>
        <w:t>process</w:t>
      </w:r>
      <w:r w:rsidRPr="007F23AD">
        <w:rPr>
          <w:rFonts w:ascii="Calibri" w:eastAsia="DengXian" w:hAnsi="Calibri" w:cs="Calibri"/>
          <w:b/>
          <w:bCs/>
          <w:i/>
          <w:iCs/>
          <w:color w:val="000000" w:themeColor="text1"/>
          <w:sz w:val="22"/>
          <w:szCs w:val="22"/>
          <w:lang w:val="en-GB"/>
        </w:rPr>
        <w:t>.</w:t>
      </w:r>
    </w:p>
    <w:p w14:paraId="3DA00DC0" w14:textId="016347BD" w:rsidR="0097397E" w:rsidRPr="007F23AD" w:rsidRDefault="00847A07" w:rsidP="00342B6D">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The second </w:t>
      </w:r>
      <w:r w:rsidR="00932FB1" w:rsidRPr="007F23AD">
        <w:rPr>
          <w:rFonts w:ascii="Calibri" w:hAnsi="Calibri" w:cs="Calibri"/>
          <w:color w:val="000000" w:themeColor="text1"/>
          <w:sz w:val="22"/>
          <w:szCs w:val="22"/>
          <w:lang w:val="en-GB"/>
        </w:rPr>
        <w:t>theme</w:t>
      </w:r>
      <w:r w:rsidRPr="007F23AD">
        <w:rPr>
          <w:rFonts w:ascii="Calibri" w:hAnsi="Calibri" w:cs="Calibri"/>
          <w:color w:val="000000" w:themeColor="text1"/>
          <w:sz w:val="22"/>
          <w:szCs w:val="22"/>
          <w:lang w:val="en-GB"/>
        </w:rPr>
        <w:t xml:space="preserve"> of the construction SME study pertains to the impact of operational and process risks on the supply chain. This theme encompasses safety risks</w:t>
      </w:r>
      <w:r w:rsidR="00C32875" w:rsidRPr="007F23AD">
        <w:rPr>
          <w:rFonts w:ascii="Calibri" w:hAnsi="Calibri" w:cs="Calibri"/>
          <w:color w:val="000000" w:themeColor="text1"/>
          <w:sz w:val="22"/>
          <w:szCs w:val="22"/>
        </w:rPr>
        <w:t xml:space="preserve"> and </w:t>
      </w:r>
      <w:r w:rsidR="00B62CED" w:rsidRPr="007F23AD">
        <w:rPr>
          <w:rFonts w:ascii="Calibri" w:hAnsi="Calibri" w:cs="Calibri" w:hint="eastAsia"/>
          <w:color w:val="000000" w:themeColor="text1"/>
          <w:sz w:val="22"/>
          <w:szCs w:val="22"/>
          <w:lang w:val="en-GB"/>
        </w:rPr>
        <w:t>i</w:t>
      </w:r>
      <w:r w:rsidR="00B62CED" w:rsidRPr="007F23AD">
        <w:rPr>
          <w:rFonts w:ascii="Calibri" w:hAnsi="Calibri" w:cs="Calibri"/>
          <w:color w:val="000000" w:themeColor="text1"/>
          <w:sz w:val="22"/>
          <w:szCs w:val="22"/>
          <w:lang w:val="en-GB"/>
        </w:rPr>
        <w:t>mplementation</w:t>
      </w:r>
      <w:r w:rsidRPr="007F23AD">
        <w:rPr>
          <w:rFonts w:ascii="Calibri" w:hAnsi="Calibri" w:cs="Calibri"/>
          <w:color w:val="000000" w:themeColor="text1"/>
          <w:sz w:val="22"/>
          <w:szCs w:val="22"/>
          <w:lang w:val="en-GB"/>
        </w:rPr>
        <w:t xml:space="preserve"> risks. The classification of this group is grounded in the understanding that operational and process risks in the supply chain may be a source of other risks and that these risks are often </w:t>
      </w:r>
      <w:r w:rsidR="007746EC" w:rsidRPr="007F23AD">
        <w:rPr>
          <w:rFonts w:ascii="Calibri" w:hAnsi="Calibri" w:cs="Calibri"/>
          <w:color w:val="000000" w:themeColor="text1"/>
          <w:sz w:val="22"/>
          <w:szCs w:val="22"/>
          <w:lang w:val="en-GB"/>
        </w:rPr>
        <w:t>hidden</w:t>
      </w:r>
      <w:r w:rsidRPr="007F23AD">
        <w:rPr>
          <w:rFonts w:ascii="Calibri" w:hAnsi="Calibri" w:cs="Calibri"/>
          <w:color w:val="000000" w:themeColor="text1"/>
          <w:sz w:val="22"/>
          <w:szCs w:val="22"/>
          <w:lang w:val="en-GB"/>
        </w:rPr>
        <w:t xml:space="preserve"> within the daily activities of construction SMEs</w:t>
      </w:r>
      <w:r w:rsidR="000B6FAB" w:rsidRPr="007F23AD">
        <w:rPr>
          <w:rFonts w:ascii="Calibri" w:hAnsi="Calibri" w:cs="Calibri"/>
          <w:color w:val="000000" w:themeColor="text1"/>
          <w:sz w:val="22"/>
          <w:szCs w:val="22"/>
          <w:lang w:val="en-GB"/>
        </w:rPr>
        <w:t>.</w:t>
      </w:r>
    </w:p>
    <w:p w14:paraId="30D61A1E" w14:textId="77777777" w:rsidR="0002476E" w:rsidRPr="007F23AD" w:rsidRDefault="0002476E">
      <w:pPr>
        <w:rPr>
          <w:rFonts w:ascii="Calibri" w:hAnsi="Calibri" w:cs="Calibri"/>
          <w:color w:val="000000" w:themeColor="text1"/>
          <w:sz w:val="22"/>
          <w:szCs w:val="22"/>
          <w:lang w:val="en-GB"/>
        </w:rPr>
        <w:sectPr w:rsidR="0002476E" w:rsidRPr="007F23AD" w:rsidSect="002F0FBC">
          <w:pgSz w:w="11900" w:h="16840"/>
          <w:pgMar w:top="1440" w:right="1800" w:bottom="1440" w:left="1800" w:header="708" w:footer="708" w:gutter="0"/>
          <w:cols w:space="708"/>
          <w:docGrid w:linePitch="360"/>
        </w:sectPr>
      </w:pPr>
    </w:p>
    <w:p w14:paraId="5817EC4D" w14:textId="74688EB6" w:rsidR="0002476E" w:rsidRDefault="00B62063" w:rsidP="00DB476A">
      <w:pPr>
        <w:jc w:val="cente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lastRenderedPageBreak/>
        <w:t>Table IV</w:t>
      </w:r>
      <w:r w:rsidR="00DB476A" w:rsidRPr="007F23AD">
        <w:rPr>
          <w:rFonts w:ascii="Calibri" w:eastAsia="DengXian" w:hAnsi="Calibri" w:cs="Calibri"/>
          <w:color w:val="000000" w:themeColor="text1"/>
          <w:sz w:val="22"/>
          <w:szCs w:val="22"/>
          <w:lang w:val="en-GB"/>
        </w:rPr>
        <w:t>: Supply Chain Operational and Process</w:t>
      </w:r>
    </w:p>
    <w:p w14:paraId="3996E7CF" w14:textId="73449427" w:rsidR="00C010F8" w:rsidRPr="00C010F8" w:rsidRDefault="00C010F8" w:rsidP="00C010F8">
      <w:pPr>
        <w:jc w:val="center"/>
        <w:rPr>
          <w:rFonts w:ascii="Calibri" w:hAnsi="Calibri" w:cs="Calibri" w:hint="eastAsia"/>
          <w:color w:val="000000" w:themeColor="text1"/>
          <w:sz w:val="22"/>
          <w:szCs w:val="22"/>
          <w:lang w:val="en-GB"/>
        </w:rPr>
      </w:pPr>
      <w:r w:rsidRPr="003E6EF8">
        <w:rPr>
          <w:rFonts w:ascii="Calibri" w:hAnsi="Calibri" w:cs="Calibri"/>
          <w:color w:val="000000" w:themeColor="text1"/>
          <w:sz w:val="22"/>
          <w:szCs w:val="22"/>
          <w:lang w:val="en-GB"/>
        </w:rPr>
        <w:t>Source: Authors own work</w:t>
      </w:r>
    </w:p>
    <w:tbl>
      <w:tblPr>
        <w:tblpPr w:leftFromText="181" w:rightFromText="181" w:vertAnchor="text" w:horzAnchor="margin" w:tblpY="1"/>
        <w:tblW w:w="138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405"/>
        <w:gridCol w:w="11487"/>
      </w:tblGrid>
      <w:tr w:rsidR="007F23AD" w:rsidRPr="007F23AD" w14:paraId="7249E74A" w14:textId="77777777" w:rsidTr="00834F56">
        <w:trPr>
          <w:trHeight w:val="320"/>
        </w:trPr>
        <w:tc>
          <w:tcPr>
            <w:tcW w:w="13892" w:type="dxa"/>
            <w:gridSpan w:val="2"/>
            <w:shd w:val="clear" w:color="auto" w:fill="auto"/>
            <w:noWrap/>
            <w:vAlign w:val="center"/>
            <w:hideMark/>
          </w:tcPr>
          <w:p w14:paraId="15C99AF2" w14:textId="768ACAD0" w:rsidR="00834F56" w:rsidRPr="007F23AD" w:rsidRDefault="00834F56" w:rsidP="00834F56">
            <w:pPr>
              <w:spacing w:line="480" w:lineRule="auto"/>
              <w:jc w:val="both"/>
              <w:rPr>
                <w:rFonts w:ascii="Calibri" w:eastAsia="DengXian" w:hAnsi="Calibri" w:cs="Calibri"/>
                <w:b/>
                <w:bCs/>
                <w:color w:val="000000" w:themeColor="text1"/>
                <w:sz w:val="22"/>
                <w:szCs w:val="22"/>
                <w:lang w:val="en-GB"/>
              </w:rPr>
            </w:pPr>
            <w:r w:rsidRPr="007F23AD">
              <w:rPr>
                <w:rFonts w:ascii="Calibri" w:eastAsia="DengXian" w:hAnsi="Calibri" w:cs="Calibri"/>
                <w:b/>
                <w:bCs/>
                <w:color w:val="000000" w:themeColor="text1"/>
                <w:sz w:val="22"/>
                <w:szCs w:val="22"/>
                <w:lang w:val="en-GB"/>
              </w:rPr>
              <w:t xml:space="preserve">Scope: </w:t>
            </w:r>
            <w:r w:rsidRPr="007F23AD">
              <w:rPr>
                <w:rFonts w:ascii="Calibri" w:eastAsia="DengXian" w:hAnsi="Calibri" w:cs="Calibri"/>
                <w:color w:val="000000" w:themeColor="text1"/>
                <w:sz w:val="22"/>
                <w:szCs w:val="22"/>
                <w:lang w:val="en-GB"/>
              </w:rPr>
              <w:t>The scope of this study encompasses various aspects of operational and process</w:t>
            </w:r>
            <w:r w:rsidRPr="007F23AD" w:rsidDel="00D81EC1">
              <w:rPr>
                <w:rFonts w:ascii="Calibri" w:eastAsia="DengXian" w:hAnsi="Calibri" w:cs="Calibri"/>
                <w:color w:val="000000" w:themeColor="text1"/>
                <w:sz w:val="22"/>
                <w:szCs w:val="22"/>
                <w:lang w:val="en-GB"/>
              </w:rPr>
              <w:t xml:space="preserve"> </w:t>
            </w:r>
            <w:r w:rsidRPr="007F23AD">
              <w:rPr>
                <w:rFonts w:ascii="Calibri" w:eastAsia="DengXian" w:hAnsi="Calibri" w:cs="Calibri"/>
                <w:color w:val="000000" w:themeColor="text1"/>
                <w:sz w:val="22"/>
                <w:szCs w:val="22"/>
                <w:lang w:val="en-GB"/>
              </w:rPr>
              <w:t>risk that affect construction SMEs, including safety risk</w:t>
            </w:r>
            <w:r w:rsidR="009C65B0" w:rsidRPr="007F23AD">
              <w:rPr>
                <w:rFonts w:ascii="Calibri" w:eastAsia="DengXian" w:hAnsi="Calibri" w:cs="Calibri"/>
                <w:color w:val="000000" w:themeColor="text1"/>
                <w:sz w:val="22"/>
                <w:szCs w:val="22"/>
                <w:lang w:val="en-GB"/>
              </w:rPr>
              <w:t xml:space="preserve"> and</w:t>
            </w:r>
            <w:r w:rsidRPr="007F23AD">
              <w:rPr>
                <w:rFonts w:ascii="Calibri" w:eastAsia="DengXian" w:hAnsi="Calibri" w:cs="Calibri"/>
                <w:color w:val="000000" w:themeColor="text1"/>
                <w:sz w:val="22"/>
                <w:szCs w:val="22"/>
                <w:lang w:val="en-GB"/>
              </w:rPr>
              <w:t xml:space="preserve"> implementation</w:t>
            </w:r>
            <w:r w:rsidR="009C65B0" w:rsidRPr="007F23AD">
              <w:rPr>
                <w:rFonts w:ascii="Calibri" w:eastAsia="DengXian" w:hAnsi="Calibri" w:cs="Calibri"/>
                <w:color w:val="000000" w:themeColor="text1"/>
                <w:sz w:val="22"/>
                <w:szCs w:val="22"/>
                <w:lang w:val="en-GB"/>
              </w:rPr>
              <w:t xml:space="preserve"> risk</w:t>
            </w:r>
            <w:r w:rsidRPr="007F23AD">
              <w:rPr>
                <w:rFonts w:ascii="Calibri" w:eastAsia="DengXian" w:hAnsi="Calibri" w:cs="Calibri"/>
                <w:color w:val="000000" w:themeColor="text1"/>
                <w:sz w:val="22"/>
                <w:szCs w:val="22"/>
                <w:lang w:val="en-GB"/>
              </w:rPr>
              <w:t>.</w:t>
            </w:r>
          </w:p>
        </w:tc>
      </w:tr>
      <w:tr w:rsidR="007F23AD" w:rsidRPr="007F23AD" w14:paraId="010DE49F" w14:textId="77777777" w:rsidTr="00834F56">
        <w:trPr>
          <w:trHeight w:val="320"/>
        </w:trPr>
        <w:tc>
          <w:tcPr>
            <w:tcW w:w="2405" w:type="dxa"/>
            <w:shd w:val="clear" w:color="auto" w:fill="auto"/>
            <w:noWrap/>
            <w:vAlign w:val="center"/>
            <w:hideMark/>
          </w:tcPr>
          <w:p w14:paraId="183AF6A0" w14:textId="77777777" w:rsidR="00834F56" w:rsidRPr="007F23AD" w:rsidRDefault="00834F56" w:rsidP="00834F56">
            <w:pPr>
              <w:spacing w:line="480" w:lineRule="auto"/>
              <w:rPr>
                <w:rFonts w:ascii="Calibri" w:eastAsia="DengXian" w:hAnsi="Calibri" w:cs="Calibri"/>
                <w:b/>
                <w:bCs/>
                <w:color w:val="000000" w:themeColor="text1"/>
                <w:sz w:val="22"/>
                <w:szCs w:val="22"/>
                <w:lang w:val="en-GB"/>
              </w:rPr>
            </w:pPr>
            <w:r w:rsidRPr="007F23AD">
              <w:rPr>
                <w:rFonts w:ascii="Calibri" w:eastAsia="DengXian" w:hAnsi="Calibri" w:cs="Calibri"/>
                <w:b/>
                <w:bCs/>
                <w:color w:val="000000" w:themeColor="text1"/>
                <w:sz w:val="22"/>
                <w:szCs w:val="22"/>
              </w:rPr>
              <w:t>R</w:t>
            </w:r>
            <w:r w:rsidRPr="007F23AD">
              <w:rPr>
                <w:rFonts w:ascii="Calibri" w:eastAsia="DengXian" w:hAnsi="Calibri" w:cs="Calibri" w:hint="eastAsia"/>
                <w:b/>
                <w:bCs/>
                <w:color w:val="000000" w:themeColor="text1"/>
                <w:sz w:val="22"/>
                <w:szCs w:val="22"/>
              </w:rPr>
              <w:t>isk</w:t>
            </w:r>
            <w:r w:rsidRPr="007F23AD">
              <w:rPr>
                <w:rFonts w:ascii="Calibri" w:eastAsia="DengXian" w:hAnsi="Calibri" w:cs="Calibri"/>
                <w:b/>
                <w:bCs/>
                <w:color w:val="000000" w:themeColor="text1"/>
                <w:sz w:val="22"/>
                <w:szCs w:val="22"/>
              </w:rPr>
              <w:t xml:space="preserve">s </w:t>
            </w:r>
            <w:r w:rsidRPr="007F23AD">
              <w:rPr>
                <w:rFonts w:ascii="Calibri" w:eastAsia="DengXian" w:hAnsi="Calibri" w:cs="Calibri"/>
                <w:b/>
                <w:bCs/>
                <w:color w:val="000000" w:themeColor="text1"/>
                <w:sz w:val="22"/>
                <w:szCs w:val="22"/>
                <w:lang w:val="en-GB"/>
              </w:rPr>
              <w:t xml:space="preserve">under this </w:t>
            </w:r>
            <w:r w:rsidRPr="007F23AD">
              <w:rPr>
                <w:rFonts w:ascii="Calibri" w:eastAsia="DengXian" w:hAnsi="Calibri" w:cs="Calibri" w:hint="eastAsia"/>
                <w:b/>
                <w:bCs/>
                <w:color w:val="000000" w:themeColor="text1"/>
                <w:sz w:val="22"/>
                <w:szCs w:val="22"/>
                <w:lang w:val="en-GB"/>
              </w:rPr>
              <w:t>the</w:t>
            </w:r>
            <w:r w:rsidRPr="007F23AD">
              <w:rPr>
                <w:rFonts w:ascii="Calibri" w:eastAsia="DengXian" w:hAnsi="Calibri" w:cs="Calibri"/>
                <w:b/>
                <w:bCs/>
                <w:color w:val="000000" w:themeColor="text1"/>
                <w:sz w:val="22"/>
                <w:szCs w:val="22"/>
              </w:rPr>
              <w:t>me</w:t>
            </w:r>
            <w:r w:rsidRPr="007F23AD">
              <w:rPr>
                <w:rFonts w:ascii="Calibri" w:eastAsia="DengXian" w:hAnsi="Calibri" w:cs="Calibri"/>
                <w:b/>
                <w:bCs/>
                <w:color w:val="000000" w:themeColor="text1"/>
                <w:sz w:val="22"/>
                <w:szCs w:val="22"/>
                <w:lang w:val="en-GB"/>
              </w:rPr>
              <w:t>:</w:t>
            </w:r>
          </w:p>
        </w:tc>
        <w:tc>
          <w:tcPr>
            <w:tcW w:w="11487" w:type="dxa"/>
            <w:shd w:val="clear" w:color="auto" w:fill="auto"/>
            <w:noWrap/>
            <w:vAlign w:val="center"/>
            <w:hideMark/>
          </w:tcPr>
          <w:p w14:paraId="29140B9A" w14:textId="0469ACB8" w:rsidR="00834F56" w:rsidRPr="007F23AD" w:rsidRDefault="00834F56" w:rsidP="00834F56">
            <w:pPr>
              <w:spacing w:line="480" w:lineRule="auto"/>
              <w:jc w:val="center"/>
              <w:rPr>
                <w:rFonts w:ascii="Calibri" w:eastAsia="DengXian" w:hAnsi="Calibri" w:cs="Calibri"/>
                <w:b/>
                <w:bCs/>
                <w:color w:val="000000" w:themeColor="text1"/>
                <w:sz w:val="22"/>
                <w:szCs w:val="22"/>
                <w:lang w:val="en-GB"/>
              </w:rPr>
            </w:pPr>
            <w:r w:rsidRPr="007F23AD">
              <w:rPr>
                <w:rFonts w:ascii="Calibri" w:eastAsia="DengXian" w:hAnsi="Calibri" w:cs="Calibri"/>
                <w:b/>
                <w:bCs/>
                <w:color w:val="000000" w:themeColor="text1"/>
                <w:sz w:val="22"/>
                <w:szCs w:val="22"/>
                <w:lang w:val="en-GB"/>
              </w:rPr>
              <w:t>Publication</w:t>
            </w:r>
            <w:r w:rsidR="00EE2CD6" w:rsidRPr="007F23AD">
              <w:rPr>
                <w:rFonts w:ascii="Calibri" w:eastAsia="DengXian" w:hAnsi="Calibri" w:cs="Calibri"/>
                <w:b/>
                <w:bCs/>
                <w:color w:val="000000" w:themeColor="text1"/>
                <w:sz w:val="22"/>
                <w:szCs w:val="22"/>
                <w:lang w:val="en-GB"/>
              </w:rPr>
              <w:t>s</w:t>
            </w:r>
            <w:r w:rsidR="004C4D87" w:rsidRPr="007F23AD">
              <w:rPr>
                <w:rFonts w:ascii="Calibri" w:eastAsia="DengXian" w:hAnsi="Calibri" w:cs="Calibri"/>
                <w:b/>
                <w:bCs/>
                <w:color w:val="000000" w:themeColor="text1"/>
                <w:sz w:val="22"/>
                <w:szCs w:val="22"/>
                <w:lang w:val="en-GB"/>
              </w:rPr>
              <w:t xml:space="preserve"> (</w:t>
            </w:r>
            <w:r w:rsidR="00AE5913" w:rsidRPr="007F23AD">
              <w:rPr>
                <w:rFonts w:ascii="Calibri" w:eastAsia="DengXian" w:hAnsi="Calibri" w:cs="Calibri"/>
                <w:b/>
                <w:bCs/>
                <w:color w:val="000000" w:themeColor="text1"/>
                <w:sz w:val="22"/>
                <w:szCs w:val="22"/>
                <w:lang w:val="en-GB"/>
              </w:rPr>
              <w:t>7</w:t>
            </w:r>
            <w:r w:rsidR="004C4D87" w:rsidRPr="007F23AD">
              <w:rPr>
                <w:rFonts w:ascii="Calibri" w:eastAsia="DengXian" w:hAnsi="Calibri" w:cs="Calibri"/>
                <w:b/>
                <w:bCs/>
                <w:color w:val="000000" w:themeColor="text1"/>
                <w:sz w:val="22"/>
                <w:szCs w:val="22"/>
                <w:lang w:val="en-GB"/>
              </w:rPr>
              <w:t xml:space="preserve"> articles)</w:t>
            </w:r>
            <w:r w:rsidRPr="007F23AD">
              <w:rPr>
                <w:rFonts w:ascii="Calibri" w:eastAsia="DengXian" w:hAnsi="Calibri" w:cs="Calibri"/>
                <w:b/>
                <w:bCs/>
                <w:color w:val="000000" w:themeColor="text1"/>
                <w:sz w:val="22"/>
                <w:szCs w:val="22"/>
                <w:lang w:val="en-GB"/>
              </w:rPr>
              <w:t xml:space="preserve">  </w:t>
            </w:r>
          </w:p>
        </w:tc>
      </w:tr>
      <w:tr w:rsidR="007F23AD" w:rsidRPr="007F23AD" w14:paraId="566FC877" w14:textId="77777777" w:rsidTr="00834F56">
        <w:trPr>
          <w:trHeight w:val="320"/>
        </w:trPr>
        <w:tc>
          <w:tcPr>
            <w:tcW w:w="2405" w:type="dxa"/>
            <w:shd w:val="clear" w:color="auto" w:fill="auto"/>
            <w:noWrap/>
            <w:vAlign w:val="center"/>
            <w:hideMark/>
          </w:tcPr>
          <w:p w14:paraId="0D085ACB" w14:textId="77777777" w:rsidR="00834F56" w:rsidRPr="007F23AD" w:rsidRDefault="00834F56" w:rsidP="00834F56">
            <w:pPr>
              <w:spacing w:line="480" w:lineRule="auto"/>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1. Safety risk </w:t>
            </w:r>
          </w:p>
        </w:tc>
        <w:tc>
          <w:tcPr>
            <w:tcW w:w="11487" w:type="dxa"/>
            <w:shd w:val="clear" w:color="auto" w:fill="auto"/>
            <w:noWrap/>
            <w:vAlign w:val="center"/>
            <w:hideMark/>
          </w:tcPr>
          <w:p w14:paraId="148FC59D" w14:textId="642E74E9" w:rsidR="00834F56" w:rsidRPr="007F23AD" w:rsidRDefault="00834F56" w:rsidP="00834F56">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Barreto and Pires </w:t>
            </w:r>
            <w:r w:rsidRPr="007F23AD">
              <w:rPr>
                <w:rFonts w:ascii="Calibri" w:eastAsia="DengXian" w:hAnsi="Calibri" w:cs="Calibri"/>
                <w:color w:val="000000" w:themeColor="text1"/>
                <w:sz w:val="22"/>
                <w:szCs w:val="22"/>
                <w:lang w:val="en-GB"/>
              </w:rPr>
              <w:fldChar w:fldCharType="begin"/>
            </w:r>
            <w:r w:rsidR="00D55F18" w:rsidRPr="007F23AD">
              <w:rPr>
                <w:rFonts w:ascii="Calibri" w:eastAsia="DengXian" w:hAnsi="Calibri" w:cs="Calibri"/>
                <w:color w:val="000000" w:themeColor="text1"/>
                <w:sz w:val="22"/>
                <w:szCs w:val="22"/>
                <w:lang w:val="en-GB"/>
              </w:rPr>
              <w:instrText xml:space="preserve"> ADDIN EN.CITE &lt;EndNote&gt;&lt;Cite ExcludeAuth="1"&gt;&lt;Author&gt;Barreto&lt;/Author&gt;&lt;Year&gt;2015&lt;/Year&gt;&lt;RecNum&gt;0&lt;/RecNum&gt;&lt;IDText&gt;Occupational risk management in construction supply chain&lt;/IDText&gt;&lt;DisplayText&gt;(2015)&lt;/DisplayText&gt;&lt;record&gt;&lt;rec-number&gt;78&lt;/rec-number&gt;&lt;foreign-keys&gt;&lt;key app="EN" db-id="pzdwvt0zxepzzqe2zdmp5zajvd0tv5sdtt2w" timestamp="1701253332"&gt;78&lt;/key&gt;&lt;/foreign-keys&gt;&lt;ref-type name="Journal Article"&gt;17&lt;/ref-type&gt;&lt;contributors&gt;&lt;authors&gt;&lt;author&gt;Barreto, Matheus de Faria e Oliveira&lt;/author&gt;&lt;author&gt;Pires, Karina Ribeiro&lt;/author&gt;&lt;/authors&gt;&lt;/contributors&gt;&lt;titles&gt;&lt;title&gt;Occupational risk management in construction supply chain&lt;/title&gt;&lt;secondary-title&gt;International Journal of Business Performance and Supply Chain Modelling&lt;/secondary-title&gt;&lt;/titles&gt;&lt;periodical&gt;&lt;full-title&gt;International Journal of Business Performance and Supply Chain Modelling&lt;/full-title&gt;&lt;/periodical&gt;&lt;pages&gt;1-11&lt;/pages&gt;&lt;volume&gt;7&lt;/volume&gt;&lt;number&gt;1&lt;/number&gt;&lt;section&gt;1&lt;/section&gt;&lt;dates&gt;&lt;year&gt;2015&lt;/year&gt;&lt;/dates&gt;&lt;isbn&gt;1758-9401&amp;#xD;1758-941X&lt;/isbn&gt;&lt;work-type&gt;Article&lt;/work-type&gt;&lt;urls&gt;&lt;related-urls&gt;&lt;url&gt;https://www.scopus.com/inward/record.uri?eid=2-s2.0-85027407362&amp;amp;doi=10.1504%2fIJBPSCM.2015.068125&amp;amp;partnerID=40&amp;amp;md5=b87317ca86a89df1095b275f0ed13a9f&lt;/url&gt;&lt;/related-urls&gt;&lt;/urls&gt;&lt;electronic-resource-num&gt;10.1504/ijbpscm.2015.068125&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(2015)</w:t>
            </w:r>
            <w:r w:rsidRPr="007F23AD">
              <w:rPr>
                <w:rFonts w:ascii="Calibri" w:eastAsia="DengXian" w:hAnsi="Calibri" w:cs="Calibri"/>
                <w:color w:val="000000" w:themeColor="text1"/>
                <w:sz w:val="22"/>
                <w:szCs w:val="22"/>
                <w:lang w:val="en-GB"/>
              </w:rPr>
              <w:fldChar w:fldCharType="end"/>
            </w:r>
            <w:r w:rsidRPr="007F23AD">
              <w:rPr>
                <w:color w:val="000000" w:themeColor="text1"/>
              </w:rPr>
              <w:t xml:space="preserve"> </w:t>
            </w:r>
            <w:r w:rsidRPr="007F23AD">
              <w:rPr>
                <w:rFonts w:ascii="Calibri" w:eastAsia="DengXian" w:hAnsi="Calibri" w:cs="Calibri"/>
                <w:color w:val="000000" w:themeColor="text1"/>
                <w:sz w:val="22"/>
                <w:szCs w:val="22"/>
                <w:lang w:val="en-GB"/>
              </w:rPr>
              <w:t>examine</w:t>
            </w:r>
            <w:r w:rsidRPr="007F23AD">
              <w:rPr>
                <w:rFonts w:ascii="Calibri" w:eastAsia="DengXian" w:hAnsi="Calibri" w:cs="Calibri" w:hint="eastAsia"/>
                <w:color w:val="000000" w:themeColor="text1"/>
                <w:sz w:val="22"/>
                <w:szCs w:val="22"/>
                <w:lang w:val="en-GB"/>
              </w:rPr>
              <w:t>d</w:t>
            </w:r>
            <w:r w:rsidRPr="007F23AD">
              <w:rPr>
                <w:rFonts w:ascii="Calibri" w:eastAsia="DengXian" w:hAnsi="Calibri" w:cs="Calibri"/>
                <w:color w:val="000000" w:themeColor="text1"/>
                <w:sz w:val="22"/>
                <w:szCs w:val="22"/>
                <w:lang w:val="en-GB"/>
              </w:rPr>
              <w:t xml:space="preserve"> occupational hazards in the construction industry, focusing on small and medium-sized residential construction businesses, and offers solutions for risk management to enhance worker safety, health, and overall quality of work life. </w:t>
            </w:r>
          </w:p>
          <w:p w14:paraId="6A9CC8EC" w14:textId="77777777" w:rsidR="00834F56" w:rsidRPr="007F23AD" w:rsidRDefault="00834F56" w:rsidP="00834F56">
            <w:pPr>
              <w:rPr>
                <w:rFonts w:ascii="Calibri" w:eastAsia="DengXian" w:hAnsi="Calibri" w:cs="Calibri"/>
                <w:color w:val="000000" w:themeColor="text1"/>
                <w:sz w:val="22"/>
                <w:szCs w:val="22"/>
                <w:lang w:val="en-GB"/>
              </w:rPr>
            </w:pPr>
          </w:p>
          <w:p w14:paraId="11EFD3D0" w14:textId="4CC672E1" w:rsidR="00834F56" w:rsidRPr="007F23AD" w:rsidRDefault="00834F56" w:rsidP="00834F56">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 Yap et al </w:t>
            </w:r>
            <w:r w:rsidRPr="007F23AD">
              <w:rPr>
                <w:rFonts w:ascii="Calibri" w:eastAsia="DengXian" w:hAnsi="Calibri" w:cs="Calibri"/>
                <w:color w:val="000000" w:themeColor="text1"/>
                <w:sz w:val="22"/>
                <w:szCs w:val="22"/>
                <w:lang w:val="en-GB"/>
              </w:rPr>
              <w:fldChar w:fldCharType="begin"/>
            </w:r>
            <w:r w:rsidR="00D55F18" w:rsidRPr="007F23AD">
              <w:rPr>
                <w:rFonts w:ascii="Calibri" w:eastAsia="DengXian" w:hAnsi="Calibri" w:cs="Calibri"/>
                <w:color w:val="000000" w:themeColor="text1"/>
                <w:sz w:val="22"/>
                <w:szCs w:val="22"/>
                <w:lang w:val="en-GB"/>
              </w:rPr>
              <w:instrText xml:space="preserve"> ADDIN EN.CITE &lt;EndNote&gt;&lt;Cite ExcludeAuth="1"&gt;&lt;Author&gt;Yap&lt;/Author&gt;&lt;Year&gt;2019&lt;/Year&gt;&lt;RecNum&gt;0&lt;/RecNum&gt;&lt;IDText&gt;Analysing the underlying factors affecting safety performance in building construction&lt;/IDText&gt;&lt;DisplayText&gt;(2019)&lt;/DisplayText&gt;&lt;record&gt;&lt;rec-number&gt;79&lt;/rec-number&gt;&lt;foreign-keys&gt;&lt;key app="EN" db-id="pzdwvt0zxepzzqe2zdmp5zajvd0tv5sdtt2w" timestamp="1701253332"&gt;79&lt;/key&gt;&lt;/foreign-keys&gt;&lt;ref-type name="Journal Article"&gt;17&lt;/ref-type&gt;&lt;contributors&gt;&lt;authors&gt;&lt;author&gt;Yap, Jeffrey Boon Hui&lt;/author&gt;&lt;author&gt;Lee, Wen Kai&lt;/author&gt;&lt;/authors&gt;&lt;/contributors&gt;&lt;titles&gt;&lt;title&gt;Analysing the underlying factors affecting safety performance in building construction&lt;/title&gt;&lt;secondary-title&gt;Production Planning &amp;amp; Control&lt;/secondary-title&gt;&lt;/titles&gt;&lt;periodical&gt;&lt;full-title&gt;Production Planning &amp;amp; Control&lt;/full-title&gt;&lt;/periodical&gt;&lt;pages&gt;1061-1076&lt;/pages&gt;&lt;volume&gt;31&lt;/volume&gt;&lt;number&gt;13&lt;/number&gt;&lt;section&gt;1061&lt;/section&gt;&lt;dates&gt;&lt;year&gt;2019&lt;/year&gt;&lt;/dates&gt;&lt;isbn&gt;0953-7287&amp;#xD;1366-5871&lt;/isbn&gt;&lt;work-type&gt;Article&lt;/work-type&gt;&lt;urls&gt;&lt;related-urls&gt;&lt;url&gt;https://www.scopus.com/inward/record.uri?eid=2-s2.0-85075972814&amp;amp;doi=10.1080%2f09537287.2019.1695292&amp;amp;partnerID=40&amp;amp;md5=c7146f4a8fb3ea9476766859a156efb8&lt;/url&gt;&lt;/related-urls&gt;&lt;/urls&gt;&lt;electronic-resource-num&gt;10.1080/09537287.2019.1695292&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(2019)</w:t>
            </w:r>
            <w:r w:rsidRPr="007F23AD">
              <w:rPr>
                <w:rFonts w:ascii="Calibri" w:eastAsia="DengXian" w:hAnsi="Calibri" w:cs="Calibri"/>
                <w:color w:val="000000" w:themeColor="text1"/>
                <w:sz w:val="22"/>
                <w:szCs w:val="22"/>
                <w:lang w:val="en-GB"/>
              </w:rPr>
              <w:fldChar w:fldCharType="end"/>
            </w:r>
            <w:r w:rsidRPr="007F23AD">
              <w:rPr>
                <w:color w:val="000000" w:themeColor="text1"/>
              </w:rPr>
              <w:t xml:space="preserve"> </w:t>
            </w:r>
            <w:r w:rsidRPr="007F23AD">
              <w:rPr>
                <w:rFonts w:ascii="Calibri" w:eastAsia="DengXian" w:hAnsi="Calibri" w:cs="Calibri"/>
                <w:color w:val="000000" w:themeColor="text1"/>
                <w:sz w:val="22"/>
                <w:szCs w:val="22"/>
                <w:lang w:val="en-GB"/>
              </w:rPr>
              <w:t>evaluates the safety awareness in the Malaysian construction industry, identifies the primary safety concerns and underlying factors affecting safety performance through a survey, and recommends measures to enhance safety awareness among construction personnel.</w:t>
            </w:r>
          </w:p>
          <w:p w14:paraId="1BD506BA" w14:textId="77777777" w:rsidR="003561B3" w:rsidRPr="007F23AD" w:rsidRDefault="003561B3" w:rsidP="00834F56">
            <w:pPr>
              <w:rPr>
                <w:rFonts w:ascii="Calibri" w:eastAsia="DengXian" w:hAnsi="Calibri" w:cs="Calibri"/>
                <w:color w:val="000000" w:themeColor="text1"/>
                <w:sz w:val="22"/>
                <w:szCs w:val="22"/>
                <w:lang w:val="en-GB"/>
              </w:rPr>
            </w:pPr>
          </w:p>
        </w:tc>
      </w:tr>
      <w:tr w:rsidR="007F23AD" w:rsidRPr="007F23AD" w14:paraId="57FF79EF" w14:textId="77777777" w:rsidTr="00834F56">
        <w:trPr>
          <w:trHeight w:val="320"/>
        </w:trPr>
        <w:tc>
          <w:tcPr>
            <w:tcW w:w="2405" w:type="dxa"/>
            <w:shd w:val="clear" w:color="auto" w:fill="auto"/>
            <w:noWrap/>
            <w:vAlign w:val="center"/>
            <w:hideMark/>
          </w:tcPr>
          <w:p w14:paraId="04A49570" w14:textId="534CE5F2" w:rsidR="00E05DED" w:rsidRPr="007F23AD" w:rsidRDefault="00E05DED" w:rsidP="00E05DED">
            <w:pPr>
              <w:spacing w:line="480" w:lineRule="auto"/>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2.Implemention risk </w:t>
            </w:r>
          </w:p>
        </w:tc>
        <w:tc>
          <w:tcPr>
            <w:tcW w:w="11487" w:type="dxa"/>
            <w:shd w:val="clear" w:color="auto" w:fill="auto"/>
            <w:noWrap/>
            <w:vAlign w:val="center"/>
            <w:hideMark/>
          </w:tcPr>
          <w:p w14:paraId="481E4C5B" w14:textId="77777777" w:rsidR="00E05DED" w:rsidRPr="007F23AD" w:rsidRDefault="00E05DED" w:rsidP="00E05DED">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fldChar w:fldCharType="begin"/>
            </w:r>
            <w:r w:rsidRPr="007F23AD">
              <w:rPr>
                <w:rFonts w:ascii="Calibri" w:eastAsia="DengXian" w:hAnsi="Calibri" w:cs="Calibri"/>
                <w:color w:val="000000" w:themeColor="text1"/>
                <w:sz w:val="22"/>
                <w:szCs w:val="22"/>
                <w:lang w:val="en-GB"/>
              </w:rPr>
              <w:instrText xml:space="preserve"> ADDIN EN.CITE &lt;EndNote&gt;&lt;Cite AuthorYear="1"&gt;&lt;Author&gt;Thomas&lt;/Author&gt;&lt;Year&gt;2005&lt;/Year&gt;&lt;RecNum&gt;107&lt;/RecNum&gt;&lt;DisplayText&gt;Thomas and Webb (2005)&lt;/DisplayText&gt;&lt;record&gt;&lt;rec-number&gt;107&lt;/rec-number&gt;&lt;foreign-keys&gt;&lt;key app="EN" db-id="vxw0ffesn9zzt0ewpdx5r5a3fpw92aep9re9" timestamp="1683536878" guid="bd6c7f57-d3af-4a22-ac62-d713caebfe54"&gt;107&lt;/key&gt;&lt;/foreign-keys&gt;&lt;ref-type name="Journal Article"&gt;17&lt;/ref-type&gt;&lt;contributors&gt;&lt;authors&gt;&lt;author&gt;Thomas, A. J.&lt;/author&gt;&lt;author&gt;Webb, D.&lt;/author&gt;&lt;/authors&gt;&lt;/contributors&gt;&lt;titles&gt;&lt;title&gt;Quality systems implementation in Welsh small- to medium-sized enterprises: A global comparison and a model for change&lt;/title&gt;&lt;secondary-title&gt;Proceedings of the Institution of Mechanical Engineers, Part B: Journal of Engineering Manufacture&lt;/secondary-title&gt;&lt;/titles&gt;&lt;periodical&gt;&lt;full-title&gt;Proceedings of the Institution of Mechanical Engineers, Part B: Journal of Engineering Manufacture&lt;/full-title&gt;&lt;/periodical&gt;&lt;pages&gt;573-579&lt;/pages&gt;&lt;volume&gt;217&lt;/volume&gt;&lt;number&gt;4&lt;/number&gt;&lt;section&gt;573&lt;/section&gt;&lt;dates&gt;&lt;year&gt;2005&lt;/year&gt;&lt;pub-dates&gt;&lt;date&gt;2003/04/01&lt;/date&gt;&lt;/pub-dates&gt;&lt;/dates&gt;&lt;publisher&gt;IMECHE&lt;/publisher&gt;&lt;isbn&gt;0954-4054&amp;#xD;2041-2975&lt;/isbn&gt;&lt;urls&gt;&lt;related-urls&gt;&lt;url&gt;https://doi.org/10.1243/095440503321628251&lt;/url&gt;&lt;/related-urls&gt;&lt;/urls&gt;&lt;electronic-resource-num&gt;10.1243/095440503321628251&lt;/electronic-resource-num&gt;&lt;access-date&gt;2022/06/14&lt;/access-dat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Thomas and Webb (2005)</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assessed the adoption rate of formal quality management systems in SMEs in South Wales, explores reasons for low implementation, compares findings with studies from other countries, and suggests a conceptual framework for a tailored quality model for SMEs.</w:t>
            </w:r>
          </w:p>
          <w:p w14:paraId="4D6417EC" w14:textId="77777777" w:rsidR="00E05DED" w:rsidRPr="007F23AD" w:rsidRDefault="00E05DED" w:rsidP="00E05DED">
            <w:pPr>
              <w:rPr>
                <w:rFonts w:ascii="Calibri" w:eastAsia="DengXian" w:hAnsi="Calibri" w:cs="Calibri"/>
                <w:color w:val="000000" w:themeColor="text1"/>
                <w:sz w:val="22"/>
                <w:szCs w:val="22"/>
                <w:lang w:val="en-GB"/>
              </w:rPr>
            </w:pPr>
          </w:p>
          <w:p w14:paraId="13F6A2E9" w14:textId="77777777" w:rsidR="00E05DED" w:rsidRPr="007F23AD" w:rsidRDefault="00E05DED" w:rsidP="00E05DED">
            <w:pPr>
              <w:rPr>
                <w:rFonts w:ascii="Calibri" w:eastAsia="DengXian" w:hAnsi="Calibri" w:cs="Calibri"/>
                <w:color w:val="000000" w:themeColor="text1"/>
                <w:sz w:val="22"/>
                <w:szCs w:val="22"/>
              </w:rPr>
            </w:pPr>
            <w:r w:rsidRPr="007F23AD">
              <w:rPr>
                <w:rFonts w:ascii="Calibri" w:eastAsia="DengXian" w:hAnsi="Calibri" w:cs="Calibri"/>
                <w:color w:val="000000" w:themeColor="text1"/>
                <w:sz w:val="22"/>
                <w:szCs w:val="22"/>
              </w:rPr>
              <w:fldChar w:fldCharType="begin"/>
            </w:r>
            <w:r w:rsidRPr="007F23AD">
              <w:rPr>
                <w:rFonts w:ascii="Calibri" w:eastAsia="DengXian" w:hAnsi="Calibri" w:cs="Calibri"/>
                <w:color w:val="000000" w:themeColor="text1"/>
                <w:sz w:val="22"/>
                <w:szCs w:val="22"/>
              </w:rPr>
              <w:instrText xml:space="preserve"> ADDIN EN.CITE &lt;EndNote&gt;&lt;Cite AuthorYear="1"&gt;&lt;Author&gt;Deshmukh&lt;/Author&gt;&lt;Year&gt;2012&lt;/Year&gt;&lt;RecNum&gt;236&lt;/RecNum&gt;&lt;DisplayText&gt;Deshmukh and Chavan (2012)&lt;/DisplayText&gt;&lt;record&gt;&lt;rec-number&gt;236&lt;/rec-number&gt;&lt;foreign-keys&gt;&lt;key app="EN" db-id="vxw0ffesn9zzt0ewpdx5r5a3fpw92aep9re9" timestamp="1683537632" guid="b81aa787-7e35-424a-9eb8-ee73a5fc3274"&gt;236&lt;/key&gt;&lt;/foreign-keys&gt;&lt;ref-type name="Journal Article"&gt;17&lt;/ref-type&gt;&lt;contributors&gt;&lt;authors&gt;&lt;author&gt;Deshmukh, Sunil V.&lt;/author&gt;&lt;author&gt;Chavan, Ashish&lt;/author&gt;&lt;/authors&gt;&lt;/contributors&gt;&lt;titles&gt;&lt;title&gt;Six Sigma and SMEs: a critical review of literature&lt;/title&gt;&lt;secondary-title&gt;International Journal of Lean Six Sigma&lt;/secondary-title&gt;&lt;/titles&gt;&lt;periodical&gt;&lt;full-title&gt;International Journal of Lean Six Sigma&lt;/full-title&gt;&lt;/periodical&gt;&lt;pages&gt;157-167&lt;/pages&gt;&lt;volume&gt;3&lt;/volume&gt;&lt;number&gt;2&lt;/number&gt;&lt;section&gt;157&lt;/section&gt;&lt;dates&gt;&lt;year&gt;2012&lt;/year&gt;&lt;/dates&gt;&lt;publisher&gt;Emerald Group Publishing Limited&lt;/publisher&gt;&lt;isbn&gt;2040-4166&lt;/isbn&gt;&lt;urls&gt;&lt;related-urls&gt;&lt;url&gt;https://doi.org/10.1108/20401461211243720&lt;/url&gt;&lt;/related-urls&gt;&lt;/urls&gt;&lt;electronic-resource-num&gt;10.1108/20401461211243720&lt;/electronic-resource-num&gt;&lt;access-date&gt;2022/06/15&lt;/access-date&gt;&lt;/record&gt;&lt;/Cite&gt;&lt;/EndNote&gt;</w:instrText>
            </w:r>
            <w:r w:rsidRPr="007F23AD">
              <w:rPr>
                <w:rFonts w:ascii="Calibri" w:eastAsia="DengXian" w:hAnsi="Calibri" w:cs="Calibri"/>
                <w:color w:val="000000" w:themeColor="text1"/>
                <w:sz w:val="22"/>
                <w:szCs w:val="22"/>
              </w:rPr>
              <w:fldChar w:fldCharType="separate"/>
            </w:r>
            <w:r w:rsidRPr="007F23AD">
              <w:rPr>
                <w:rFonts w:ascii="Calibri" w:eastAsia="DengXian" w:hAnsi="Calibri" w:cs="Calibri"/>
                <w:noProof/>
                <w:color w:val="000000" w:themeColor="text1"/>
                <w:sz w:val="22"/>
                <w:szCs w:val="22"/>
              </w:rPr>
              <w:t>Deshmukh and Chavan (2012)</w:t>
            </w:r>
            <w:r w:rsidRPr="007F23AD">
              <w:rPr>
                <w:rFonts w:ascii="Calibri" w:eastAsia="DengXian" w:hAnsi="Calibri" w:cs="Calibri"/>
                <w:color w:val="000000" w:themeColor="text1"/>
                <w:sz w:val="22"/>
                <w:szCs w:val="22"/>
              </w:rPr>
              <w:fldChar w:fldCharType="end"/>
            </w:r>
            <w:r w:rsidRPr="007F23AD">
              <w:rPr>
                <w:rFonts w:ascii="Calibri" w:eastAsia="DengXian" w:hAnsi="Calibri" w:cs="Calibri"/>
                <w:color w:val="000000" w:themeColor="text1"/>
                <w:sz w:val="22"/>
                <w:szCs w:val="22"/>
              </w:rPr>
              <w:t xml:space="preserve"> explored the application of the Six Sigma methodology in SMEs through a systematic literature review, highlighting the importance of management commitment, the limited embrace of quality management culture in SMEs, and the need for SME-specific Six Sigma approaches for quality improvement.</w:t>
            </w:r>
          </w:p>
          <w:p w14:paraId="5EA63CBF" w14:textId="77777777" w:rsidR="00E05DED" w:rsidRPr="007F23AD" w:rsidRDefault="00E05DED" w:rsidP="00E05DED">
            <w:pPr>
              <w:rPr>
                <w:rFonts w:ascii="Calibri" w:eastAsia="DengXian" w:hAnsi="Calibri" w:cs="Calibri"/>
                <w:color w:val="000000" w:themeColor="text1"/>
                <w:sz w:val="22"/>
                <w:szCs w:val="22"/>
              </w:rPr>
            </w:pPr>
          </w:p>
          <w:p w14:paraId="2A756406" w14:textId="6F57181B" w:rsidR="00E05DED" w:rsidRPr="007F23AD" w:rsidRDefault="00E05DED" w:rsidP="00E05DED">
            <w:pPr>
              <w:rPr>
                <w:rFonts w:ascii="Calibri" w:eastAsia="DengXian" w:hAnsi="Calibri" w:cs="Calibri"/>
                <w:color w:val="000000" w:themeColor="text1"/>
                <w:sz w:val="22"/>
                <w:szCs w:val="22"/>
              </w:rPr>
            </w:pPr>
            <w:r w:rsidRPr="007F23AD">
              <w:rPr>
                <w:rFonts w:ascii="Calibri" w:eastAsia="DengXian" w:hAnsi="Calibri" w:cs="Calibri"/>
                <w:color w:val="000000" w:themeColor="text1"/>
                <w:sz w:val="22"/>
                <w:szCs w:val="22"/>
              </w:rPr>
              <w:fldChar w:fldCharType="begin">
                <w:fldData xml:space="preserve">PEVuZE5vdGU+PENpdGUgQXV0aG9yWWVhcj0iMSI+PEF1dGhvcj5ZYWRhdjwvQXV0aG9yPjxZZWFy
PjIwMTk8L1llYXI+PFJlY051bT45NzwvUmVjTnVtPjxEaXNwbGF5VGV4dD5ZYWRhdiBldCBhbC4g
KDIwMTkpPC9EaXNwbGF5VGV4dD48cmVjb3JkPjxyZWMtbnVtYmVyPjk3PC9yZWMtbnVtYmVyPjxm
b3JlaWduLWtleXM+PGtleSBhcHA9IkVOIiBkYi1pZD0idnh3MGZmZXNuOXp6dDBld3BkeDVyNWEz
ZnB3OTJhZXA5cmU5IiB0aW1lc3RhbXA9IjE2ODM1MzY4MTUiIGd1aWQ9ImI5NzQ5YzQ0LTc2NjMt
NGQwYy1iN2Q2LWFmZjM5MGJlZmM5MiI+OTc8L2tleT48L2ZvcmVpZ24ta2V5cz48cmVmLXR5cGUg
bmFtZT0iSm91cm5hbCBBcnRpY2xlIj4xNzwvcmVmLXR5cGU+PGNvbnRyaWJ1dG9ycz48YXV0aG9y
cz48YXV0aG9yPllhZGF2LCBWLjwvYXV0aG9yPjxhdXRob3I+SmFpbiwgUi48L2F1dGhvcj48YXV0
aG9yPk1pdHRhbCwgTS4gTC48L2F1dGhvcj48YXV0aG9yPlBhbndhciwgQS48L2F1dGhvcj48YXV0
aG9yPlNoYXJtYSwgTS4gSy48L2F1dGhvcj48L2F1dGhvcnM+PC9jb250cmlidXRvcnM+PGF1dGgt
YWRkcmVzcz5NYW5pcGFsIFVuaXYgSmFpcHVyLCBEZXB0IEF1dG9tb2JpbGUgRW5nbiwgSmFpcHVy
LCBSYWphc3RoYW4sIEluZGlhJiN4RDtNYWxhdml5YSBOYXRsIEluc3QgVGVjaG5vbCwgRGVwdCBN
ZWNoIEVuZ24sIEphaXB1ciwgUmFqYXN0aGFuLCBJbmRpYSYjeEQ7R292dCBSQyBLaGFpdGFuIFBv
bHl0ZWNoIENvbGwsIERlcHQgTWVjaCBFbmduLCBKYWlwdXIsIFJhamFzdGhhbiwgSW5kaWEmI3hE
O0phaSBOYXJheWFuIFZ5YXMgVW5pdiwgRGVwdCBQcm9kICZhbXA7IEluZCBFbmduLCBNQk0gRW5n
biBDb2xsLCBKb2RocHVyLCBSYWphc3RoYW4sIEluZGlhPC9hdXRoLWFkZHJlc3M+PHRpdGxlcz48
dGl0bGU+QW4gYXBwcmFpc2FsIG9uIGJhcnJpZXJzIHRvIGltcGxlbWVudCBsZWFuIGluIFNNRXM8
L3RpdGxlPjxzZWNvbmRhcnktdGl0bGU+Sm91cm5hbCBvZiBNYW51ZmFjdHVyaW5nIFRlY2hub2xv
Z3kgTWFuYWdlbWVudDwvc2Vjb25kYXJ5LXRpdGxlPjxhbHQtdGl0bGU+SiBNYW51ZiBUZWNobm9s
IE1hbmE8L2FsdC10aXRsZT48L3RpdGxlcz48cGVyaW9kaWNhbD48ZnVsbC10aXRsZT5Kb3VybmFs
IG9mIE1hbnVmYWN0dXJpbmcgVGVjaG5vbG9neSBNYW5hZ2VtZW50PC9mdWxsLXRpdGxlPjwvcGVy
aW9kaWNhbD48cGFnZXM+MTk1LTIxMjwvcGFnZXM+PHZvbHVtZT4zMDwvdm9sdW1lPjxudW1iZXI+
MTwvbnVtYmVyPjxzZWN0aW9uPjE5NTwvc2VjdGlvbj48a2V5d29yZHM+PGtleXdvcmQ+bGVhbiBt
YW51ZmFjdHVyaW5nPC9rZXl3b3JkPjxrZXl3b3JkPmNhc2Ugc3R1ZGllczwva2V5d29yZD48a2V5
d29yZD5zbWFsbC0gYW5kIG1lZGl1bS1zaXplZCBlbnRlcnByaXNlczwva2V5d29yZD48a2V5d29y
ZD5jcml0aWNhbCBzdWNjZXNzIGZhY3RvcnM8L2tleXdvcmQ+PGtleXdvcmQ+cGVyZm9ybWFuY2Ut
bWVhc3VyZW1lbnQ8L2tleXdvcmQ+PGtleXdvcmQ+bWFuYWdlbWVudC1wcmFjdGljZXM8L2tleXdv
cmQ+PGtleXdvcmQ+c3VwcGx5IGNoYWluPC9rZXl3b3JkPjxrZXl3b3JkPjYgc2lnbWE8L2tleXdv
cmQ+PGtleXdvcmQ+ZW50ZXJwcmlzZXM8L2tleXdvcmQ+PGtleXdvcmQ+ZXhwZXJpZW5jZTwva2V5
d29yZD48a2V5d29yZD5mYWlsdXJlPC9rZXl3b3JkPjxrZXl3b3JkPnN1cHBvcnQ8L2tleXdvcmQ+
PGtleXdvcmQ+Y29udGV4dDwva2V5d29yZD48L2tleXdvcmRzPjxkYXRlcz48eWVhcj4yMDE5PC95
ZWFyPjxwdWItZGF0ZXM+PGRhdGU+SmFuIDIxPC9kYXRlPjwvcHViLWRhdGVzPjwvZGF0ZXM+PHB1
Ymxpc2hlcj5FbWVyYWxkIFB1Ymxpc2hpbmcgTGltaXRlZDwvcHVibGlzaGVyPjxpc2JuPjE3NDEt
MDM4eDwvaXNibj48YWNjZXNzaW9uLW51bT5XT1M6MDAwNDUzNzkzNjAwMDA5PC9hY2Nlc3Npb24t
bnVtPjx1cmxzPjxyZWxhdGVkLXVybHM+PHVybD4mbHQ7R28gdG8gSVNJJmd0OzovL1dPUzowMDA0
NTM3OTM2MDAwMDk8L3VybD48L3JlbGF0ZWQtdXJscz48L3VybHM+PGVsZWN0cm9uaWMtcmVzb3Vy
Y2UtbnVtPjEwLjExMDgvSm10bS0xMi0yMDE3LTAyNjI8L2VsZWN0cm9uaWMtcmVzb3VyY2UtbnVt
PjxsYW5ndWFnZT5FbmdsaXNoPC9sYW5ndWFnZT48YWNjZXNzLWRhdGU+MjAyMi8wNi8xNDwvYWNj
ZXNzLWRhdGU+PC9yZWNvcmQ+PC9DaXRlPjwvRW5kTm90ZT4A
</w:fldData>
              </w:fldChar>
            </w:r>
            <w:r w:rsidRPr="007F23AD">
              <w:rPr>
                <w:rFonts w:ascii="Calibri" w:eastAsia="DengXian" w:hAnsi="Calibri" w:cs="Calibri"/>
                <w:color w:val="000000" w:themeColor="text1"/>
                <w:sz w:val="22"/>
                <w:szCs w:val="22"/>
              </w:rPr>
              <w:instrText xml:space="preserve"> ADDIN EN.CITE </w:instrText>
            </w:r>
            <w:r w:rsidRPr="007F23AD">
              <w:rPr>
                <w:rFonts w:ascii="Calibri" w:eastAsia="DengXian" w:hAnsi="Calibri" w:cs="Calibri"/>
                <w:color w:val="000000" w:themeColor="text1"/>
                <w:sz w:val="22"/>
                <w:szCs w:val="22"/>
              </w:rPr>
              <w:fldChar w:fldCharType="begin">
                <w:fldData xml:space="preserve">PEVuZE5vdGU+PENpdGUgQXV0aG9yWWVhcj0iMSI+PEF1dGhvcj5ZYWRhdjwvQXV0aG9yPjxZZWFy
PjIwMTk8L1llYXI+PFJlY051bT45NzwvUmVjTnVtPjxEaXNwbGF5VGV4dD5ZYWRhdiBldCBhbC4g
KDIwMTkpPC9EaXNwbGF5VGV4dD48cmVjb3JkPjxyZWMtbnVtYmVyPjk3PC9yZWMtbnVtYmVyPjxm
b3JlaWduLWtleXM+PGtleSBhcHA9IkVOIiBkYi1pZD0idnh3MGZmZXNuOXp6dDBld3BkeDVyNWEz
ZnB3OTJhZXA5cmU5IiB0aW1lc3RhbXA9IjE2ODM1MzY4MTUiIGd1aWQ9ImI5NzQ5YzQ0LTc2NjMt
NGQwYy1iN2Q2LWFmZjM5MGJlZmM5MiI+OTc8L2tleT48L2ZvcmVpZ24ta2V5cz48cmVmLXR5cGUg
bmFtZT0iSm91cm5hbCBBcnRpY2xlIj4xNzwvcmVmLXR5cGU+PGNvbnRyaWJ1dG9ycz48YXV0aG9y
cz48YXV0aG9yPllhZGF2LCBWLjwvYXV0aG9yPjxhdXRob3I+SmFpbiwgUi48L2F1dGhvcj48YXV0
aG9yPk1pdHRhbCwgTS4gTC48L2F1dGhvcj48YXV0aG9yPlBhbndhciwgQS48L2F1dGhvcj48YXV0
aG9yPlNoYXJtYSwgTS4gSy48L2F1dGhvcj48L2F1dGhvcnM+PC9jb250cmlidXRvcnM+PGF1dGgt
YWRkcmVzcz5NYW5pcGFsIFVuaXYgSmFpcHVyLCBEZXB0IEF1dG9tb2JpbGUgRW5nbiwgSmFpcHVy
LCBSYWphc3RoYW4sIEluZGlhJiN4RDtNYWxhdml5YSBOYXRsIEluc3QgVGVjaG5vbCwgRGVwdCBN
ZWNoIEVuZ24sIEphaXB1ciwgUmFqYXN0aGFuLCBJbmRpYSYjeEQ7R292dCBSQyBLaGFpdGFuIFBv
bHl0ZWNoIENvbGwsIERlcHQgTWVjaCBFbmduLCBKYWlwdXIsIFJhamFzdGhhbiwgSW5kaWEmI3hE
O0phaSBOYXJheWFuIFZ5YXMgVW5pdiwgRGVwdCBQcm9kICZhbXA7IEluZCBFbmduLCBNQk0gRW5n
biBDb2xsLCBKb2RocHVyLCBSYWphc3RoYW4sIEluZGlhPC9hdXRoLWFkZHJlc3M+PHRpdGxlcz48
dGl0bGU+QW4gYXBwcmFpc2FsIG9uIGJhcnJpZXJzIHRvIGltcGxlbWVudCBsZWFuIGluIFNNRXM8
L3RpdGxlPjxzZWNvbmRhcnktdGl0bGU+Sm91cm5hbCBvZiBNYW51ZmFjdHVyaW5nIFRlY2hub2xv
Z3kgTWFuYWdlbWVudDwvc2Vjb25kYXJ5LXRpdGxlPjxhbHQtdGl0bGU+SiBNYW51ZiBUZWNobm9s
IE1hbmE8L2FsdC10aXRsZT48L3RpdGxlcz48cGVyaW9kaWNhbD48ZnVsbC10aXRsZT5Kb3VybmFs
IG9mIE1hbnVmYWN0dXJpbmcgVGVjaG5vbG9neSBNYW5hZ2VtZW50PC9mdWxsLXRpdGxlPjwvcGVy
aW9kaWNhbD48cGFnZXM+MTk1LTIxMjwvcGFnZXM+PHZvbHVtZT4zMDwvdm9sdW1lPjxudW1iZXI+
MTwvbnVtYmVyPjxzZWN0aW9uPjE5NTwvc2VjdGlvbj48a2V5d29yZHM+PGtleXdvcmQ+bGVhbiBt
YW51ZmFjdHVyaW5nPC9rZXl3b3JkPjxrZXl3b3JkPmNhc2Ugc3R1ZGllczwva2V5d29yZD48a2V5
d29yZD5zbWFsbC0gYW5kIG1lZGl1bS1zaXplZCBlbnRlcnByaXNlczwva2V5d29yZD48a2V5d29y
ZD5jcml0aWNhbCBzdWNjZXNzIGZhY3RvcnM8L2tleXdvcmQ+PGtleXdvcmQ+cGVyZm9ybWFuY2Ut
bWVhc3VyZW1lbnQ8L2tleXdvcmQ+PGtleXdvcmQ+bWFuYWdlbWVudC1wcmFjdGljZXM8L2tleXdv
cmQ+PGtleXdvcmQ+c3VwcGx5IGNoYWluPC9rZXl3b3JkPjxrZXl3b3JkPjYgc2lnbWE8L2tleXdv
cmQ+PGtleXdvcmQ+ZW50ZXJwcmlzZXM8L2tleXdvcmQ+PGtleXdvcmQ+ZXhwZXJpZW5jZTwva2V5
d29yZD48a2V5d29yZD5mYWlsdXJlPC9rZXl3b3JkPjxrZXl3b3JkPnN1cHBvcnQ8L2tleXdvcmQ+
PGtleXdvcmQ+Y29udGV4dDwva2V5d29yZD48L2tleXdvcmRzPjxkYXRlcz48eWVhcj4yMDE5PC95
ZWFyPjxwdWItZGF0ZXM+PGRhdGU+SmFuIDIxPC9kYXRlPjwvcHViLWRhdGVzPjwvZGF0ZXM+PHB1
Ymxpc2hlcj5FbWVyYWxkIFB1Ymxpc2hpbmcgTGltaXRlZDwvcHVibGlzaGVyPjxpc2JuPjE3NDEt
MDM4eDwvaXNibj48YWNjZXNzaW9uLW51bT5XT1M6MDAwNDUzNzkzNjAwMDA5PC9hY2Nlc3Npb24t
bnVtPjx1cmxzPjxyZWxhdGVkLXVybHM+PHVybD4mbHQ7R28gdG8gSVNJJmd0OzovL1dPUzowMDA0
NTM3OTM2MDAwMDk8L3VybD48L3JlbGF0ZWQtdXJscz48L3VybHM+PGVsZWN0cm9uaWMtcmVzb3Vy
Y2UtbnVtPjEwLjExMDgvSm10bS0xMi0yMDE3LTAyNjI8L2VsZWN0cm9uaWMtcmVzb3VyY2UtbnVt
PjxsYW5ndWFnZT5FbmdsaXNoPC9sYW5ndWFnZT48YWNjZXNzLWRhdGU+MjAyMi8wNi8xNDwvYWNj
ZXNzLWRhdGU+PC9yZWNvcmQ+PC9DaXRlPjwvRW5kTm90ZT4A
</w:fldData>
              </w:fldChar>
            </w:r>
            <w:r w:rsidRPr="007F23AD">
              <w:rPr>
                <w:rFonts w:ascii="Calibri" w:eastAsia="DengXian" w:hAnsi="Calibri" w:cs="Calibri"/>
                <w:color w:val="000000" w:themeColor="text1"/>
                <w:sz w:val="22"/>
                <w:szCs w:val="22"/>
              </w:rPr>
              <w:instrText xml:space="preserve"> ADDIN EN.CITE.DATA </w:instrText>
            </w:r>
            <w:r w:rsidRPr="007F23AD">
              <w:rPr>
                <w:rFonts w:ascii="Calibri" w:eastAsia="DengXian" w:hAnsi="Calibri" w:cs="Calibri"/>
                <w:color w:val="000000" w:themeColor="text1"/>
                <w:sz w:val="22"/>
                <w:szCs w:val="22"/>
              </w:rPr>
            </w:r>
            <w:r w:rsidRPr="007F23AD">
              <w:rPr>
                <w:rFonts w:ascii="Calibri" w:eastAsia="DengXian" w:hAnsi="Calibri" w:cs="Calibri"/>
                <w:color w:val="000000" w:themeColor="text1"/>
                <w:sz w:val="22"/>
                <w:szCs w:val="22"/>
              </w:rPr>
              <w:fldChar w:fldCharType="end"/>
            </w:r>
            <w:r w:rsidRPr="007F23AD">
              <w:rPr>
                <w:rFonts w:ascii="Calibri" w:eastAsia="DengXian" w:hAnsi="Calibri" w:cs="Calibri"/>
                <w:color w:val="000000" w:themeColor="text1"/>
                <w:sz w:val="22"/>
                <w:szCs w:val="22"/>
              </w:rPr>
            </w:r>
            <w:r w:rsidRPr="007F23AD">
              <w:rPr>
                <w:rFonts w:ascii="Calibri" w:eastAsia="DengXian" w:hAnsi="Calibri" w:cs="Calibri"/>
                <w:color w:val="000000" w:themeColor="text1"/>
                <w:sz w:val="22"/>
                <w:szCs w:val="22"/>
              </w:rPr>
              <w:fldChar w:fldCharType="separate"/>
            </w:r>
            <w:r w:rsidRPr="007F23AD">
              <w:rPr>
                <w:rFonts w:ascii="Calibri" w:eastAsia="DengXian" w:hAnsi="Calibri" w:cs="Calibri"/>
                <w:noProof/>
                <w:color w:val="000000" w:themeColor="text1"/>
                <w:sz w:val="22"/>
                <w:szCs w:val="22"/>
              </w:rPr>
              <w:t>Yadav et al. (2019)</w:t>
            </w:r>
            <w:r w:rsidRPr="007F23AD">
              <w:rPr>
                <w:rFonts w:ascii="Calibri" w:eastAsia="DengXian" w:hAnsi="Calibri" w:cs="Calibri"/>
                <w:color w:val="000000" w:themeColor="text1"/>
                <w:sz w:val="22"/>
                <w:szCs w:val="22"/>
              </w:rPr>
              <w:fldChar w:fldCharType="end"/>
            </w:r>
            <w:r w:rsidRPr="007F23AD">
              <w:rPr>
                <w:rFonts w:ascii="Calibri" w:eastAsia="DengXian" w:hAnsi="Calibri" w:cs="Calibri"/>
                <w:color w:val="000000" w:themeColor="text1"/>
                <w:sz w:val="22"/>
                <w:szCs w:val="22"/>
              </w:rPr>
              <w:t xml:space="preserve"> examined lean implementation barriers in Indian SMEs using case studies and mathematical analysis, highlighting management commitment, leadership, and communication as key challenges.</w:t>
            </w:r>
          </w:p>
          <w:p w14:paraId="748AFE96" w14:textId="77777777" w:rsidR="00E05DED" w:rsidRPr="007F23AD" w:rsidRDefault="00E05DED" w:rsidP="00E05DED">
            <w:pPr>
              <w:rPr>
                <w:rFonts w:ascii="Calibri" w:eastAsia="DengXian" w:hAnsi="Calibri" w:cs="Calibri"/>
                <w:color w:val="000000" w:themeColor="text1"/>
                <w:sz w:val="22"/>
                <w:szCs w:val="22"/>
              </w:rPr>
            </w:pPr>
          </w:p>
          <w:p w14:paraId="1355BA7A" w14:textId="59529B89" w:rsidR="00E05DED" w:rsidRPr="007F23AD" w:rsidRDefault="00E05DED" w:rsidP="00E05DED">
            <w:pPr>
              <w:rPr>
                <w:rFonts w:ascii="Calibri" w:eastAsia="DengXian" w:hAnsi="Calibri" w:cs="Calibri"/>
                <w:color w:val="000000" w:themeColor="text1"/>
                <w:sz w:val="22"/>
                <w:szCs w:val="22"/>
              </w:rPr>
            </w:pPr>
            <w:r w:rsidRPr="007F23AD">
              <w:rPr>
                <w:rFonts w:ascii="Calibri" w:eastAsia="DengXian" w:hAnsi="Calibri" w:cs="Calibri"/>
                <w:color w:val="000000" w:themeColor="text1"/>
                <w:sz w:val="22"/>
                <w:szCs w:val="22"/>
              </w:rPr>
              <w:fldChar w:fldCharType="begin">
                <w:fldData xml:space="preserve">PEVuZE5vdGU+PENpdGUgQXV0aG9yWWVhcj0iMSI+PEF1dGhvcj5Nb2hhbW1hZGk8L0F1dGhvcj48
WWVhcj4yMDIyPC9ZZWFyPjxSZWNOdW0+MTYwPC9SZWNOdW0+PERpc3BsYXlUZXh0Pk1vaGFtbWFk
aSBldCBhbC4gKDIwMjIpPC9EaXNwbGF5VGV4dD48cmVjb3JkPjxyZWMtbnVtYmVyPjE2MDwvcmVj
LW51bWJlcj48Zm9yZWlnbi1rZXlzPjxrZXkgYXBwPSJFTiIgZGItaWQ9InZ4dzBmZmVzbjl6enQw
ZXdwZHg1cjVhM2ZwdzkyYWVwOXJlOSIgdGltZXN0YW1wPSIxNjgzNTM3MTU2IiBndWlkPSJiZjI3
NmE5YS1lNzdlLTQ5NmQtYjQ0NS1lMzNiMGE3YzFkZDkiPjE2MDwva2V5PjwvZm9yZWlnbi1rZXlz
PjxyZWYtdHlwZSBuYW1lPSJKb3VybmFsIEFydGljbGUiPjE3PC9yZWYtdHlwZT48Y29udHJpYnV0
b3JzPjxhdXRob3JzPjxhdXRob3I+TW9oYW1tYWRpLCBNLiBNLjwvYXV0aG9yPjxhdXRob3I+SmFs
YWxpLCBBLjwvYXV0aG9yPjxhdXRob3I+SGFzYW5pLCBBLjwvYXV0aG9yPjwvYXV0aG9ycz48L2Nv
bnRyaWJ1dG9ycz48YXV0aC1hZGRyZXNzPktoYXJhem1pIFVuaXYsIEZhYyBNYW5hZ2VtZW50LCBU
ZWhyYW4sIElyYW4mI3hEO0RBUywgVGVocmFuLCBJcmFuJiN4RDtFcnNoYWQgRGFtYXZhbmQgVW5p
diwgRGVwdCBDb21tZXJjaWFsIE1hbmFnZW1lbnQsIFRlaHJhbiwgSXJhbjwvYXV0aC1hZGRyZXNz
Pjx0aXRsZXM+PHRpdGxlPlN1Y2Nlc3MgYW5kIGZhaWx1cmUgZmFjdG9ycyBpbiBpbXBsZW1lbnRp
bmcgcXVhbGl0eSBtYW5hZ2VtZW50IHN5c3RlbXMgaW4gc21hbGwtIGFuZCBtZWRpdW0tc2l6ZWQg
ZW50ZXJwcmlzZXM6IGEgbWl4ZWQtbWV0aG9kIHN0dWR5PC90aXRsZT48c2Vjb25kYXJ5LXRpdGxl
PkludGVybmF0aW9uYWwgSm91cm5hbCBvZiBRdWFsaXR5ICZhbXA7IFJlbGlhYmlsaXR5IE1hbmFn
ZW1lbnQ8L3NlY29uZGFyeS10aXRsZT48YWx0LXRpdGxlPkludCBKIFF1YWwgUmVsaWFiIE1hPC9h
bHQtdGl0bGU+PC90aXRsZXM+PHBlcmlvZGljYWw+PGZ1bGwtdGl0bGU+SW50ZXJuYXRpb25hbCBK
b3VybmFsIG9mIFF1YWxpdHkgJmFtcDsgUmVsaWFiaWxpdHkgTWFuYWdlbWVudDwvZnVsbC10aXRs
ZT48L3BlcmlvZGljYWw+PHBhZ2VzPjQ2OC00OTQ8L3BhZ2VzPjx2b2x1bWU+Mzk8L3ZvbHVtZT48
bnVtYmVyPjI8L251bWJlcj48c2VjdGlvbj40Njg8L3NlY3Rpb24+PGtleXdvcmRzPjxrZXl3b3Jk
PnF1YWxpdHkgbWFuYWdlbWVudCBzeXN0ZW08L2tleXdvcmQ+PGtleXdvcmQ+c21hbGwgdG8gbWVk
aXVtLXNpemVkIGVudGVycHJpc2U8L2tleXdvcmQ+PGtleXdvcmQ+ZXhwbG9yYXRvcnkgZmFjdG9y
IGFuYWx5c2lzPC9rZXl3b3JkPjxrZXl3b3JkPm1peGVkIG1ldGhvZCByZXNlYXJjaDwva2V5d29y
ZD48a2V5d29yZD50cW0gaW1wbGVtZW50YXRpb248L2tleXdvcmQ+PGtleXdvcmQ+c29mdDwva2V5
d29yZD48a2V5d29yZD5zdXN0YWluYWJpbGl0eTwva2V5d29yZD48a2V5d29yZD5mcmFtZXdvcms8
L2tleXdvcmQ+PGtleXdvcmQ+YmFycmllcnM8L2tleXdvcmQ+PGtleXdvcmQ+dGhpbmtpbmc8L2tl
eXdvcmQ+PGtleXdvcmQ+aGFyZDwva2V5d29yZD48a2V5d29yZD5haHA8L2tleXdvcmQ+PC9rZXl3
b3Jkcz48ZGF0ZXM+PHllYXI+MjAyMjwveWVhcj48cHViLWRhdGVzPjxkYXRlPkphbiAyNTwvZGF0
ZT48L3B1Yi1kYXRlcz48L2RhdGVzPjxpc2JuPjAyNjUtNjcxeDwvaXNibj48YWNjZXNzaW9uLW51
bT5XT1M6MDAwNjM4MDYyODAwMDAxPC9hY2Nlc3Npb24tbnVtPjx3b3JrLXR5cGU+QXJ0aWNsZTwv
d29yay10eXBlPjx1cmxzPjxyZWxhdGVkLXVybHM+PHVybD4mbHQ7R28gdG8gSVNJJmd0OzovL1dP
UzowMDA2MzgwNjI4MDAwMDE8L3VybD48L3JlbGF0ZWQtdXJscz48L3VybHM+PGVsZWN0cm9uaWMt
cmVzb3VyY2UtbnVtPjEwLjExMDgvSWpxcm0tMDYtMjAyMC0wMjEwPC9lbGVjdHJvbmljLXJlc291
cmNlLW51bT48cmVtb3RlLWRhdGFiYXNlLW5hbWU+U2NvcHVzPC9yZW1vdGUtZGF0YWJhc2UtbmFt
ZT48bGFuZ3VhZ2U+RW5nbGlzaDwvbGFuZ3VhZ2U+PC9yZWNvcmQ+PC9DaXRlPjwvRW5kTm90ZT4A
</w:fldData>
              </w:fldChar>
            </w:r>
            <w:r w:rsidRPr="007F23AD">
              <w:rPr>
                <w:rFonts w:ascii="Calibri" w:eastAsia="DengXian" w:hAnsi="Calibri" w:cs="Calibri"/>
                <w:color w:val="000000" w:themeColor="text1"/>
                <w:sz w:val="22"/>
                <w:szCs w:val="22"/>
              </w:rPr>
              <w:instrText xml:space="preserve"> ADDIN EN.CITE </w:instrText>
            </w:r>
            <w:r w:rsidRPr="007F23AD">
              <w:rPr>
                <w:rFonts w:ascii="Calibri" w:eastAsia="DengXian" w:hAnsi="Calibri" w:cs="Calibri"/>
                <w:color w:val="000000" w:themeColor="text1"/>
                <w:sz w:val="22"/>
                <w:szCs w:val="22"/>
              </w:rPr>
              <w:fldChar w:fldCharType="begin">
                <w:fldData xml:space="preserve">PEVuZE5vdGU+PENpdGUgQXV0aG9yWWVhcj0iMSI+PEF1dGhvcj5Nb2hhbW1hZGk8L0F1dGhvcj48
WWVhcj4yMDIyPC9ZZWFyPjxSZWNOdW0+MTYwPC9SZWNOdW0+PERpc3BsYXlUZXh0Pk1vaGFtbWFk
aSBldCBhbC4gKDIwMjIpPC9EaXNwbGF5VGV4dD48cmVjb3JkPjxyZWMtbnVtYmVyPjE2MDwvcmVj
LW51bWJlcj48Zm9yZWlnbi1rZXlzPjxrZXkgYXBwPSJFTiIgZGItaWQ9InZ4dzBmZmVzbjl6enQw
ZXdwZHg1cjVhM2ZwdzkyYWVwOXJlOSIgdGltZXN0YW1wPSIxNjgzNTM3MTU2IiBndWlkPSJiZjI3
NmE5YS1lNzdlLTQ5NmQtYjQ0NS1lMzNiMGE3YzFkZDkiPjE2MDwva2V5PjwvZm9yZWlnbi1rZXlz
PjxyZWYtdHlwZSBuYW1lPSJKb3VybmFsIEFydGljbGUiPjE3PC9yZWYtdHlwZT48Y29udHJpYnV0
b3JzPjxhdXRob3JzPjxhdXRob3I+TW9oYW1tYWRpLCBNLiBNLjwvYXV0aG9yPjxhdXRob3I+SmFs
YWxpLCBBLjwvYXV0aG9yPjxhdXRob3I+SGFzYW5pLCBBLjwvYXV0aG9yPjwvYXV0aG9ycz48L2Nv
bnRyaWJ1dG9ycz48YXV0aC1hZGRyZXNzPktoYXJhem1pIFVuaXYsIEZhYyBNYW5hZ2VtZW50LCBU
ZWhyYW4sIElyYW4mI3hEO0RBUywgVGVocmFuLCBJcmFuJiN4RDtFcnNoYWQgRGFtYXZhbmQgVW5p
diwgRGVwdCBDb21tZXJjaWFsIE1hbmFnZW1lbnQsIFRlaHJhbiwgSXJhbjwvYXV0aC1hZGRyZXNz
Pjx0aXRsZXM+PHRpdGxlPlN1Y2Nlc3MgYW5kIGZhaWx1cmUgZmFjdG9ycyBpbiBpbXBsZW1lbnRp
bmcgcXVhbGl0eSBtYW5hZ2VtZW50IHN5c3RlbXMgaW4gc21hbGwtIGFuZCBtZWRpdW0tc2l6ZWQg
ZW50ZXJwcmlzZXM6IGEgbWl4ZWQtbWV0aG9kIHN0dWR5PC90aXRsZT48c2Vjb25kYXJ5LXRpdGxl
PkludGVybmF0aW9uYWwgSm91cm5hbCBvZiBRdWFsaXR5ICZhbXA7IFJlbGlhYmlsaXR5IE1hbmFn
ZW1lbnQ8L3NlY29uZGFyeS10aXRsZT48YWx0LXRpdGxlPkludCBKIFF1YWwgUmVsaWFiIE1hPC9h
bHQtdGl0bGU+PC90aXRsZXM+PHBlcmlvZGljYWw+PGZ1bGwtdGl0bGU+SW50ZXJuYXRpb25hbCBK
b3VybmFsIG9mIFF1YWxpdHkgJmFtcDsgUmVsaWFiaWxpdHkgTWFuYWdlbWVudDwvZnVsbC10aXRs
ZT48L3BlcmlvZGljYWw+PHBhZ2VzPjQ2OC00OTQ8L3BhZ2VzPjx2b2x1bWU+Mzk8L3ZvbHVtZT48
bnVtYmVyPjI8L251bWJlcj48c2VjdGlvbj40Njg8L3NlY3Rpb24+PGtleXdvcmRzPjxrZXl3b3Jk
PnF1YWxpdHkgbWFuYWdlbWVudCBzeXN0ZW08L2tleXdvcmQ+PGtleXdvcmQ+c21hbGwgdG8gbWVk
aXVtLXNpemVkIGVudGVycHJpc2U8L2tleXdvcmQ+PGtleXdvcmQ+ZXhwbG9yYXRvcnkgZmFjdG9y
IGFuYWx5c2lzPC9rZXl3b3JkPjxrZXl3b3JkPm1peGVkIG1ldGhvZCByZXNlYXJjaDwva2V5d29y
ZD48a2V5d29yZD50cW0gaW1wbGVtZW50YXRpb248L2tleXdvcmQ+PGtleXdvcmQ+c29mdDwva2V5
d29yZD48a2V5d29yZD5zdXN0YWluYWJpbGl0eTwva2V5d29yZD48a2V5d29yZD5mcmFtZXdvcms8
L2tleXdvcmQ+PGtleXdvcmQ+YmFycmllcnM8L2tleXdvcmQ+PGtleXdvcmQ+dGhpbmtpbmc8L2tl
eXdvcmQ+PGtleXdvcmQ+aGFyZDwva2V5d29yZD48a2V5d29yZD5haHA8L2tleXdvcmQ+PC9rZXl3
b3Jkcz48ZGF0ZXM+PHllYXI+MjAyMjwveWVhcj48cHViLWRhdGVzPjxkYXRlPkphbiAyNTwvZGF0
ZT48L3B1Yi1kYXRlcz48L2RhdGVzPjxpc2JuPjAyNjUtNjcxeDwvaXNibj48YWNjZXNzaW9uLW51
bT5XT1M6MDAwNjM4MDYyODAwMDAxPC9hY2Nlc3Npb24tbnVtPjx3b3JrLXR5cGU+QXJ0aWNsZTwv
d29yay10eXBlPjx1cmxzPjxyZWxhdGVkLXVybHM+PHVybD4mbHQ7R28gdG8gSVNJJmd0OzovL1dP
UzowMDA2MzgwNjI4MDAwMDE8L3VybD48L3JlbGF0ZWQtdXJscz48L3VybHM+PGVsZWN0cm9uaWMt
cmVzb3VyY2UtbnVtPjEwLjExMDgvSWpxcm0tMDYtMjAyMC0wMjEwPC9lbGVjdHJvbmljLXJlc291
cmNlLW51bT48cmVtb3RlLWRhdGFiYXNlLW5hbWU+U2NvcHVzPC9yZW1vdGUtZGF0YWJhc2UtbmFt
ZT48bGFuZ3VhZ2U+RW5nbGlzaDwvbGFuZ3VhZ2U+PC9yZWNvcmQ+PC9DaXRlPjwvRW5kTm90ZT4A
</w:fldData>
              </w:fldChar>
            </w:r>
            <w:r w:rsidRPr="007F23AD">
              <w:rPr>
                <w:rFonts w:ascii="Calibri" w:eastAsia="DengXian" w:hAnsi="Calibri" w:cs="Calibri"/>
                <w:color w:val="000000" w:themeColor="text1"/>
                <w:sz w:val="22"/>
                <w:szCs w:val="22"/>
              </w:rPr>
              <w:instrText xml:space="preserve"> ADDIN EN.CITE.DATA </w:instrText>
            </w:r>
            <w:r w:rsidRPr="007F23AD">
              <w:rPr>
                <w:rFonts w:ascii="Calibri" w:eastAsia="DengXian" w:hAnsi="Calibri" w:cs="Calibri"/>
                <w:color w:val="000000" w:themeColor="text1"/>
                <w:sz w:val="22"/>
                <w:szCs w:val="22"/>
              </w:rPr>
            </w:r>
            <w:r w:rsidRPr="007F23AD">
              <w:rPr>
                <w:rFonts w:ascii="Calibri" w:eastAsia="DengXian" w:hAnsi="Calibri" w:cs="Calibri"/>
                <w:color w:val="000000" w:themeColor="text1"/>
                <w:sz w:val="22"/>
                <w:szCs w:val="22"/>
              </w:rPr>
              <w:fldChar w:fldCharType="end"/>
            </w:r>
            <w:r w:rsidRPr="007F23AD">
              <w:rPr>
                <w:rFonts w:ascii="Calibri" w:eastAsia="DengXian" w:hAnsi="Calibri" w:cs="Calibri"/>
                <w:color w:val="000000" w:themeColor="text1"/>
                <w:sz w:val="22"/>
                <w:szCs w:val="22"/>
              </w:rPr>
            </w:r>
            <w:r w:rsidRPr="007F23AD">
              <w:rPr>
                <w:rFonts w:ascii="Calibri" w:eastAsia="DengXian" w:hAnsi="Calibri" w:cs="Calibri"/>
                <w:color w:val="000000" w:themeColor="text1"/>
                <w:sz w:val="22"/>
                <w:szCs w:val="22"/>
              </w:rPr>
              <w:fldChar w:fldCharType="separate"/>
            </w:r>
            <w:r w:rsidRPr="007F23AD">
              <w:rPr>
                <w:rFonts w:ascii="Calibri" w:eastAsia="DengXian" w:hAnsi="Calibri" w:cs="Calibri"/>
                <w:noProof/>
                <w:color w:val="000000" w:themeColor="text1"/>
                <w:sz w:val="22"/>
                <w:szCs w:val="22"/>
              </w:rPr>
              <w:t>Mohammadi et al. (2022)</w:t>
            </w:r>
            <w:r w:rsidRPr="007F23AD">
              <w:rPr>
                <w:rFonts w:ascii="Calibri" w:eastAsia="DengXian" w:hAnsi="Calibri" w:cs="Calibri"/>
                <w:color w:val="000000" w:themeColor="text1"/>
                <w:sz w:val="22"/>
                <w:szCs w:val="22"/>
              </w:rPr>
              <w:fldChar w:fldCharType="end"/>
            </w:r>
            <w:r w:rsidRPr="007F23AD">
              <w:rPr>
                <w:rFonts w:ascii="Calibri" w:eastAsia="DengXian" w:hAnsi="Calibri" w:cs="Calibri"/>
                <w:color w:val="000000" w:themeColor="text1"/>
                <w:sz w:val="22"/>
                <w:szCs w:val="22"/>
              </w:rPr>
              <w:t xml:space="preserve"> combined qualitative and quantitative methods to identify nine key factors affecting the success and failure of quality management systems implementation in SMEs, highlighting the importance of addressing both financial and human resource challenges, as well as technical knowledge gaps and employee indifference.</w:t>
            </w:r>
          </w:p>
          <w:p w14:paraId="6F16608E" w14:textId="77777777" w:rsidR="00E05DED" w:rsidRPr="007F23AD" w:rsidRDefault="00E05DED" w:rsidP="00E05DED">
            <w:pPr>
              <w:rPr>
                <w:rFonts w:ascii="Calibri" w:eastAsia="DengXian" w:hAnsi="Calibri" w:cs="Calibri"/>
                <w:color w:val="000000" w:themeColor="text1"/>
                <w:sz w:val="22"/>
                <w:szCs w:val="22"/>
              </w:rPr>
            </w:pPr>
          </w:p>
          <w:p w14:paraId="48832CCF" w14:textId="24064963" w:rsidR="00E05DED" w:rsidRPr="007F23AD" w:rsidRDefault="00E05DED" w:rsidP="00E05DED">
            <w:pPr>
              <w:rPr>
                <w:rFonts w:ascii="Calibri" w:eastAsia="DengXian" w:hAnsi="Calibri" w:cs="Calibri"/>
                <w:color w:val="000000" w:themeColor="text1"/>
                <w:sz w:val="22"/>
                <w:szCs w:val="22"/>
              </w:rPr>
            </w:pPr>
            <w:r w:rsidRPr="007F23AD">
              <w:rPr>
                <w:rFonts w:ascii="Calibri" w:eastAsia="DengXian" w:hAnsi="Calibri" w:cs="Calibri"/>
                <w:color w:val="000000" w:themeColor="text1"/>
                <w:sz w:val="22"/>
                <w:szCs w:val="22"/>
              </w:rPr>
              <w:fldChar w:fldCharType="begin"/>
            </w:r>
            <w:r w:rsidRPr="007F23AD">
              <w:rPr>
                <w:rFonts w:ascii="Calibri" w:eastAsia="DengXian" w:hAnsi="Calibri" w:cs="Calibri"/>
                <w:color w:val="000000" w:themeColor="text1"/>
                <w:sz w:val="22"/>
                <w:szCs w:val="22"/>
              </w:rPr>
              <w:instrText xml:space="preserve"> ADDIN EN.CITE &lt;EndNote&gt;&lt;Cite AuthorYear="1"&gt;&lt;Author&gt;Mansour&lt;/Author&gt;&lt;Year&gt;2021&lt;/Year&gt;&lt;RecNum&gt;918&lt;/RecNum&gt;&lt;DisplayText&gt;Mansour et al. (2021)&lt;/DisplayText&gt;&lt;record&gt;&lt;rec-number&gt;918&lt;/rec-number&gt;&lt;foreign-keys&gt;&lt;key app="EN" db-id="vxw0ffesn9zzt0ewpdx5r5a3fpw92aep9re9" timestamp="1684851507" guid="541054e5-fc35-4ec5-b6a5-a156258197a9"&gt;918&lt;/key&gt;&lt;/foreign-keys&gt;&lt;ref-type name="Journal Article"&gt;17&lt;/ref-type&gt;&lt;contributors&gt;&lt;authors&gt;&lt;author&gt;Mansour, Husam&lt;/author&gt;&lt;author&gt;Aminudin, Eeydzah&lt;/author&gt;&lt;author&gt;Mansour, Tahseen&lt;/author&gt;&lt;/authors&gt;&lt;/contributors&gt;&lt;titles&gt;&lt;title&gt;Implementing industry 4.0 in the construction industry- strategic readiness perspective&lt;/title&gt;&lt;secondary-title&gt;International Journal of Construction Management&lt;/secondary-title&gt;&lt;/titles&gt;&lt;periodical&gt;&lt;full-title&gt;International Journal of Construction Management&lt;/full-title&gt;&lt;/periodical&gt;&lt;pages&gt;1457-1470&lt;/pages&gt;&lt;volume&gt;23&lt;/volume&gt;&lt;number&gt;9&lt;/number&gt;&lt;section&gt;1457&lt;/section&gt;&lt;dates&gt;&lt;year&gt;2021&lt;/year&gt;&lt;/dates&gt;&lt;isbn&gt;1562-3599&amp;#xD;2331-2327&lt;/isbn&gt;&lt;work-type&gt;Article&lt;/work-type&gt;&lt;urls&gt;&lt;related-urls&gt;&lt;url&gt;https://www.scopus.com/inward/record.uri?eid=2-s2.0-85114679529&amp;amp;doi=10.1080%2f15623599.2021.1975351&amp;amp;partnerID=40&amp;amp;md5=ff7d1ac19238322084fba7b99692b754&lt;/url&gt;&lt;/related-urls&gt;&lt;/urls&gt;&lt;electronic-resource-num&gt;10.1080/15623599.2021.1975351&lt;/electronic-resource-num&gt;&lt;remote-database-name&gt;Scopus&lt;/remote-database-name&gt;&lt;/record&gt;&lt;/Cite&gt;&lt;/EndNote&gt;</w:instrText>
            </w:r>
            <w:r w:rsidRPr="007F23AD">
              <w:rPr>
                <w:rFonts w:ascii="Calibri" w:eastAsia="DengXian" w:hAnsi="Calibri" w:cs="Calibri"/>
                <w:color w:val="000000" w:themeColor="text1"/>
                <w:sz w:val="22"/>
                <w:szCs w:val="22"/>
              </w:rPr>
              <w:fldChar w:fldCharType="separate"/>
            </w:r>
            <w:r w:rsidRPr="007F23AD">
              <w:rPr>
                <w:rFonts w:ascii="Calibri" w:eastAsia="DengXian" w:hAnsi="Calibri" w:cs="Calibri"/>
                <w:noProof/>
                <w:color w:val="000000" w:themeColor="text1"/>
                <w:sz w:val="22"/>
                <w:szCs w:val="22"/>
              </w:rPr>
              <w:t>Mansour et al. (2021)</w:t>
            </w:r>
            <w:r w:rsidRPr="007F23AD">
              <w:rPr>
                <w:rFonts w:ascii="Calibri" w:eastAsia="DengXian" w:hAnsi="Calibri" w:cs="Calibri"/>
                <w:color w:val="000000" w:themeColor="text1"/>
                <w:sz w:val="22"/>
                <w:szCs w:val="22"/>
              </w:rPr>
              <w:fldChar w:fldCharType="end"/>
            </w:r>
            <w:r w:rsidRPr="007F23AD">
              <w:rPr>
                <w:rFonts w:ascii="Calibri" w:eastAsia="DengXian" w:hAnsi="Calibri" w:cs="Calibri"/>
                <w:color w:val="000000" w:themeColor="text1"/>
                <w:sz w:val="22"/>
                <w:szCs w:val="22"/>
              </w:rPr>
              <w:t xml:space="preserve"> introduced </w:t>
            </w:r>
            <w:proofErr w:type="spellStart"/>
            <w:r w:rsidRPr="007F23AD">
              <w:rPr>
                <w:rFonts w:ascii="Calibri" w:eastAsia="DengXian" w:hAnsi="Calibri" w:cs="Calibri"/>
                <w:color w:val="000000" w:themeColor="text1"/>
                <w:sz w:val="22"/>
                <w:szCs w:val="22"/>
              </w:rPr>
              <w:t>ConFIRM</w:t>
            </w:r>
            <w:proofErr w:type="spellEnd"/>
            <w:r w:rsidRPr="007F23AD">
              <w:rPr>
                <w:rFonts w:ascii="Calibri" w:eastAsia="DengXian" w:hAnsi="Calibri" w:cs="Calibri"/>
                <w:color w:val="000000" w:themeColor="text1"/>
                <w:sz w:val="22"/>
                <w:szCs w:val="22"/>
              </w:rPr>
              <w:t>, a unique model for assessing the strategic readiness of construction firms for Industry 4.0, emphasizing the crucial role of human capital, particularly the expertise of construction professionals, in successful implementation, validated using a Malaysian case study.</w:t>
            </w:r>
          </w:p>
          <w:p w14:paraId="3058C161" w14:textId="79E14823" w:rsidR="00E05DED" w:rsidRPr="007F23AD" w:rsidRDefault="00E05DED" w:rsidP="00E05DED">
            <w:pPr>
              <w:spacing w:line="480" w:lineRule="auto"/>
              <w:rPr>
                <w:rFonts w:ascii="Calibri" w:eastAsia="DengXian" w:hAnsi="Calibri" w:cs="Calibri"/>
                <w:color w:val="000000" w:themeColor="text1"/>
                <w:sz w:val="22"/>
                <w:szCs w:val="22"/>
                <w:lang w:val="en-GB"/>
              </w:rPr>
            </w:pPr>
          </w:p>
        </w:tc>
      </w:tr>
    </w:tbl>
    <w:p w14:paraId="7BDA5FD8" w14:textId="3ACAD3BF" w:rsidR="00834F56" w:rsidRPr="007F23AD" w:rsidRDefault="00834F56" w:rsidP="00834F56">
      <w:pPr>
        <w:rPr>
          <w:rFonts w:ascii="Calibri" w:hAnsi="Calibri" w:cs="Calibri"/>
          <w:color w:val="000000" w:themeColor="text1"/>
          <w:sz w:val="22"/>
          <w:szCs w:val="22"/>
          <w:lang w:val="en-GB"/>
        </w:rPr>
        <w:sectPr w:rsidR="00834F56" w:rsidRPr="007F23AD" w:rsidSect="002F0FBC">
          <w:pgSz w:w="16840" w:h="11900" w:orient="landscape"/>
          <w:pgMar w:top="1800" w:right="1440" w:bottom="1800" w:left="1440" w:header="708" w:footer="708" w:gutter="0"/>
          <w:cols w:space="708"/>
          <w:docGrid w:linePitch="360"/>
        </w:sectPr>
      </w:pPr>
    </w:p>
    <w:p w14:paraId="262A0C87" w14:textId="77777777" w:rsidR="0080644F" w:rsidRPr="007F23AD" w:rsidRDefault="0080644F" w:rsidP="007C675E">
      <w:pPr>
        <w:spacing w:line="480" w:lineRule="auto"/>
        <w:rPr>
          <w:rFonts w:ascii="Calibri" w:eastAsia="DengXian" w:hAnsi="Calibri" w:cs="Calibri"/>
          <w:i/>
          <w:iCs/>
          <w:color w:val="000000" w:themeColor="text1"/>
          <w:sz w:val="22"/>
          <w:szCs w:val="22"/>
          <w:lang w:val="en-GB"/>
        </w:rPr>
      </w:pPr>
      <w:r w:rsidRPr="007F23AD">
        <w:rPr>
          <w:rFonts w:ascii="Calibri" w:eastAsia="DengXian" w:hAnsi="Calibri" w:cs="Calibri"/>
          <w:i/>
          <w:iCs/>
          <w:color w:val="000000" w:themeColor="text1"/>
          <w:sz w:val="22"/>
          <w:szCs w:val="22"/>
          <w:lang w:val="en-GB"/>
        </w:rPr>
        <w:lastRenderedPageBreak/>
        <w:t xml:space="preserve">Safety risk </w:t>
      </w:r>
    </w:p>
    <w:p w14:paraId="3A1785DD" w14:textId="47728A38" w:rsidR="009C65B0" w:rsidRPr="007F23AD" w:rsidRDefault="00E941C6" w:rsidP="00C3226C">
      <w:pPr>
        <w:spacing w:line="480" w:lineRule="auto"/>
        <w:jc w:val="both"/>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The construction industry has </w:t>
      </w:r>
      <w:r w:rsidR="00073BDC" w:rsidRPr="007F23AD">
        <w:rPr>
          <w:rFonts w:ascii="Calibri" w:eastAsia="DengXian" w:hAnsi="Calibri" w:cs="Calibri" w:hint="eastAsia"/>
          <w:color w:val="000000" w:themeColor="text1"/>
          <w:sz w:val="22"/>
          <w:szCs w:val="22"/>
          <w:lang w:val="en-GB"/>
        </w:rPr>
        <w:t>rig</w:t>
      </w:r>
      <w:proofErr w:type="spellStart"/>
      <w:r w:rsidR="00690D45" w:rsidRPr="007F23AD">
        <w:rPr>
          <w:rFonts w:ascii="Calibri" w:eastAsia="DengXian" w:hAnsi="Calibri" w:cs="Calibri"/>
          <w:color w:val="000000" w:themeColor="text1"/>
          <w:sz w:val="22"/>
          <w:szCs w:val="22"/>
        </w:rPr>
        <w:t>orous</w:t>
      </w:r>
      <w:proofErr w:type="spellEnd"/>
      <w:r w:rsidR="00690D45" w:rsidRPr="007F23AD">
        <w:rPr>
          <w:rFonts w:ascii="Calibri" w:eastAsia="DengXian" w:hAnsi="Calibri" w:cs="Calibri"/>
          <w:color w:val="000000" w:themeColor="text1"/>
          <w:sz w:val="22"/>
          <w:szCs w:val="22"/>
        </w:rPr>
        <w:t xml:space="preserve"> </w:t>
      </w:r>
      <w:r w:rsidRPr="007F23AD">
        <w:rPr>
          <w:rFonts w:ascii="Calibri" w:eastAsia="DengXian" w:hAnsi="Calibri" w:cs="Calibri"/>
          <w:color w:val="000000" w:themeColor="text1"/>
          <w:sz w:val="22"/>
          <w:szCs w:val="22"/>
          <w:lang w:val="en-GB"/>
        </w:rPr>
        <w:t>operational demands and substantial risks. Consequently, the supply chain of construction SMEs imposes added responsibilities on workers, making them less replaceable. While workers in the construction sector frequently depend on their experience, the evaluation of personal protective equipment in SMEs is not rigorous</w:t>
      </w:r>
      <w:r w:rsidR="00D02ECC" w:rsidRPr="007F23AD">
        <w:rPr>
          <w:rFonts w:ascii="Calibri" w:eastAsia="DengXian" w:hAnsi="Calibri" w:cs="Calibri"/>
          <w:color w:val="000000" w:themeColor="text1"/>
          <w:sz w:val="22"/>
          <w:szCs w:val="22"/>
          <w:lang w:val="en-GB"/>
        </w:rPr>
        <w:t xml:space="preserve"> </w:t>
      </w:r>
      <w:r w:rsidR="001D099F" w:rsidRPr="007F23AD">
        <w:rPr>
          <w:rFonts w:ascii="Calibri" w:eastAsia="DengXian" w:hAnsi="Calibri" w:cs="Calibri"/>
          <w:color w:val="000000" w:themeColor="text1"/>
          <w:sz w:val="22"/>
          <w:szCs w:val="22"/>
          <w:lang w:val="en-GB"/>
        </w:rPr>
        <w:fldChar w:fldCharType="begin"/>
      </w:r>
      <w:r w:rsidR="00922C2B" w:rsidRPr="007F23AD">
        <w:rPr>
          <w:rFonts w:ascii="Calibri" w:eastAsia="DengXian" w:hAnsi="Calibri" w:cs="Calibri"/>
          <w:color w:val="000000" w:themeColor="text1"/>
          <w:sz w:val="22"/>
          <w:szCs w:val="22"/>
          <w:lang w:val="en-GB"/>
        </w:rPr>
        <w:instrText xml:space="preserve"> ADDIN EN.CITE &lt;EndNote&gt;&lt;Cite&gt;&lt;Author&gt;Saunders&lt;/Author&gt;&lt;Year&gt;2016&lt;/Year&gt;&lt;RecNum&gt;125&lt;/RecNum&gt;&lt;DisplayText&gt;(Saunders et al. 2016)&lt;/DisplayText&gt;&lt;record&gt;&lt;rec-number&gt;125&lt;/rec-number&gt;&lt;foreign-keys&gt;&lt;key app="EN" db-id="vxw0ffesn9zzt0ewpdx5r5a3fpw92aep9re9" timestamp="1683537023" guid="273adf39-4e46-4c88-8e70-ebb240a796fe"&gt;125&lt;/key&gt;&lt;/foreign-keys&gt;&lt;ref-type name="Journal Article"&gt;17&lt;/ref-type&gt;&lt;contributors&gt;&lt;authors&gt;&lt;author&gt;Saunders, Lance W.&lt;/author&gt;&lt;author&gt;McCoy, Andrew P.&lt;/author&gt;&lt;author&gt;Kleiner, Brian M.&lt;/author&gt;&lt;author&gt;Lingard, Helen&lt;/author&gt;&lt;author&gt;Cooke, Tracy&lt;/author&gt;&lt;author&gt;Mills, Thomas&lt;/author&gt;&lt;author&gt;Blismas, Nick&lt;/author&gt;&lt;author&gt;Wakefield, Ronald&lt;/author&gt;&lt;/authors&gt;&lt;/contributors&gt;&lt;titles&gt;&lt;title&gt;International benchmarking for performance improvement in construction safety and health&lt;/title&gt;&lt;secondary-title&gt;Benchmarking: An International Journal&lt;/secondary-title&gt;&lt;/titles&gt;&lt;periodical&gt;&lt;full-title&gt;Benchmarking: An International Journal&lt;/full-title&gt;&lt;/periodical&gt;&lt;pages&gt;916-936&lt;/pages&gt;&lt;volume&gt;23&lt;/volume&gt;&lt;number&gt;4&lt;/number&gt;&lt;section&gt;916&lt;/section&gt;&lt;dates&gt;&lt;year&gt;2016&lt;/year&gt;&lt;/dates&gt;&lt;isbn&gt;1463-5771&lt;/isbn&gt;&lt;work-type&gt;Article&lt;/work-type&gt;&lt;urls&gt;&lt;related-urls&gt;&lt;url&gt;https://www.scopus.com/inward/record.uri?eid=2-s2.0-84976354831&amp;amp;doi=10.1108%2fBIJ-11-2013-0105&amp;amp;partnerID=40&amp;amp;md5=6f636dc80b58d81a2ee412649b910e3f&lt;/url&gt;&lt;/related-urls&gt;&lt;/urls&gt;&lt;electronic-resource-num&gt;10.1108/bij-11-2013-0105&lt;/electronic-resource-num&gt;&lt;remote-database-name&gt;Scopus&lt;/remote-database-name&gt;&lt;/record&gt;&lt;/Cite&gt;&lt;/EndNote&gt;</w:instrText>
      </w:r>
      <w:r w:rsidR="001D099F" w:rsidRPr="007F23AD">
        <w:rPr>
          <w:rFonts w:ascii="Calibri" w:eastAsia="DengXian" w:hAnsi="Calibri" w:cs="Calibri"/>
          <w:color w:val="000000" w:themeColor="text1"/>
          <w:sz w:val="22"/>
          <w:szCs w:val="22"/>
          <w:lang w:val="en-GB"/>
        </w:rPr>
        <w:fldChar w:fldCharType="separate"/>
      </w:r>
      <w:r w:rsidR="001D099F" w:rsidRPr="007F23AD">
        <w:rPr>
          <w:rFonts w:ascii="Calibri" w:eastAsia="DengXian" w:hAnsi="Calibri" w:cs="Calibri"/>
          <w:noProof/>
          <w:color w:val="000000" w:themeColor="text1"/>
          <w:sz w:val="22"/>
          <w:szCs w:val="22"/>
          <w:lang w:val="en-GB"/>
        </w:rPr>
        <w:t>(Saunders et al. 2016)</w:t>
      </w:r>
      <w:r w:rsidR="001D099F"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Despite the growing emphasis on safety improvements, construction SMEs supply chain often overlooks safety risks due to inadequate management practices and disregard </w:t>
      </w:r>
      <w:r w:rsidR="00E058B7" w:rsidRPr="007F23AD">
        <w:rPr>
          <w:rFonts w:ascii="Calibri" w:eastAsia="DengXian" w:hAnsi="Calibri" w:cs="Calibri"/>
          <w:color w:val="000000" w:themeColor="text1"/>
          <w:sz w:val="22"/>
          <w:szCs w:val="22"/>
          <w:lang w:val="en-GB"/>
        </w:rPr>
        <w:t xml:space="preserve">of workers </w:t>
      </w:r>
      <w:r w:rsidRPr="007F23AD">
        <w:rPr>
          <w:rFonts w:ascii="Calibri" w:eastAsia="DengXian" w:hAnsi="Calibri" w:cs="Calibri"/>
          <w:color w:val="000000" w:themeColor="text1"/>
          <w:sz w:val="22"/>
          <w:szCs w:val="22"/>
          <w:lang w:val="en-GB"/>
        </w:rPr>
        <w:t xml:space="preserve">for standard procedures and safety awareness. As highlighted in </w:t>
      </w:r>
      <w:r w:rsidR="00B62063" w:rsidRPr="007F23AD">
        <w:rPr>
          <w:rFonts w:ascii="Calibri" w:eastAsia="DengXian" w:hAnsi="Calibri" w:cs="Calibri"/>
          <w:color w:val="000000" w:themeColor="text1"/>
          <w:sz w:val="22"/>
          <w:szCs w:val="22"/>
          <w:lang w:val="en-GB"/>
        </w:rPr>
        <w:t>Table IV</w:t>
      </w:r>
      <w:r w:rsidRPr="007F23AD">
        <w:rPr>
          <w:rFonts w:ascii="Calibri" w:eastAsia="DengXian" w:hAnsi="Calibri" w:cs="Calibri"/>
          <w:color w:val="000000" w:themeColor="text1"/>
          <w:sz w:val="22"/>
          <w:szCs w:val="22"/>
          <w:lang w:val="en-GB"/>
        </w:rPr>
        <w:t>, numerous researchers have identified safety concerns for SME workers</w:t>
      </w:r>
      <w:r w:rsidR="004A00FB" w:rsidRPr="007F23AD">
        <w:rPr>
          <w:rFonts w:ascii="Calibri" w:eastAsia="DengXian" w:hAnsi="Calibri" w:cs="Calibri"/>
          <w:color w:val="000000" w:themeColor="text1"/>
          <w:sz w:val="22"/>
          <w:szCs w:val="22"/>
          <w:lang w:val="en-GB"/>
        </w:rPr>
        <w:t xml:space="preserve"> </w:t>
      </w:r>
      <w:r w:rsidR="004A00FB" w:rsidRPr="007F23AD">
        <w:rPr>
          <w:rFonts w:ascii="Calibri" w:eastAsia="DengXian" w:hAnsi="Calibri" w:cs="Calibri"/>
          <w:color w:val="000000" w:themeColor="text1"/>
          <w:sz w:val="22"/>
          <w:szCs w:val="22"/>
          <w:lang w:val="en-GB"/>
        </w:rPr>
        <w:fldChar w:fldCharType="begin">
          <w:fldData xml:space="preserve">PEVuZE5vdGU+PENpdGU+PEF1dGhvcj5CYXJyZXRvPC9BdXRob3I+PFllYXI+MjAxNTwvWWVhcj48
UmVjTnVtPjA8L1JlY051bT48SURUZXh0Pk9jY3VwYXRpb25hbCByaXNrIG1hbmFnZW1lbnQgaW4g
Y29uc3RydWN0aW9uIHN1cHBseSBjaGFpbjwvSURUZXh0PjxEaXNwbGF5VGV4dD4oQmFycmV0byBh
bmQgUGlyZXMgMjAxNTsgWWFwIGFuZCBMZWUgMjAyMCk8L0Rpc3BsYXlUZXh0PjxyZWNvcmQ+PHJl
Yy1udW1iZXI+Nzg8L3JlYy1udW1iZXI+PGZvcmVpZ24ta2V5cz48a2V5IGFwcD0iRU4iIGRiLWlk
PSJwemR3dnQwenhlcHp6cWUyemRtcDV6YWp2ZDB0djVzZHR0MnciIHRpbWVzdGFtcD0iMTcwMTI1
MzMzMiI+Nzg8L2tleT48L2ZvcmVpZ24ta2V5cz48cmVmLXR5cGUgbmFtZT0iSm91cm5hbCBBcnRp
Y2xlIj4xNzwvcmVmLXR5cGU+PGNvbnRyaWJ1dG9ycz48YXV0aG9ycz48YXV0aG9yPkJhcnJldG8s
IE1hdGhldXMgZGUgRmFyaWEgZSBPbGl2ZWlyYTwvYXV0aG9yPjxhdXRob3I+UGlyZXMsIEthcmlu
YSBSaWJlaXJvPC9hdXRob3I+PC9hdXRob3JzPjwvY29udHJpYnV0b3JzPjx0aXRsZXM+PHRpdGxl
Pk9jY3VwYXRpb25hbCByaXNrIG1hbmFnZW1lbnQgaW4gY29uc3RydWN0aW9uIHN1cHBseSBjaGFp
bjwvdGl0bGU+PHNlY29uZGFyeS10aXRsZT5JbnRlcm5hdGlvbmFsIEpvdXJuYWwgb2YgQnVzaW5l
c3MgUGVyZm9ybWFuY2UgYW5kIFN1cHBseSBDaGFpbiBNb2RlbGxpbmc8L3NlY29uZGFyeS10aXRs
ZT48L3RpdGxlcz48cGVyaW9kaWNhbD48ZnVsbC10aXRsZT5JbnRlcm5hdGlvbmFsIEpvdXJuYWwg
b2YgQnVzaW5lc3MgUGVyZm9ybWFuY2UgYW5kIFN1cHBseSBDaGFpbiBNb2RlbGxpbmc8L2Z1bGwt
dGl0bGU+PC9wZXJpb2RpY2FsPjxwYWdlcz4xLTExPC9wYWdlcz48dm9sdW1lPjc8L3ZvbHVtZT48
bnVtYmVyPjE8L251bWJlcj48c2VjdGlvbj4xPC9zZWN0aW9uPjxkYXRlcz48eWVhcj4yMDE1PC95
ZWFyPjwvZGF0ZXM+PGlzYm4+MTc1OC05NDAxJiN4RDsxNzU4LTk0MVg8L2lzYm4+PHdvcmstdHlw
ZT5BcnRpY2xlPC93b3JrLXR5cGU+PHVybHM+PHJlbGF0ZWQtdXJscz48dXJsPmh0dHBzOi8vd3d3
LnNjb3B1cy5jb20vaW53YXJkL3JlY29yZC51cmk/ZWlkPTItczIuMC04NTAyNzQwNzM2MiZhbXA7
ZG9pPTEwLjE1MDQlMmZJSkJQU0NNLjIwMTUuMDY4MTI1JmFtcDtwYXJ0bmVySUQ9NDAmYW1wO21k
NT1iODczMTdjYTg2YTg5ZGYxMDk1YjI3NWYwZWQxM2E5ZjwvdXJsPjwvcmVsYXRlZC11cmxzPjwv
dXJscz48ZWxlY3Ryb25pYy1yZXNvdXJjZS1udW0+MTAuMTUwNC9pamJwc2NtLjIwMTUuMDY4MTI1
PC9lbGVjdHJvbmljLXJlc291cmNlLW51bT48cmVtb3RlLWRhdGFiYXNlLW5hbWU+U2NvcHVzPC9y
ZW1vdGUtZGF0YWJhc2UtbmFtZT48L3JlY29yZD48L0NpdGU+PENpdGU+PEF1dGhvcj5ZYXA8L0F1
dGhvcj48WWVhcj4yMDIwPC9ZZWFyPjxSZWNOdW0+OTU8L1JlY051bT48cmVjb3JkPjxyZWMtbnVt
YmVyPjk1PC9yZWMtbnVtYmVyPjxmb3JlaWduLWtleXM+PGtleSBhcHA9IkVOIiBkYi1pZD0idnh3
MGZmZXNuOXp6dDBld3BkeDVyNWEzZnB3OTJhZXA5cmU5IiB0aW1lc3RhbXA9IjE2ODM1MzY4MDMi
IGd1aWQ9IjcwNmUwMWZiLThjOGEtNGY4Zi05N2EyLWJjZDJiMmUzMjdmZiI+OTU8L2tleT48L2Zv
cmVpZ24ta2V5cz48cmVmLXR5cGUgbmFtZT0iSm91cm5hbCBBcnRpY2xlIj4xNzwvcmVmLXR5cGU+
PGNvbnRyaWJ1dG9ycz48YXV0aG9ycz48YXV0aG9yPllhcCwgSi4gQi4gSC48L2F1dGhvcj48YXV0
aG9yPkxlZSwgVy4gSy48L2F1dGhvcj48L2F1dGhvcnM+PC9jb250cmlidXRvcnM+PGF1dGgtYWRk
cmVzcz5VVEFSLCBMZWUgS29uZyBDaGlhbiBGYWMgRW5nbiAmYW1wOyBTY2ksIERlcHQgU3VydmV5
aW5nLCBLYWphbmcgNDMwMDAsIE1hbGF5c2lhPC9hdXRoLWFkZHJlc3M+PHRpdGxlcz48dGl0bGU+
QW5hbHlzaW5nIHRoZSB1bmRlcmx5aW5nIGZhY3RvcnMgYWZmZWN0aW5nIHNhZmV0eSBwZXJmb3Jt
YW5jZSBpbiBidWlsZGluZyBjb25zdHJ1Y3Rpb248L3RpdGxlPjxzZWNvbmRhcnktdGl0bGU+UHJv
ZHVjdGlvbiBQbGFubmluZyAmYW1wOyBDb250cm9sPC9zZWNvbmRhcnktdGl0bGU+PGFsdC10aXRs
ZT5Qcm9kIFBsYW4gQ29udHJvbDwvYWx0LXRpdGxlPjwvdGl0bGVzPjxwZXJpb2RpY2FsPjxmdWxs
LXRpdGxlPlByb2R1Y3Rpb24gUGxhbm5pbmcgJmFtcDsgQ29udHJvbDwvZnVsbC10aXRsZT48L3Bl
cmlvZGljYWw+PHBhZ2VzPjEwNjEtMTA3NjwvcGFnZXM+PHZvbHVtZT4zMTwvdm9sdW1lPjxudW1i
ZXI+MTM8L251bWJlcj48c2VjdGlvbj4xMDYxPC9zZWN0aW9uPjxrZXl3b3Jkcz48a2V5d29yZD5z
YWZldHkgYXdhcmVuZXNzPC9rZXl3b3JkPjxrZXl3b3JkPmZhY3RvciBhbmFseXNpczwva2V5d29y
ZD48a2V5d29yZD5jb25zdHJ1Y3Rpb24gcHJvamVjdHM8L2tleXdvcmQ+PGtleXdvcmQ+YWNjaWRl
bnQgcHJldmVudGlvbjwva2V5d29yZD48a2V5d29yZD5tYWxheXNpYTwva2V5d29yZD48a2V5d29y
ZD5tYW5hZ2VtZW50LXByYWN0aWNlczwva2V5d29yZD48a2V5d29yZD5wcm9qZWN0czwva2V5d29y
ZD48a2V5d29yZD5tb2RlbDwva2V5d29yZD48a2V5d29yZD5yaXNrPC9rZXl3b3JkPjxrZXl3b3Jk
PnBlcmNlcHRpb248L2tleXdvcmQ+PGtleXdvcmQ+d29ya2Vyczwva2V5d29yZD48a2V5d29yZD5o
ZWFsdGg8L2tleXdvcmQ+PGtleXdvcmQ+aW1wbGVtZW50YXRpb248L2tleXdvcmQ+PGtleXdvcmQ+
aW1wcm92ZW1lbnQ8L2tleXdvcmQ+PGtleXdvcmQ+aW5kdXN0cnk8L2tleXdvcmQ+PC9rZXl3b3Jk
cz48ZGF0ZXM+PHllYXI+MjAyMDwveWVhcj48cHViLWRhdGVzPjxkYXRlPk9jdCAyPC9kYXRlPjwv
cHViLWRhdGVzPjwvZGF0ZXM+PGlzYm4+MDk1My03Mjg3PC9pc2JuPjxhY2Nlc3Npb24tbnVtPldP
UzowMDA0OTg1MDM2MDAwMDE8L2FjY2Vzc2lvbi1udW0+PHdvcmstdHlwZT5BcnRpY2xlPC93b3Jr
LXR5cGU+PHVybHM+PHJlbGF0ZWQtdXJscz48dXJsPiZsdDtHbyB0byBJU0kmZ3Q7Oi8vV09TOjAw
MDQ5ODUwMzYwMDAwMTwvdXJsPjwvcmVsYXRlZC11cmxzPjwvdXJscz48ZWxlY3Ryb25pYy1yZXNv
dXJjZS1udW0+MTAuMTA4MC8wOTUzNzI4Ny4yMDE5LjE2OTUyOTI8L2VsZWN0cm9uaWMtcmVzb3Vy
Y2UtbnVtPjxyZW1vdGUtZGF0YWJhc2UtbmFtZT5TY29wdXM8L3JlbW90ZS1kYXRhYmFzZS1uYW1l
PjxsYW5ndWFnZT5FbmdsaXNoPC9sYW5ndWFnZT48L3JlY29yZD48L0NpdGU+PC9FbmROb3RlPgB=
</w:fldData>
        </w:fldChar>
      </w:r>
      <w:r w:rsidR="005727DB" w:rsidRPr="007F23AD">
        <w:rPr>
          <w:rFonts w:ascii="Calibri" w:eastAsia="DengXian" w:hAnsi="Calibri" w:cs="Calibri"/>
          <w:color w:val="000000" w:themeColor="text1"/>
          <w:sz w:val="22"/>
          <w:szCs w:val="22"/>
          <w:lang w:val="en-GB"/>
        </w:rPr>
        <w:instrText xml:space="preserve"> ADDIN EN.CITE </w:instrText>
      </w:r>
      <w:r w:rsidR="005727DB" w:rsidRPr="007F23AD">
        <w:rPr>
          <w:rFonts w:ascii="Calibri" w:eastAsia="DengXian" w:hAnsi="Calibri" w:cs="Calibri"/>
          <w:color w:val="000000" w:themeColor="text1"/>
          <w:sz w:val="22"/>
          <w:szCs w:val="22"/>
          <w:lang w:val="en-GB"/>
        </w:rPr>
        <w:fldChar w:fldCharType="begin">
          <w:fldData xml:space="preserve">PEVuZE5vdGU+PENpdGU+PEF1dGhvcj5CYXJyZXRvPC9BdXRob3I+PFllYXI+MjAxNTwvWWVhcj48
UmVjTnVtPjA8L1JlY051bT48SURUZXh0Pk9jY3VwYXRpb25hbCByaXNrIG1hbmFnZW1lbnQgaW4g
Y29uc3RydWN0aW9uIHN1cHBseSBjaGFpbjwvSURUZXh0PjxEaXNwbGF5VGV4dD4oQmFycmV0byBh
bmQgUGlyZXMgMjAxNTsgWWFwIGFuZCBMZWUgMjAyMCk8L0Rpc3BsYXlUZXh0PjxyZWNvcmQ+PHJl
Yy1udW1iZXI+Nzg8L3JlYy1udW1iZXI+PGZvcmVpZ24ta2V5cz48a2V5IGFwcD0iRU4iIGRiLWlk
PSJwemR3dnQwenhlcHp6cWUyemRtcDV6YWp2ZDB0djVzZHR0MnciIHRpbWVzdGFtcD0iMTcwMTI1
MzMzMiI+Nzg8L2tleT48L2ZvcmVpZ24ta2V5cz48cmVmLXR5cGUgbmFtZT0iSm91cm5hbCBBcnRp
Y2xlIj4xNzwvcmVmLXR5cGU+PGNvbnRyaWJ1dG9ycz48YXV0aG9ycz48YXV0aG9yPkJhcnJldG8s
IE1hdGhldXMgZGUgRmFyaWEgZSBPbGl2ZWlyYTwvYXV0aG9yPjxhdXRob3I+UGlyZXMsIEthcmlu
YSBSaWJlaXJvPC9hdXRob3I+PC9hdXRob3JzPjwvY29udHJpYnV0b3JzPjx0aXRsZXM+PHRpdGxl
Pk9jY3VwYXRpb25hbCByaXNrIG1hbmFnZW1lbnQgaW4gY29uc3RydWN0aW9uIHN1cHBseSBjaGFp
bjwvdGl0bGU+PHNlY29uZGFyeS10aXRsZT5JbnRlcm5hdGlvbmFsIEpvdXJuYWwgb2YgQnVzaW5l
c3MgUGVyZm9ybWFuY2UgYW5kIFN1cHBseSBDaGFpbiBNb2RlbGxpbmc8L3NlY29uZGFyeS10aXRs
ZT48L3RpdGxlcz48cGVyaW9kaWNhbD48ZnVsbC10aXRsZT5JbnRlcm5hdGlvbmFsIEpvdXJuYWwg
b2YgQnVzaW5lc3MgUGVyZm9ybWFuY2UgYW5kIFN1cHBseSBDaGFpbiBNb2RlbGxpbmc8L2Z1bGwt
dGl0bGU+PC9wZXJpb2RpY2FsPjxwYWdlcz4xLTExPC9wYWdlcz48dm9sdW1lPjc8L3ZvbHVtZT48
bnVtYmVyPjE8L251bWJlcj48c2VjdGlvbj4xPC9zZWN0aW9uPjxkYXRlcz48eWVhcj4yMDE1PC95
ZWFyPjwvZGF0ZXM+PGlzYm4+MTc1OC05NDAxJiN4RDsxNzU4LTk0MVg8L2lzYm4+PHdvcmstdHlw
ZT5BcnRpY2xlPC93b3JrLXR5cGU+PHVybHM+PHJlbGF0ZWQtdXJscz48dXJsPmh0dHBzOi8vd3d3
LnNjb3B1cy5jb20vaW53YXJkL3JlY29yZC51cmk/ZWlkPTItczIuMC04NTAyNzQwNzM2MiZhbXA7
ZG9pPTEwLjE1MDQlMmZJSkJQU0NNLjIwMTUuMDY4MTI1JmFtcDtwYXJ0bmVySUQ9NDAmYW1wO21k
NT1iODczMTdjYTg2YTg5ZGYxMDk1YjI3NWYwZWQxM2E5ZjwvdXJsPjwvcmVsYXRlZC11cmxzPjwv
dXJscz48ZWxlY3Ryb25pYy1yZXNvdXJjZS1udW0+MTAuMTUwNC9pamJwc2NtLjIwMTUuMDY4MTI1
PC9lbGVjdHJvbmljLXJlc291cmNlLW51bT48cmVtb3RlLWRhdGFiYXNlLW5hbWU+U2NvcHVzPC9y
ZW1vdGUtZGF0YWJhc2UtbmFtZT48L3JlY29yZD48L0NpdGU+PENpdGU+PEF1dGhvcj5ZYXA8L0F1
dGhvcj48WWVhcj4yMDIwPC9ZZWFyPjxSZWNOdW0+OTU8L1JlY051bT48cmVjb3JkPjxyZWMtbnVt
YmVyPjk1PC9yZWMtbnVtYmVyPjxmb3JlaWduLWtleXM+PGtleSBhcHA9IkVOIiBkYi1pZD0idnh3
MGZmZXNuOXp6dDBld3BkeDVyNWEzZnB3OTJhZXA5cmU5IiB0aW1lc3RhbXA9IjE2ODM1MzY4MDMi
IGd1aWQ9IjcwNmUwMWZiLThjOGEtNGY4Zi05N2EyLWJjZDJiMmUzMjdmZiI+OTU8L2tleT48L2Zv
cmVpZ24ta2V5cz48cmVmLXR5cGUgbmFtZT0iSm91cm5hbCBBcnRpY2xlIj4xNzwvcmVmLXR5cGU+
PGNvbnRyaWJ1dG9ycz48YXV0aG9ycz48YXV0aG9yPllhcCwgSi4gQi4gSC48L2F1dGhvcj48YXV0
aG9yPkxlZSwgVy4gSy48L2F1dGhvcj48L2F1dGhvcnM+PC9jb250cmlidXRvcnM+PGF1dGgtYWRk
cmVzcz5VVEFSLCBMZWUgS29uZyBDaGlhbiBGYWMgRW5nbiAmYW1wOyBTY2ksIERlcHQgU3VydmV5
aW5nLCBLYWphbmcgNDMwMDAsIE1hbGF5c2lhPC9hdXRoLWFkZHJlc3M+PHRpdGxlcz48dGl0bGU+
QW5hbHlzaW5nIHRoZSB1bmRlcmx5aW5nIGZhY3RvcnMgYWZmZWN0aW5nIHNhZmV0eSBwZXJmb3Jt
YW5jZSBpbiBidWlsZGluZyBjb25zdHJ1Y3Rpb248L3RpdGxlPjxzZWNvbmRhcnktdGl0bGU+UHJv
ZHVjdGlvbiBQbGFubmluZyAmYW1wOyBDb250cm9sPC9zZWNvbmRhcnktdGl0bGU+PGFsdC10aXRs
ZT5Qcm9kIFBsYW4gQ29udHJvbDwvYWx0LXRpdGxlPjwvdGl0bGVzPjxwZXJpb2RpY2FsPjxmdWxs
LXRpdGxlPlByb2R1Y3Rpb24gUGxhbm5pbmcgJmFtcDsgQ29udHJvbDwvZnVsbC10aXRsZT48L3Bl
cmlvZGljYWw+PHBhZ2VzPjEwNjEtMTA3NjwvcGFnZXM+PHZvbHVtZT4zMTwvdm9sdW1lPjxudW1i
ZXI+MTM8L251bWJlcj48c2VjdGlvbj4xMDYxPC9zZWN0aW9uPjxrZXl3b3Jkcz48a2V5d29yZD5z
YWZldHkgYXdhcmVuZXNzPC9rZXl3b3JkPjxrZXl3b3JkPmZhY3RvciBhbmFseXNpczwva2V5d29y
ZD48a2V5d29yZD5jb25zdHJ1Y3Rpb24gcHJvamVjdHM8L2tleXdvcmQ+PGtleXdvcmQ+YWNjaWRl
bnQgcHJldmVudGlvbjwva2V5d29yZD48a2V5d29yZD5tYWxheXNpYTwva2V5d29yZD48a2V5d29y
ZD5tYW5hZ2VtZW50LXByYWN0aWNlczwva2V5d29yZD48a2V5d29yZD5wcm9qZWN0czwva2V5d29y
ZD48a2V5d29yZD5tb2RlbDwva2V5d29yZD48a2V5d29yZD5yaXNrPC9rZXl3b3JkPjxrZXl3b3Jk
PnBlcmNlcHRpb248L2tleXdvcmQ+PGtleXdvcmQ+d29ya2Vyczwva2V5d29yZD48a2V5d29yZD5o
ZWFsdGg8L2tleXdvcmQ+PGtleXdvcmQ+aW1wbGVtZW50YXRpb248L2tleXdvcmQ+PGtleXdvcmQ+
aW1wcm92ZW1lbnQ8L2tleXdvcmQ+PGtleXdvcmQ+aW5kdXN0cnk8L2tleXdvcmQ+PC9rZXl3b3Jk
cz48ZGF0ZXM+PHllYXI+MjAyMDwveWVhcj48cHViLWRhdGVzPjxkYXRlPk9jdCAyPC9kYXRlPjwv
cHViLWRhdGVzPjwvZGF0ZXM+PGlzYm4+MDk1My03Mjg3PC9pc2JuPjxhY2Nlc3Npb24tbnVtPldP
UzowMDA0OTg1MDM2MDAwMDE8L2FjY2Vzc2lvbi1udW0+PHdvcmstdHlwZT5BcnRpY2xlPC93b3Jr
LXR5cGU+PHVybHM+PHJlbGF0ZWQtdXJscz48dXJsPiZsdDtHbyB0byBJU0kmZ3Q7Oi8vV09TOjAw
MDQ5ODUwMzYwMDAwMTwvdXJsPjwvcmVsYXRlZC11cmxzPjwvdXJscz48ZWxlY3Ryb25pYy1yZXNv
dXJjZS1udW0+MTAuMTA4MC8wOTUzNzI4Ny4yMDE5LjE2OTUyOTI8L2VsZWN0cm9uaWMtcmVzb3Vy
Y2UtbnVtPjxyZW1vdGUtZGF0YWJhc2UtbmFtZT5TY29wdXM8L3JlbW90ZS1kYXRhYmFzZS1uYW1l
PjxsYW5ndWFnZT5FbmdsaXNoPC9sYW5ndWFnZT48L3JlY29yZD48L0NpdGU+PC9FbmROb3RlPgB=
</w:fldData>
        </w:fldChar>
      </w:r>
      <w:r w:rsidR="005727DB" w:rsidRPr="007F23AD">
        <w:rPr>
          <w:rFonts w:ascii="Calibri" w:eastAsia="DengXian" w:hAnsi="Calibri" w:cs="Calibri"/>
          <w:color w:val="000000" w:themeColor="text1"/>
          <w:sz w:val="22"/>
          <w:szCs w:val="22"/>
          <w:lang w:val="en-GB"/>
        </w:rPr>
        <w:instrText xml:space="preserve"> ADDIN EN.CITE.DATA </w:instrText>
      </w:r>
      <w:r w:rsidR="005727DB" w:rsidRPr="007F23AD">
        <w:rPr>
          <w:rFonts w:ascii="Calibri" w:eastAsia="DengXian" w:hAnsi="Calibri" w:cs="Calibri"/>
          <w:color w:val="000000" w:themeColor="text1"/>
          <w:sz w:val="22"/>
          <w:szCs w:val="22"/>
          <w:lang w:val="en-GB"/>
        </w:rPr>
      </w:r>
      <w:r w:rsidR="005727DB" w:rsidRPr="007F23AD">
        <w:rPr>
          <w:rFonts w:ascii="Calibri" w:eastAsia="DengXian" w:hAnsi="Calibri" w:cs="Calibri"/>
          <w:color w:val="000000" w:themeColor="text1"/>
          <w:sz w:val="22"/>
          <w:szCs w:val="22"/>
          <w:lang w:val="en-GB"/>
        </w:rPr>
        <w:fldChar w:fldCharType="end"/>
      </w:r>
      <w:r w:rsidR="004A00FB" w:rsidRPr="007F23AD">
        <w:rPr>
          <w:rFonts w:ascii="Calibri" w:eastAsia="DengXian" w:hAnsi="Calibri" w:cs="Calibri"/>
          <w:color w:val="000000" w:themeColor="text1"/>
          <w:sz w:val="22"/>
          <w:szCs w:val="22"/>
          <w:lang w:val="en-GB"/>
        </w:rPr>
      </w:r>
      <w:r w:rsidR="004A00FB" w:rsidRPr="007F23AD">
        <w:rPr>
          <w:rFonts w:ascii="Calibri" w:eastAsia="DengXian" w:hAnsi="Calibri" w:cs="Calibri"/>
          <w:color w:val="000000" w:themeColor="text1"/>
          <w:sz w:val="22"/>
          <w:szCs w:val="22"/>
          <w:lang w:val="en-GB"/>
        </w:rPr>
        <w:fldChar w:fldCharType="separate"/>
      </w:r>
      <w:r w:rsidR="004A76E8" w:rsidRPr="007F23AD">
        <w:rPr>
          <w:rFonts w:ascii="Calibri" w:eastAsia="DengXian" w:hAnsi="Calibri" w:cs="Calibri"/>
          <w:noProof/>
          <w:color w:val="000000" w:themeColor="text1"/>
          <w:sz w:val="22"/>
          <w:szCs w:val="22"/>
          <w:lang w:val="en-GB"/>
        </w:rPr>
        <w:t>(Barreto and Pires 2015; Yap and Lee 2020)</w:t>
      </w:r>
      <w:r w:rsidR="004A00FB"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w:t>
      </w:r>
      <w:r w:rsidR="00BA7E22" w:rsidRPr="007F23AD">
        <w:rPr>
          <w:color w:val="000000" w:themeColor="text1"/>
        </w:rPr>
        <w:t xml:space="preserve"> </w:t>
      </w:r>
      <w:r w:rsidR="0026703B" w:rsidRPr="007F23AD">
        <w:rPr>
          <w:rFonts w:ascii="Calibri" w:eastAsia="DengXian" w:hAnsi="Calibri" w:cs="Calibri"/>
          <w:color w:val="000000" w:themeColor="text1"/>
          <w:sz w:val="22"/>
          <w:szCs w:val="22"/>
          <w:lang w:val="en-GB"/>
        </w:rPr>
        <w:t>Larger organisations have more regulated control procedures and managerial involvement to address safety risks compared to SMEs</w:t>
      </w:r>
      <w:r w:rsidR="00A14AEA" w:rsidRPr="007F23AD">
        <w:rPr>
          <w:rFonts w:ascii="Calibri" w:eastAsia="DengXian" w:hAnsi="Calibri" w:cs="Calibri" w:hint="eastAsia"/>
          <w:color w:val="000000" w:themeColor="text1"/>
          <w:sz w:val="22"/>
          <w:szCs w:val="22"/>
          <w:lang w:val="en-GB"/>
        </w:rPr>
        <w:t xml:space="preserve"> </w:t>
      </w:r>
      <w:r w:rsidR="0026703B" w:rsidRPr="007F23AD">
        <w:rPr>
          <w:rFonts w:ascii="Calibri" w:eastAsia="DengXian" w:hAnsi="Calibri" w:cs="Calibri"/>
          <w:color w:val="000000" w:themeColor="text1"/>
          <w:sz w:val="22"/>
          <w:szCs w:val="22"/>
          <w:lang w:val="en-GB"/>
        </w:rPr>
        <w:fldChar w:fldCharType="begin"/>
      </w:r>
      <w:r w:rsidR="00A14AEA" w:rsidRPr="007F23AD">
        <w:rPr>
          <w:rFonts w:ascii="Calibri" w:eastAsia="DengXian" w:hAnsi="Calibri" w:cs="Calibri"/>
          <w:color w:val="000000" w:themeColor="text1"/>
          <w:sz w:val="22"/>
          <w:szCs w:val="22"/>
          <w:lang w:val="en-GB"/>
        </w:rPr>
        <w:instrText xml:space="preserve"> ADDIN EN.CITE &lt;EndNote&gt;&lt;Cite&gt;&lt;Author&gt;Okonkwo&lt;/Author&gt;&lt;Year&gt;2020&lt;/Year&gt;&lt;RecNum&gt;139&lt;/RecNum&gt;&lt;DisplayText&gt;(Okonkwo and Wium 2020)&lt;/DisplayText&gt;&lt;record&gt;&lt;rec-number&gt;139&lt;/rec-number&gt;&lt;foreign-keys&gt;&lt;key app="EN" db-id="vxw0ffesn9zzt0ewpdx5r5a3fpw92aep9re9" timestamp="1683537081" guid="0f866da9-a8e2-4134-b04a-5e7fe2928bb5"&gt;139&lt;/key&gt;&lt;/foreign-keys&gt;&lt;ref-type name="Journal Article"&gt;17&lt;/ref-type&gt;&lt;contributors&gt;&lt;authors&gt;&lt;author&gt;Okonkwo, P. N.&lt;/author&gt;&lt;author&gt;Wium, J.&lt;/author&gt;&lt;/authors&gt;&lt;/contributors&gt;&lt;auth-address&gt;Stellenbosch Univ, Dept Civil Engn, ZA-7602 Stellenbosch, South Africa&lt;/auth-address&gt;&lt;titles&gt;&lt;title&gt;Health and Safety Management Systems within Construction Contractor Organizations: Case Study of South Africa&lt;/title&gt;&lt;secondary-title&gt;Journal of Construction Engineering and Management&lt;/secondary-title&gt;&lt;alt-title&gt;J Constr Eng M&lt;/alt-title&gt;&lt;/titles&gt;&lt;periodical&gt;&lt;full-title&gt;Journal of Construction Engineering and Management&lt;/full-title&gt;&lt;/periodical&gt;&lt;volume&gt;146&lt;/volume&gt;&lt;number&gt;5&lt;/number&gt;&lt;keywords&gt;&lt;keyword&gt;occupational-health&lt;/keyword&gt;&lt;keyword&gt;leading indicators&lt;/keyword&gt;&lt;keyword&gt;performance&lt;/keyword&gt;&lt;keyword&gt;framework&lt;/keyword&gt;&lt;keyword&gt;culture&lt;/keyword&gt;&lt;keyword&gt;climate&lt;/keyword&gt;&lt;keyword&gt;model&lt;/keyword&gt;&lt;/keywords&gt;&lt;dates&gt;&lt;year&gt;2020&lt;/year&gt;&lt;pub-dates&gt;&lt;date&gt;May 1&lt;/date&gt;&lt;/pub-dates&gt;&lt;/dates&gt;&lt;isbn&gt;0733-9364&lt;/isbn&gt;&lt;accession-num&gt;WOS:000521196700017&lt;/accession-num&gt;&lt;work-type&gt;Article&lt;/work-type&gt;&lt;urls&gt;&lt;related-urls&gt;&lt;url&gt;&amp;lt;Go to ISI&amp;gt;://WOS:000521196700017&lt;/url&gt;&lt;/related-urls&gt;&lt;/urls&gt;&lt;custom7&gt;05020003&lt;/custom7&gt;&lt;electronic-resource-num&gt;Artn 05020003&amp;#xD;10.1061/(Asce)Co.1943-7862.0001833&lt;/electronic-resource-num&gt;&lt;remote-database-name&gt;Scopus&lt;/remote-database-name&gt;&lt;language&gt;English&lt;/language&gt;&lt;/record&gt;&lt;/Cite&gt;&lt;/EndNote&gt;</w:instrText>
      </w:r>
      <w:r w:rsidR="0026703B" w:rsidRPr="007F23AD">
        <w:rPr>
          <w:rFonts w:ascii="Calibri" w:eastAsia="DengXian" w:hAnsi="Calibri" w:cs="Calibri"/>
          <w:color w:val="000000" w:themeColor="text1"/>
          <w:sz w:val="22"/>
          <w:szCs w:val="22"/>
          <w:lang w:val="en-GB"/>
        </w:rPr>
        <w:fldChar w:fldCharType="separate"/>
      </w:r>
      <w:r w:rsidR="00A14AEA" w:rsidRPr="007F23AD">
        <w:rPr>
          <w:rFonts w:ascii="Calibri" w:eastAsia="DengXian" w:hAnsi="Calibri" w:cs="Calibri"/>
          <w:noProof/>
          <w:color w:val="000000" w:themeColor="text1"/>
          <w:sz w:val="22"/>
          <w:szCs w:val="22"/>
          <w:lang w:val="en-GB"/>
        </w:rPr>
        <w:t>(Okonkwo and Wium 2020)</w:t>
      </w:r>
      <w:r w:rsidR="0026703B" w:rsidRPr="007F23AD">
        <w:rPr>
          <w:rFonts w:ascii="Calibri" w:eastAsia="DengXian" w:hAnsi="Calibri" w:cs="Calibri"/>
          <w:color w:val="000000" w:themeColor="text1"/>
          <w:sz w:val="22"/>
          <w:szCs w:val="22"/>
          <w:lang w:val="en-GB"/>
        </w:rPr>
        <w:fldChar w:fldCharType="end"/>
      </w:r>
      <w:r w:rsidR="0026703B" w:rsidRPr="007F23AD">
        <w:rPr>
          <w:rFonts w:ascii="Calibri" w:eastAsia="DengXian" w:hAnsi="Calibri" w:cs="Calibri"/>
          <w:color w:val="000000" w:themeColor="text1"/>
          <w:sz w:val="22"/>
          <w:szCs w:val="22"/>
          <w:lang w:val="en-GB"/>
        </w:rPr>
        <w:t>.</w:t>
      </w:r>
      <w:r w:rsidR="00472FAA" w:rsidRPr="007F23AD">
        <w:rPr>
          <w:rFonts w:ascii="Calibri" w:eastAsia="DengXian" w:hAnsi="Calibri" w:cs="Calibri"/>
          <w:color w:val="000000" w:themeColor="text1"/>
          <w:sz w:val="22"/>
          <w:szCs w:val="22"/>
          <w:lang w:val="en-GB"/>
        </w:rPr>
        <w:t xml:space="preserve"> </w:t>
      </w:r>
    </w:p>
    <w:p w14:paraId="7574E2C6" w14:textId="77777777" w:rsidR="00155FDA" w:rsidRPr="007F23AD" w:rsidRDefault="00155FDA" w:rsidP="00C3226C">
      <w:pPr>
        <w:spacing w:line="480" w:lineRule="auto"/>
        <w:jc w:val="both"/>
        <w:rPr>
          <w:rFonts w:ascii="Calibri" w:eastAsia="DengXian" w:hAnsi="Calibri" w:cs="Calibri"/>
          <w:color w:val="000000" w:themeColor="text1"/>
          <w:sz w:val="22"/>
          <w:szCs w:val="22"/>
          <w:lang w:val="en-GB"/>
        </w:rPr>
      </w:pPr>
    </w:p>
    <w:p w14:paraId="0109AF8D" w14:textId="464D25B3" w:rsidR="00EE2671" w:rsidRPr="007F23AD" w:rsidRDefault="00D0072D" w:rsidP="007C675E">
      <w:pPr>
        <w:spacing w:line="480" w:lineRule="auto"/>
        <w:jc w:val="both"/>
        <w:rPr>
          <w:rFonts w:ascii="Calibri" w:eastAsia="DengXian" w:hAnsi="Calibri" w:cs="Calibri"/>
          <w:i/>
          <w:iCs/>
          <w:color w:val="000000" w:themeColor="text1"/>
          <w:sz w:val="22"/>
          <w:szCs w:val="22"/>
          <w:lang w:val="en-GB"/>
        </w:rPr>
      </w:pPr>
      <w:r w:rsidRPr="007F23AD">
        <w:rPr>
          <w:rFonts w:ascii="Calibri" w:eastAsia="DengXian" w:hAnsi="Calibri" w:cs="Calibri"/>
          <w:i/>
          <w:iCs/>
          <w:color w:val="000000" w:themeColor="text1"/>
          <w:sz w:val="22"/>
          <w:szCs w:val="22"/>
          <w:lang w:val="en-GB"/>
        </w:rPr>
        <w:t xml:space="preserve">Implementation </w:t>
      </w:r>
      <w:r w:rsidR="0080644F" w:rsidRPr="007F23AD">
        <w:rPr>
          <w:rFonts w:ascii="Calibri" w:eastAsia="DengXian" w:hAnsi="Calibri" w:cs="Calibri"/>
          <w:i/>
          <w:iCs/>
          <w:color w:val="000000" w:themeColor="text1"/>
          <w:sz w:val="22"/>
          <w:szCs w:val="22"/>
          <w:lang w:val="en-GB"/>
        </w:rPr>
        <w:t>risk</w:t>
      </w:r>
    </w:p>
    <w:p w14:paraId="70E7AC6D" w14:textId="5D27D07A" w:rsidR="0025230B" w:rsidRPr="007F23AD" w:rsidRDefault="00D0072D" w:rsidP="00C3226C">
      <w:pPr>
        <w:spacing w:line="480" w:lineRule="auto"/>
        <w:jc w:val="both"/>
        <w:rPr>
          <w:rFonts w:ascii="Calibri" w:eastAsia="DengXian" w:hAnsi="Calibri" w:cs="Calibri"/>
          <w:color w:val="000000" w:themeColor="text1"/>
          <w:sz w:val="22"/>
          <w:szCs w:val="22"/>
        </w:rPr>
      </w:pPr>
      <w:r w:rsidRPr="007F23AD">
        <w:rPr>
          <w:rFonts w:ascii="Calibri" w:eastAsia="DengXian" w:hAnsi="Calibri" w:cs="Calibri"/>
          <w:color w:val="000000" w:themeColor="text1"/>
          <w:sz w:val="22"/>
          <w:szCs w:val="22"/>
          <w:lang w:val="en-GB"/>
        </w:rPr>
        <w:t>In this research, implementation risk is defined as the risk associated with executing a strategy, plan, process, or framework. While many of the risk mitigations highlighted are more applicable to large construction corporations, the inherent flexibility and streamlined structure of SMEs equip them to be cogni</w:t>
      </w:r>
      <w:r w:rsidR="001837EB" w:rsidRPr="007F23AD">
        <w:rPr>
          <w:rFonts w:ascii="Calibri" w:eastAsia="DengXian" w:hAnsi="Calibri" w:cs="Calibri" w:hint="eastAsia"/>
          <w:color w:val="000000" w:themeColor="text1"/>
          <w:sz w:val="22"/>
          <w:szCs w:val="22"/>
          <w:lang w:val="en-GB"/>
        </w:rPr>
        <w:t>s</w:t>
      </w:r>
      <w:r w:rsidRPr="007F23AD">
        <w:rPr>
          <w:rFonts w:ascii="Calibri" w:eastAsia="DengXian" w:hAnsi="Calibri" w:cs="Calibri"/>
          <w:color w:val="000000" w:themeColor="text1"/>
          <w:sz w:val="22"/>
          <w:szCs w:val="22"/>
          <w:lang w:val="en-GB"/>
        </w:rPr>
        <w:t xml:space="preserve">ant of risks during the implementation process </w:t>
      </w:r>
      <w:r w:rsidRPr="007F23AD">
        <w:rPr>
          <w:rFonts w:ascii="Calibri" w:eastAsia="DengXian" w:hAnsi="Calibri" w:cs="Calibri"/>
          <w:color w:val="000000" w:themeColor="text1"/>
          <w:sz w:val="22"/>
          <w:szCs w:val="22"/>
          <w:lang w:val="en-GB"/>
        </w:rPr>
        <w:fldChar w:fldCharType="begin"/>
      </w:r>
      <w:r w:rsidR="00922C2B" w:rsidRPr="007F23AD">
        <w:rPr>
          <w:rFonts w:ascii="Calibri" w:eastAsia="DengXian" w:hAnsi="Calibri" w:cs="Calibri"/>
          <w:color w:val="000000" w:themeColor="text1"/>
          <w:sz w:val="22"/>
          <w:szCs w:val="22"/>
          <w:lang w:val="en-GB"/>
        </w:rPr>
        <w:instrText xml:space="preserve"> ADDIN EN.CITE &lt;EndNote&gt;&lt;Cite&gt;&lt;Author&gt;Laforet&lt;/Author&gt;&lt;Year&gt;2013&lt;/Year&gt;&lt;RecNum&gt;1200&lt;/RecNum&gt;&lt;DisplayText&gt;(Laforet 2013)&lt;/DisplayText&gt;&lt;record&gt;&lt;rec-number&gt;1200&lt;/rec-number&gt;&lt;foreign-keys&gt;&lt;key app="EN" db-id="vxw0ffesn9zzt0ewpdx5r5a3fpw92aep9re9" timestamp="1699352774" guid="61a8f9ef-08e0-455f-9a50-fcb8f95e5a75"&gt;1200&lt;/key&gt;&lt;/foreign-keys&gt;&lt;ref-type name="Journal Article"&gt;17&lt;/ref-type&gt;&lt;contributors&gt;&lt;authors&gt;&lt;author&gt;Laforet, Sylvie&lt;/author&gt;&lt;/authors&gt;&lt;/contributors&gt;&lt;titles&gt;&lt;title&gt;Organizational innovation outcomes in SMEs: Effects of age, size, and sector&lt;/title&gt;&lt;secondary-title&gt;Journal of World business&lt;/secondary-title&gt;&lt;/titles&gt;&lt;periodical&gt;&lt;full-title&gt;Journal of World business&lt;/full-title&gt;&lt;/periodical&gt;&lt;pages&gt;490-502&lt;/pages&gt;&lt;volume&gt;48&lt;/volume&gt;&lt;number&gt;4&lt;/number&gt;&lt;dates&gt;&lt;year&gt;2013&lt;/year&gt;&lt;/dates&gt;&lt;isbn&gt;1090-9516&lt;/isbn&gt;&lt;urls&gt;&lt;/urls&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(Laforet 2013)</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w:t>
      </w:r>
      <w:r w:rsidRPr="007F23AD">
        <w:rPr>
          <w:rFonts w:ascii="Calibri" w:eastAsia="DengXian" w:hAnsi="Calibri" w:cs="Calibri"/>
          <w:color w:val="000000" w:themeColor="text1"/>
          <w:sz w:val="22"/>
          <w:szCs w:val="22"/>
        </w:rPr>
        <w:t>Consider implementation risk is relative new topic emphasized in the construction SMEs supply chain. There is a need for a clearer distinction between implementation risks based on their scale and associated risks, such as strategic, sustainability, and technological risks</w:t>
      </w:r>
      <w:r w:rsidRPr="007F23AD">
        <w:rPr>
          <w:rFonts w:ascii="Calibri" w:eastAsia="DengXian" w:hAnsi="Calibri" w:cs="Calibri"/>
          <w:b/>
          <w:bCs/>
          <w:color w:val="000000" w:themeColor="text1"/>
          <w:sz w:val="22"/>
          <w:szCs w:val="22"/>
        </w:rPr>
        <w:t xml:space="preserve"> </w:t>
      </w:r>
      <w:r w:rsidRPr="007F23AD">
        <w:rPr>
          <w:rFonts w:ascii="Calibri" w:eastAsia="DengXian" w:hAnsi="Calibri" w:cs="Calibri"/>
          <w:color w:val="000000" w:themeColor="text1"/>
          <w:sz w:val="22"/>
          <w:szCs w:val="22"/>
        </w:rPr>
        <w:t xml:space="preserve">which reflect the importance of </w:t>
      </w:r>
      <w:r w:rsidRPr="007F23AD">
        <w:rPr>
          <w:rFonts w:ascii="Calibri" w:eastAsia="DengXian" w:hAnsi="Calibri" w:cs="Calibri" w:hint="eastAsia"/>
          <w:color w:val="000000" w:themeColor="text1"/>
          <w:sz w:val="22"/>
          <w:szCs w:val="22"/>
        </w:rPr>
        <w:t>research</w:t>
      </w:r>
      <w:r w:rsidRPr="007F23AD">
        <w:rPr>
          <w:rFonts w:ascii="Calibri" w:eastAsia="DengXian" w:hAnsi="Calibri" w:cs="Calibri"/>
          <w:color w:val="000000" w:themeColor="text1"/>
          <w:sz w:val="22"/>
          <w:szCs w:val="22"/>
        </w:rPr>
        <w:t xml:space="preserve"> gap 1.</w:t>
      </w:r>
    </w:p>
    <w:p w14:paraId="608C39DF" w14:textId="77777777" w:rsidR="00615BED" w:rsidRPr="007F23AD" w:rsidRDefault="00615BED" w:rsidP="00C3226C">
      <w:pPr>
        <w:spacing w:line="480" w:lineRule="auto"/>
        <w:jc w:val="both"/>
        <w:rPr>
          <w:rFonts w:ascii="Calibri" w:eastAsia="DengXian" w:hAnsi="Calibri" w:cs="Calibri"/>
          <w:color w:val="000000" w:themeColor="text1"/>
          <w:sz w:val="22"/>
          <w:szCs w:val="22"/>
          <w:lang w:val="en-GB"/>
        </w:rPr>
      </w:pPr>
    </w:p>
    <w:p w14:paraId="40C6292A" w14:textId="40D72739" w:rsidR="00432CBF" w:rsidRPr="007F23AD" w:rsidRDefault="00AB32D7" w:rsidP="007C675E">
      <w:pPr>
        <w:pStyle w:val="a3"/>
        <w:numPr>
          <w:ilvl w:val="2"/>
          <w:numId w:val="2"/>
        </w:numPr>
        <w:spacing w:line="480" w:lineRule="auto"/>
        <w:jc w:val="both"/>
        <w:rPr>
          <w:rFonts w:ascii="Calibri" w:eastAsia="DengXian" w:hAnsi="Calibri" w:cs="Calibri"/>
          <w:b/>
          <w:bCs/>
          <w:i/>
          <w:iCs/>
          <w:color w:val="000000" w:themeColor="text1"/>
          <w:sz w:val="22"/>
          <w:szCs w:val="22"/>
          <w:lang w:val="en-GB"/>
        </w:rPr>
      </w:pPr>
      <w:r w:rsidRPr="007F23AD">
        <w:rPr>
          <w:rFonts w:ascii="Calibri" w:eastAsia="DengXian" w:hAnsi="Calibri" w:cs="Calibri"/>
          <w:b/>
          <w:bCs/>
          <w:i/>
          <w:iCs/>
          <w:color w:val="000000" w:themeColor="text1"/>
          <w:sz w:val="22"/>
          <w:szCs w:val="22"/>
          <w:lang w:val="en-GB"/>
        </w:rPr>
        <w:t>Risks related to</w:t>
      </w:r>
      <w:r w:rsidR="00A0551A" w:rsidRPr="007F23AD">
        <w:rPr>
          <w:rFonts w:ascii="Calibri" w:eastAsia="DengXian" w:hAnsi="Calibri" w:cs="Calibri"/>
          <w:b/>
          <w:bCs/>
          <w:i/>
          <w:iCs/>
          <w:color w:val="000000" w:themeColor="text1"/>
          <w:sz w:val="22"/>
          <w:szCs w:val="22"/>
          <w:lang w:val="en-GB"/>
        </w:rPr>
        <w:t xml:space="preserve"> sustainability</w:t>
      </w:r>
    </w:p>
    <w:p w14:paraId="7C1E8410" w14:textId="7D80D520" w:rsidR="00CA74EC" w:rsidRPr="007F23AD" w:rsidRDefault="007A7C1E" w:rsidP="00C3226C">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lastRenderedPageBreak/>
        <w:t xml:space="preserve">The third research </w:t>
      </w:r>
      <w:r w:rsidR="00932FB1" w:rsidRPr="007F23AD">
        <w:rPr>
          <w:rFonts w:ascii="Calibri" w:hAnsi="Calibri" w:cs="Calibri"/>
          <w:color w:val="000000" w:themeColor="text1"/>
          <w:sz w:val="22"/>
          <w:szCs w:val="22"/>
          <w:lang w:val="en-GB"/>
        </w:rPr>
        <w:t>theme</w:t>
      </w:r>
      <w:r w:rsidRPr="007F23AD">
        <w:rPr>
          <w:rFonts w:ascii="Calibri" w:hAnsi="Calibri" w:cs="Calibri"/>
          <w:color w:val="000000" w:themeColor="text1"/>
          <w:sz w:val="22"/>
          <w:szCs w:val="22"/>
          <w:lang w:val="en-GB"/>
        </w:rPr>
        <w:t xml:space="preserve"> focuses on the technological</w:t>
      </w:r>
      <w:r w:rsidR="004D73F9" w:rsidRPr="007F23AD">
        <w:rPr>
          <w:rFonts w:ascii="Calibri" w:hAnsi="Calibri" w:cs="Calibri"/>
          <w:color w:val="000000" w:themeColor="text1"/>
          <w:sz w:val="22"/>
          <w:szCs w:val="22"/>
          <w:lang w:val="en-GB"/>
        </w:rPr>
        <w:t xml:space="preserve"> </w:t>
      </w:r>
      <w:r w:rsidRPr="007F23AD">
        <w:rPr>
          <w:rFonts w:ascii="Calibri" w:hAnsi="Calibri" w:cs="Calibri"/>
          <w:color w:val="000000" w:themeColor="text1"/>
          <w:sz w:val="22"/>
          <w:szCs w:val="22"/>
          <w:lang w:val="en-GB"/>
        </w:rPr>
        <w:t>and environmental risks that influence the supply chain of construction SMEs</w:t>
      </w:r>
      <w:r w:rsidR="00BF2661" w:rsidRPr="007F23AD">
        <w:rPr>
          <w:rFonts w:ascii="Calibri" w:hAnsi="Calibri" w:cs="Calibri"/>
          <w:color w:val="000000" w:themeColor="text1"/>
          <w:sz w:val="22"/>
          <w:szCs w:val="22"/>
          <w:lang w:val="en-GB"/>
        </w:rPr>
        <w:t xml:space="preserve"> as shown in the </w:t>
      </w:r>
      <w:r w:rsidR="008E6CEA" w:rsidRPr="007F23AD">
        <w:rPr>
          <w:rFonts w:ascii="Calibri" w:hAnsi="Calibri" w:cs="Calibri"/>
          <w:color w:val="000000" w:themeColor="text1"/>
          <w:sz w:val="22"/>
          <w:szCs w:val="22"/>
          <w:lang w:val="en-GB"/>
        </w:rPr>
        <w:t>Table V</w:t>
      </w:r>
      <w:r w:rsidRPr="007F23AD">
        <w:rPr>
          <w:rFonts w:ascii="Calibri" w:hAnsi="Calibri" w:cs="Calibri"/>
          <w:color w:val="000000" w:themeColor="text1"/>
          <w:sz w:val="22"/>
          <w:szCs w:val="22"/>
          <w:lang w:val="en-GB"/>
        </w:rPr>
        <w:t>. Notably, in this study, technology refers to the technological requirements introduced by Industry 4.0</w:t>
      </w:r>
      <w:r w:rsidR="00B4047E" w:rsidRPr="007F23AD">
        <w:rPr>
          <w:rFonts w:ascii="Calibri" w:hAnsi="Calibri" w:cs="Calibri"/>
          <w:color w:val="000000" w:themeColor="text1"/>
          <w:sz w:val="22"/>
          <w:szCs w:val="22"/>
          <w:lang w:val="en-GB"/>
        </w:rPr>
        <w:t xml:space="preserve"> and BIM etc</w:t>
      </w:r>
      <w:r w:rsidR="00BF2661" w:rsidRPr="007F23AD">
        <w:rPr>
          <w:rFonts w:ascii="Calibri" w:hAnsi="Calibri" w:cs="Calibri"/>
          <w:color w:val="000000" w:themeColor="text1"/>
          <w:sz w:val="22"/>
          <w:szCs w:val="22"/>
          <w:lang w:val="en-GB"/>
        </w:rPr>
        <w:t>.</w:t>
      </w:r>
    </w:p>
    <w:p w14:paraId="08DB0CB3" w14:textId="77777777" w:rsidR="000F0E6D" w:rsidRPr="007F23AD" w:rsidRDefault="000F0E6D" w:rsidP="00C3226C">
      <w:pPr>
        <w:spacing w:line="480" w:lineRule="auto"/>
        <w:jc w:val="both"/>
        <w:rPr>
          <w:rFonts w:ascii="Calibri" w:hAnsi="Calibri" w:cs="Calibri"/>
          <w:color w:val="000000" w:themeColor="text1"/>
          <w:sz w:val="22"/>
          <w:szCs w:val="22"/>
          <w:lang w:val="en-GB"/>
        </w:rPr>
      </w:pPr>
    </w:p>
    <w:p w14:paraId="5682D8E9" w14:textId="77777777" w:rsidR="000F0E6D" w:rsidRPr="007F23AD" w:rsidRDefault="000F0E6D" w:rsidP="000F0E6D">
      <w:pPr>
        <w:spacing w:line="480" w:lineRule="auto"/>
        <w:jc w:val="both"/>
        <w:rPr>
          <w:rFonts w:ascii="Calibri" w:eastAsia="DengXian" w:hAnsi="Calibri" w:cs="Calibri"/>
          <w:i/>
          <w:iCs/>
          <w:color w:val="000000" w:themeColor="text1"/>
          <w:sz w:val="22"/>
          <w:szCs w:val="22"/>
          <w:lang w:val="en-GB"/>
        </w:rPr>
      </w:pPr>
      <w:r w:rsidRPr="007F23AD">
        <w:rPr>
          <w:rFonts w:ascii="Calibri" w:eastAsia="DengXian" w:hAnsi="Calibri" w:cs="Calibri"/>
          <w:i/>
          <w:iCs/>
          <w:color w:val="000000" w:themeColor="text1"/>
          <w:sz w:val="22"/>
          <w:szCs w:val="22"/>
        </w:rPr>
        <w:t xml:space="preserve">Technological </w:t>
      </w:r>
      <w:r w:rsidRPr="007F23AD">
        <w:rPr>
          <w:rFonts w:ascii="Calibri" w:eastAsia="DengXian" w:hAnsi="Calibri" w:cs="Calibri"/>
          <w:i/>
          <w:iCs/>
          <w:color w:val="000000" w:themeColor="text1"/>
          <w:sz w:val="22"/>
          <w:szCs w:val="22"/>
          <w:lang w:val="en-GB"/>
        </w:rPr>
        <w:t xml:space="preserve">risk </w:t>
      </w:r>
    </w:p>
    <w:p w14:paraId="74C85116" w14:textId="53EBB8E9" w:rsidR="000F0E6D" w:rsidRPr="007F23AD" w:rsidRDefault="000F0E6D" w:rsidP="000F0E6D">
      <w:pPr>
        <w:spacing w:line="480" w:lineRule="auto"/>
        <w:jc w:val="both"/>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The emergence of technologies such as Industry 4.0 and BIM has introduced significant technological advancements and led to shifts in managerial practices. Despite the opportunities these advancements present, SMEs face distinct challenges when adopting these technologies, including a lack of expertise and a tendency towards short-term planning </w:t>
      </w:r>
      <w:r w:rsidRPr="007F23AD">
        <w:rPr>
          <w:rFonts w:ascii="Calibri" w:eastAsia="DengXian" w:hAnsi="Calibri" w:cs="Calibri"/>
          <w:color w:val="000000" w:themeColor="text1"/>
          <w:sz w:val="22"/>
          <w:szCs w:val="22"/>
          <w:lang w:val="en-GB"/>
        </w:rPr>
        <w:fldChar w:fldCharType="begin">
          <w:fldData xml:space="preserve">PEVuZE5vdGU+PENpdGU+PEF1dGhvcj5Nb2V1ZjwvQXV0aG9yPjxZZWFyPjIwMTk8L1llYXI+PFJl
Y051bT4wPC9SZWNOdW0+PElEVGV4dD5JZGVudGlmaWNhdGlvbiBvZiBjcml0aWNhbCBzdWNjZXNz
IGZhY3RvcnMsIHJpc2tzIGFuZCBvcHBvcnR1bml0aWVzIG9mIEluZHVzdHJ5IDQuMCBpbiBTTUVz
PC9JRFRleHQ+PERpc3BsYXlUZXh0PihNb2V1ZiBldCBhbC4gMjAxOTsgTWFuc291ciBldCBhbC4g
MjAyMSk8L0Rpc3BsYXlUZXh0PjxyZWNvcmQ+PHJlYy1udW1iZXI+MzM8L3JlYy1udW1iZXI+PGZv
cmVpZ24ta2V5cz48a2V5IGFwcD0iRU4iIGRiLWlkPSJwemR3dnQwenhlcHp6cWUyemRtcDV6YWp2
ZDB0djVzZHR0MnciIHRpbWVzdGFtcD0iMTcwMTI1MzMzMiI+MzM8L2tleT48L2ZvcmVpZ24ta2V5
cz48cmVmLXR5cGUgbmFtZT0iSm91cm5hbCBBcnRpY2xlIj4xNzwvcmVmLXR5cGU+PGNvbnRyaWJ1
dG9ycz48YXV0aG9ycz48YXV0aG9yPk1vZXVmLCBBbGV4YW5kcmU8L2F1dGhvcj48YXV0aG9yPkxh
bW91cmksIFNhbWlyPC9hdXRob3I+PGF1dGhvcj5QZWxsZXJpbiwgUm9iZXJ0PC9hdXRob3I+PGF1
dGhvcj5UYW1heW8tR2lyYWxkbywgU2ltb248L2F1dGhvcj48YXV0aG9yPlRvYm9uLVZhbGVuY2lh
LCBFc3RlZmFuaWE8L2F1dGhvcj48YXV0aG9yPkVidXJkeSwgUm9tYWluPC9hdXRob3I+PC9hdXRo
b3JzPjwvY29udHJpYnV0b3JzPjx0aXRsZXM+PHRpdGxlPklkZW50aWZpY2F0aW9uIG9mIGNyaXRp
Y2FsIHN1Y2Nlc3MgZmFjdG9ycywgcmlza3MgYW5kIG9wcG9ydHVuaXRpZXMgb2YgSW5kdXN0cnkg
NC4wIGluIFNNRXM8L3RpdGxlPjxzZWNvbmRhcnktdGl0bGU+SW50ZXJuYXRpb25hbCBKb3VybmFs
IG9mIFByb2R1Y3Rpb24gUmVzZWFyY2g8L3NlY29uZGFyeS10aXRsZT48L3RpdGxlcz48cGVyaW9k
aWNhbD48ZnVsbC10aXRsZT5JbnRlcm5hdGlvbmFsIEpvdXJuYWwgb2YgUHJvZHVjdGlvbiBSZXNl
YXJjaDwvZnVsbC10aXRsZT48L3BlcmlvZGljYWw+PHBhZ2VzPjEzODQtMTQwMDwvcGFnZXM+PHZv
bHVtZT41ODwvdm9sdW1lPjxudW1iZXI+NTwvbnVtYmVyPjxzZWN0aW9uPjEzODQ8L3NlY3Rpb24+
PGRhdGVzPjx5ZWFyPjIwMTk8L3llYXI+PC9kYXRlcz48aXNibj4wMDIwLTc1NDMmI3hEOzEzNjYt
NTg4WDwvaXNibj48d29yay10eXBlPkFydGljbGU8L3dvcmstdHlwZT48dXJscz48cmVsYXRlZC11
cmxzPjx1cmw+aHR0cHM6Ly93d3cuc2NvcHVzLmNvbS9pbndhcmQvcmVjb3JkLnVyaT9laWQ9Mi1z
Mi4wLTg1MDY4NjI0MzMwJmFtcDtkb2k9MTAuMTA4MCUyZjAwMjA3NTQzLjIwMTkuMTYzNjMyMyZh
bXA7cGFydG5lcklEPTQwJmFtcDttZDU9Mzc2OTkwODEwMWU5M2NkNTU3OGYwYmY5OGVjMzYzZjA8
L3VybD48L3JlbGF0ZWQtdXJscz48L3VybHM+PGVsZWN0cm9uaWMtcmVzb3VyY2UtbnVtPjEwLjEw
ODAvMDAyMDc1NDMuMjAxOS4xNjM2MzIzPC9lbGVjdHJvbmljLXJlc291cmNlLW51bT48cmVtb3Rl
LWRhdGFiYXNlLW5hbWU+U2NvcHVzPC9yZW1vdGUtZGF0YWJhc2UtbmFtZT48L3JlY29yZD48L0Np
dGU+PENpdGU+PEF1dGhvcj5NYW5zb3VyPC9BdXRob3I+PFllYXI+MjAyMTwvWWVhcj48UmVjTnVt
PjkxODwvUmVjTnVtPjxJRFRleHQ+SW1wbGVtZW50aW5nIGluZHVzdHJ5IDQuMCBpbiB0aGUgY29u
c3RydWN0aW9uIGluZHVzdHJ5LSBzdHJhdGVnaWMgcmVhZGluZXNzIHBlcnNwZWN0aXZlPC9JRFRl
eHQ+PHJlY29yZD48cmVjLW51bWJlcj45MTg8L3JlYy1udW1iZXI+PGZvcmVpZ24ta2V5cz48a2V5
IGFwcD0iRU4iIGRiLWlkPSJ2eHcwZmZlc245enp0MGV3cGR4NXI1YTNmcHc5MmFlcDlyZTkiIHRp
bWVzdGFtcD0iMTY4NDg1MTUwNyIgZ3VpZD0iNTQxMDU0ZTUtZmMzNS00ZWM1LWI2YTUtYTE1NjI1
ODE5N2E5Ij45MTg8L2tleT48L2ZvcmVpZ24ta2V5cz48cmVmLXR5cGUgbmFtZT0iSm91cm5hbCBB
cnRpY2xlIj4xNzwvcmVmLXR5cGU+PGNvbnRyaWJ1dG9ycz48YXV0aG9ycz48YXV0aG9yPk1hbnNv
dXIsIEh1c2FtPC9hdXRob3I+PGF1dGhvcj5BbWludWRpbiwgRWV5ZHphaDwvYXV0aG9yPjxhdXRo
b3I+TWFuc291ciwgVGFoc2VlbjwvYXV0aG9yPjwvYXV0aG9ycz48L2NvbnRyaWJ1dG9ycz48dGl0
bGVzPjx0aXRsZT5JbXBsZW1lbnRpbmcgaW5kdXN0cnkgNC4wIGluIHRoZSBjb25zdHJ1Y3Rpb24g
aW5kdXN0cnktIHN0cmF0ZWdpYyByZWFkaW5lc3MgcGVyc3BlY3RpdmU8L3RpdGxlPjxzZWNvbmRh
cnktdGl0bGU+SW50ZXJuYXRpb25hbCBKb3VybmFsIG9mIENvbnN0cnVjdGlvbiBNYW5hZ2VtZW50
PC9zZWNvbmRhcnktdGl0bGU+PC90aXRsZXM+PHBlcmlvZGljYWw+PGZ1bGwtdGl0bGU+SW50ZXJu
YXRpb25hbCBKb3VybmFsIG9mIENvbnN0cnVjdGlvbiBNYW5hZ2VtZW50PC9mdWxsLXRpdGxlPjwv
cGVyaW9kaWNhbD48cGFnZXM+MTQ1Ny0xNDcwPC9wYWdlcz48dm9sdW1lPjIzPC92b2x1bWU+PG51
bWJlcj45PC9udW1iZXI+PHNlY3Rpb24+MTQ1Nzwvc2VjdGlvbj48ZGF0ZXM+PHllYXI+MjAyMTwv
eWVhcj48L2RhdGVzPjxpc2JuPjE1NjItMzU5OSYjeEQ7MjMzMS0yMzI3PC9pc2JuPjx3b3JrLXR5
cGU+QXJ0aWNsZTwvd29yay10eXBlPjx1cmxzPjxyZWxhdGVkLXVybHM+PHVybD5odHRwczovL3d3
dy5zY29wdXMuY29tL2lud2FyZC9yZWNvcmQudXJpP2VpZD0yLXMyLjAtODUxMTQ2Nzk1MjkmYW1w
O2RvaT0xMC4xMDgwJTJmMTU2MjM1OTkuMjAyMS4xOTc1MzUxJmFtcDtwYXJ0bmVySUQ9NDAmYW1w
O21kNT1mZjdkMWFjMTkyMzgzMjIwODRmYmE3Yjk5NjkyYjc1NDwvdXJsPjwvcmVsYXRlZC11cmxz
PjwvdXJscz48ZWxlY3Ryb25pYy1yZXNvdXJjZS1udW0+MTAuMTA4MC8xNTYyMzU5OS4yMDIxLjE5
NzUzNTE8L2VsZWN0cm9uaWMtcmVzb3VyY2UtbnVtPjxyZW1vdGUtZGF0YWJhc2UtbmFtZT5TY29w
dXM8L3JlbW90ZS1kYXRhYmFzZS1uYW1lPjwvcmVjb3JkPjwvQ2l0ZT48L0VuZE5vdGU+
</w:fldData>
        </w:fldChar>
      </w:r>
      <w:r w:rsidR="005727DB" w:rsidRPr="007F23AD">
        <w:rPr>
          <w:rFonts w:ascii="Calibri" w:eastAsia="DengXian" w:hAnsi="Calibri" w:cs="Calibri"/>
          <w:color w:val="000000" w:themeColor="text1"/>
          <w:sz w:val="22"/>
          <w:szCs w:val="22"/>
          <w:lang w:val="en-GB"/>
        </w:rPr>
        <w:instrText xml:space="preserve"> ADDIN EN.CITE </w:instrText>
      </w:r>
      <w:r w:rsidR="005727DB" w:rsidRPr="007F23AD">
        <w:rPr>
          <w:rFonts w:ascii="Calibri" w:eastAsia="DengXian" w:hAnsi="Calibri" w:cs="Calibri"/>
          <w:color w:val="000000" w:themeColor="text1"/>
          <w:sz w:val="22"/>
          <w:szCs w:val="22"/>
          <w:lang w:val="en-GB"/>
        </w:rPr>
        <w:fldChar w:fldCharType="begin">
          <w:fldData xml:space="preserve">PEVuZE5vdGU+PENpdGU+PEF1dGhvcj5Nb2V1ZjwvQXV0aG9yPjxZZWFyPjIwMTk8L1llYXI+PFJl
Y051bT4wPC9SZWNOdW0+PElEVGV4dD5JZGVudGlmaWNhdGlvbiBvZiBjcml0aWNhbCBzdWNjZXNz
IGZhY3RvcnMsIHJpc2tzIGFuZCBvcHBvcnR1bml0aWVzIG9mIEluZHVzdHJ5IDQuMCBpbiBTTUVz
PC9JRFRleHQ+PERpc3BsYXlUZXh0PihNb2V1ZiBldCBhbC4gMjAxOTsgTWFuc291ciBldCBhbC4g
MjAyMSk8L0Rpc3BsYXlUZXh0PjxyZWNvcmQ+PHJlYy1udW1iZXI+MzM8L3JlYy1udW1iZXI+PGZv
cmVpZ24ta2V5cz48a2V5IGFwcD0iRU4iIGRiLWlkPSJwemR3dnQwenhlcHp6cWUyemRtcDV6YWp2
ZDB0djVzZHR0MnciIHRpbWVzdGFtcD0iMTcwMTI1MzMzMiI+MzM8L2tleT48L2ZvcmVpZ24ta2V5
cz48cmVmLXR5cGUgbmFtZT0iSm91cm5hbCBBcnRpY2xlIj4xNzwvcmVmLXR5cGU+PGNvbnRyaWJ1
dG9ycz48YXV0aG9ycz48YXV0aG9yPk1vZXVmLCBBbGV4YW5kcmU8L2F1dGhvcj48YXV0aG9yPkxh
bW91cmksIFNhbWlyPC9hdXRob3I+PGF1dGhvcj5QZWxsZXJpbiwgUm9iZXJ0PC9hdXRob3I+PGF1
dGhvcj5UYW1heW8tR2lyYWxkbywgU2ltb248L2F1dGhvcj48YXV0aG9yPlRvYm9uLVZhbGVuY2lh
LCBFc3RlZmFuaWE8L2F1dGhvcj48YXV0aG9yPkVidXJkeSwgUm9tYWluPC9hdXRob3I+PC9hdXRo
b3JzPjwvY29udHJpYnV0b3JzPjx0aXRsZXM+PHRpdGxlPklkZW50aWZpY2F0aW9uIG9mIGNyaXRp
Y2FsIHN1Y2Nlc3MgZmFjdG9ycywgcmlza3MgYW5kIG9wcG9ydHVuaXRpZXMgb2YgSW5kdXN0cnkg
NC4wIGluIFNNRXM8L3RpdGxlPjxzZWNvbmRhcnktdGl0bGU+SW50ZXJuYXRpb25hbCBKb3VybmFs
IG9mIFByb2R1Y3Rpb24gUmVzZWFyY2g8L3NlY29uZGFyeS10aXRsZT48L3RpdGxlcz48cGVyaW9k
aWNhbD48ZnVsbC10aXRsZT5JbnRlcm5hdGlvbmFsIEpvdXJuYWwgb2YgUHJvZHVjdGlvbiBSZXNl
YXJjaDwvZnVsbC10aXRsZT48L3BlcmlvZGljYWw+PHBhZ2VzPjEzODQtMTQwMDwvcGFnZXM+PHZv
bHVtZT41ODwvdm9sdW1lPjxudW1iZXI+NTwvbnVtYmVyPjxzZWN0aW9uPjEzODQ8L3NlY3Rpb24+
PGRhdGVzPjx5ZWFyPjIwMTk8L3llYXI+PC9kYXRlcz48aXNibj4wMDIwLTc1NDMmI3hEOzEzNjYt
NTg4WDwvaXNibj48d29yay10eXBlPkFydGljbGU8L3dvcmstdHlwZT48dXJscz48cmVsYXRlZC11
cmxzPjx1cmw+aHR0cHM6Ly93d3cuc2NvcHVzLmNvbS9pbndhcmQvcmVjb3JkLnVyaT9laWQ9Mi1z
Mi4wLTg1MDY4NjI0MzMwJmFtcDtkb2k9MTAuMTA4MCUyZjAwMjA3NTQzLjIwMTkuMTYzNjMyMyZh
bXA7cGFydG5lcklEPTQwJmFtcDttZDU9Mzc2OTkwODEwMWU5M2NkNTU3OGYwYmY5OGVjMzYzZjA8
L3VybD48L3JlbGF0ZWQtdXJscz48L3VybHM+PGVsZWN0cm9uaWMtcmVzb3VyY2UtbnVtPjEwLjEw
ODAvMDAyMDc1NDMuMjAxOS4xNjM2MzIzPC9lbGVjdHJvbmljLXJlc291cmNlLW51bT48cmVtb3Rl
LWRhdGFiYXNlLW5hbWU+U2NvcHVzPC9yZW1vdGUtZGF0YWJhc2UtbmFtZT48L3JlY29yZD48L0Np
dGU+PENpdGU+PEF1dGhvcj5NYW5zb3VyPC9BdXRob3I+PFllYXI+MjAyMTwvWWVhcj48UmVjTnVt
PjkxODwvUmVjTnVtPjxJRFRleHQ+SW1wbGVtZW50aW5nIGluZHVzdHJ5IDQuMCBpbiB0aGUgY29u
c3RydWN0aW9uIGluZHVzdHJ5LSBzdHJhdGVnaWMgcmVhZGluZXNzIHBlcnNwZWN0aXZlPC9JRFRl
eHQ+PHJlY29yZD48cmVjLW51bWJlcj45MTg8L3JlYy1udW1iZXI+PGZvcmVpZ24ta2V5cz48a2V5
IGFwcD0iRU4iIGRiLWlkPSJ2eHcwZmZlc245enp0MGV3cGR4NXI1YTNmcHc5MmFlcDlyZTkiIHRp
bWVzdGFtcD0iMTY4NDg1MTUwNyIgZ3VpZD0iNTQxMDU0ZTUtZmMzNS00ZWM1LWI2YTUtYTE1NjI1
ODE5N2E5Ij45MTg8L2tleT48L2ZvcmVpZ24ta2V5cz48cmVmLXR5cGUgbmFtZT0iSm91cm5hbCBB
cnRpY2xlIj4xNzwvcmVmLXR5cGU+PGNvbnRyaWJ1dG9ycz48YXV0aG9ycz48YXV0aG9yPk1hbnNv
dXIsIEh1c2FtPC9hdXRob3I+PGF1dGhvcj5BbWludWRpbiwgRWV5ZHphaDwvYXV0aG9yPjxhdXRo
b3I+TWFuc291ciwgVGFoc2VlbjwvYXV0aG9yPjwvYXV0aG9ycz48L2NvbnRyaWJ1dG9ycz48dGl0
bGVzPjx0aXRsZT5JbXBsZW1lbnRpbmcgaW5kdXN0cnkgNC4wIGluIHRoZSBjb25zdHJ1Y3Rpb24g
aW5kdXN0cnktIHN0cmF0ZWdpYyByZWFkaW5lc3MgcGVyc3BlY3RpdmU8L3RpdGxlPjxzZWNvbmRh
cnktdGl0bGU+SW50ZXJuYXRpb25hbCBKb3VybmFsIG9mIENvbnN0cnVjdGlvbiBNYW5hZ2VtZW50
PC9zZWNvbmRhcnktdGl0bGU+PC90aXRsZXM+PHBlcmlvZGljYWw+PGZ1bGwtdGl0bGU+SW50ZXJu
YXRpb25hbCBKb3VybmFsIG9mIENvbnN0cnVjdGlvbiBNYW5hZ2VtZW50PC9mdWxsLXRpdGxlPjwv
cGVyaW9kaWNhbD48cGFnZXM+MTQ1Ny0xNDcwPC9wYWdlcz48dm9sdW1lPjIzPC92b2x1bWU+PG51
bWJlcj45PC9udW1iZXI+PHNlY3Rpb24+MTQ1Nzwvc2VjdGlvbj48ZGF0ZXM+PHllYXI+MjAyMTwv
eWVhcj48L2RhdGVzPjxpc2JuPjE1NjItMzU5OSYjeEQ7MjMzMS0yMzI3PC9pc2JuPjx3b3JrLXR5
cGU+QXJ0aWNsZTwvd29yay10eXBlPjx1cmxzPjxyZWxhdGVkLXVybHM+PHVybD5odHRwczovL3d3
dy5zY29wdXMuY29tL2lud2FyZC9yZWNvcmQudXJpP2VpZD0yLXMyLjAtODUxMTQ2Nzk1MjkmYW1w
O2RvaT0xMC4xMDgwJTJmMTU2MjM1OTkuMjAyMS4xOTc1MzUxJmFtcDtwYXJ0bmVySUQ9NDAmYW1w
O21kNT1mZjdkMWFjMTkyMzgzMjIwODRmYmE3Yjk5NjkyYjc1NDwvdXJsPjwvcmVsYXRlZC11cmxz
PjwvdXJscz48ZWxlY3Ryb25pYy1yZXNvdXJjZS1udW0+MTAuMTA4MC8xNTYyMzU5OS4yMDIxLjE5
NzUzNTE8L2VsZWN0cm9uaWMtcmVzb3VyY2UtbnVtPjxyZW1vdGUtZGF0YWJhc2UtbmFtZT5TY29w
dXM8L3JlbW90ZS1kYXRhYmFzZS1uYW1lPjwvcmVjb3JkPjwvQ2l0ZT48L0VuZE5vdGU+
</w:fldData>
        </w:fldChar>
      </w:r>
      <w:r w:rsidR="005727DB" w:rsidRPr="007F23AD">
        <w:rPr>
          <w:rFonts w:ascii="Calibri" w:eastAsia="DengXian" w:hAnsi="Calibri" w:cs="Calibri"/>
          <w:color w:val="000000" w:themeColor="text1"/>
          <w:sz w:val="22"/>
          <w:szCs w:val="22"/>
          <w:lang w:val="en-GB"/>
        </w:rPr>
        <w:instrText xml:space="preserve"> ADDIN EN.CITE.DATA </w:instrText>
      </w:r>
      <w:r w:rsidR="005727DB" w:rsidRPr="007F23AD">
        <w:rPr>
          <w:rFonts w:ascii="Calibri" w:eastAsia="DengXian" w:hAnsi="Calibri" w:cs="Calibri"/>
          <w:color w:val="000000" w:themeColor="text1"/>
          <w:sz w:val="22"/>
          <w:szCs w:val="22"/>
          <w:lang w:val="en-GB"/>
        </w:rPr>
      </w:r>
      <w:r w:rsidR="005727DB"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(Moeuf et al. 2019; Mansour et al. 2021)</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Furthermore, when factoring in strategy risk, many construction companies are hesitant to integrate new technologies due to associated costs and the need for employee training </w:t>
      </w:r>
      <w:r w:rsidRPr="007F23AD">
        <w:rPr>
          <w:rFonts w:ascii="Calibri" w:eastAsia="DengXian" w:hAnsi="Calibri" w:cs="Calibri"/>
          <w:color w:val="000000" w:themeColor="text1"/>
          <w:sz w:val="22"/>
          <w:szCs w:val="22"/>
          <w:lang w:val="en-GB"/>
        </w:rPr>
        <w:fldChar w:fldCharType="begin"/>
      </w:r>
      <w:r w:rsidR="00D55F18" w:rsidRPr="007F23AD">
        <w:rPr>
          <w:rFonts w:ascii="Calibri" w:eastAsia="DengXian" w:hAnsi="Calibri" w:cs="Calibri"/>
          <w:color w:val="000000" w:themeColor="text1"/>
          <w:sz w:val="22"/>
          <w:szCs w:val="22"/>
          <w:lang w:val="en-GB"/>
        </w:rPr>
        <w:instrText xml:space="preserve"> ADDIN EN.CITE &lt;EndNote&gt;&lt;Cite&gt;&lt;Author&gt;Setijono&lt;/Author&gt;&lt;Year&gt;2010&lt;/Year&gt;&lt;RecNum&gt;0&lt;/RecNum&gt;&lt;IDText&gt;A conceptual framework for managing the performance of construction supply chain&lt;/IDText&gt;&lt;DisplayText&gt;(Setijono 2010)&lt;/DisplayText&gt;&lt;record&gt;&lt;rec-number&gt;63&lt;/rec-number&gt;&lt;foreign-keys&gt;&lt;key app="EN" db-id="pzdwvt0zxepzzqe2zdmp5zajvd0tv5sdtt2w" timestamp="1701253332"&gt;63&lt;/key&gt;&lt;/foreign-keys&gt;&lt;ref-type name="Journal Article"&gt;17&lt;/ref-type&gt;&lt;contributors&gt;&lt;authors&gt;&lt;author&gt;Setijono, Djoko&lt;/author&gt;&lt;/authors&gt;&lt;/contributors&gt;&lt;titles&gt;&lt;title&gt;A conceptual framework for managing the performance of construction supply chain&lt;/title&gt;&lt;secondary-title&gt;International Journal of Productivity and Quality Management&lt;/secondary-title&gt;&lt;/titles&gt;&lt;periodical&gt;&lt;full-title&gt;International Journal of Productivity and Quality Management&lt;/full-title&gt;&lt;/periodical&gt;&lt;pages&gt;1-20&lt;/pages&gt;&lt;volume&gt;5&lt;/volume&gt;&lt;number&gt;1&lt;/number&gt;&lt;section&gt;1&lt;/section&gt;&lt;dates&gt;&lt;year&gt;2010&lt;/year&gt;&lt;pub-dates&gt;&lt;date&gt;2010/01/01&lt;/date&gt;&lt;/pub-dates&gt;&lt;/dates&gt;&lt;publisher&gt;Inderscience Publishers&lt;/publisher&gt;&lt;isbn&gt;1746-6474&amp;#xD;1746-6482&lt;/isbn&gt;&lt;urls&gt;&lt;related-urls&gt;&lt;url&gt;https://www.inderscienceonline.com/doi/abs/10.1504/IJPQM.2010.029503&lt;/url&gt;&lt;/related-urls&gt;&lt;/urls&gt;&lt;electronic-resource-num&gt;10.1504/ijpqm.2010.029503&lt;/electronic-resource-num&gt;&lt;access-date&gt;2022/06/15&lt;/access-dat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(Setijono 2010)</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Nevertheless, these technologies can provide considerable benefits to SMEs, particularly in enhancing employee health and safety </w:t>
      </w:r>
      <w:r w:rsidRPr="007F23AD">
        <w:rPr>
          <w:rFonts w:ascii="Calibri" w:eastAsia="DengXian" w:hAnsi="Calibri" w:cs="Calibri"/>
          <w:color w:val="000000" w:themeColor="text1"/>
          <w:sz w:val="22"/>
          <w:szCs w:val="22"/>
          <w:lang w:val="en-GB"/>
        </w:rPr>
        <w:fldChar w:fldCharType="begin"/>
      </w:r>
      <w:r w:rsidR="00D55F18" w:rsidRPr="007F23AD">
        <w:rPr>
          <w:rFonts w:ascii="Calibri" w:eastAsia="DengXian" w:hAnsi="Calibri" w:cs="Calibri"/>
          <w:color w:val="000000" w:themeColor="text1"/>
          <w:sz w:val="22"/>
          <w:szCs w:val="22"/>
          <w:lang w:val="en-GB"/>
        </w:rPr>
        <w:instrText xml:space="preserve"> ADDIN EN.CITE &lt;EndNote&gt;&lt;Cite&gt;&lt;Author&gt;Yap&lt;/Author&gt;&lt;Year&gt;2019&lt;/Year&gt;&lt;RecNum&gt;0&lt;/RecNum&gt;&lt;IDText&gt;Analysing the underlying factors affecting safety performance in building construction&lt;/IDText&gt;&lt;DisplayText&gt;(Yap and Lee 2019)&lt;/DisplayText&gt;&lt;record&gt;&lt;rec-number&gt;79&lt;/rec-number&gt;&lt;foreign-keys&gt;&lt;key app="EN" db-id="pzdwvt0zxepzzqe2zdmp5zajvd0tv5sdtt2w" timestamp="1701253332"&gt;79&lt;/key&gt;&lt;/foreign-keys&gt;&lt;ref-type name="Journal Article"&gt;17&lt;/ref-type&gt;&lt;contributors&gt;&lt;authors&gt;&lt;author&gt;Yap, Jeffrey Boon Hui&lt;/author&gt;&lt;author&gt;Lee, Wen Kai&lt;/author&gt;&lt;/authors&gt;&lt;/contributors&gt;&lt;titles&gt;&lt;title&gt;Analysing the underlying factors affecting safety performance in building construction&lt;/title&gt;&lt;secondary-title&gt;Production Planning &amp;amp; Control&lt;/secondary-title&gt;&lt;/titles&gt;&lt;periodical&gt;&lt;full-title&gt;Production Planning &amp;amp; Control&lt;/full-title&gt;&lt;/periodical&gt;&lt;pages&gt;1061-1076&lt;/pages&gt;&lt;volume&gt;31&lt;/volume&gt;&lt;number&gt;13&lt;/number&gt;&lt;section&gt;1061&lt;/section&gt;&lt;dates&gt;&lt;year&gt;2019&lt;/year&gt;&lt;/dates&gt;&lt;isbn&gt;0953-7287&amp;#xD;1366-5871&lt;/isbn&gt;&lt;work-type&gt;Article&lt;/work-type&gt;&lt;urls&gt;&lt;related-urls&gt;&lt;url&gt;https://www.scopus.com/inward/record.uri?eid=2-s2.0-85075972814&amp;amp;doi=10.1080%2f09537287.2019.1695292&amp;amp;partnerID=40&amp;amp;md5=c7146f4a8fb3ea9476766859a156efb8&lt;/url&gt;&lt;/related-urls&gt;&lt;/urls&gt;&lt;electronic-resource-num&gt;10.1080/09537287.2019.1695292&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(Yap and Lee 2019)</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w:t>
      </w:r>
      <w:r w:rsidRPr="007F23AD">
        <w:rPr>
          <w:color w:val="000000" w:themeColor="text1"/>
        </w:rPr>
        <w:t xml:space="preserve"> </w:t>
      </w:r>
      <w:r w:rsidRPr="007F23AD">
        <w:rPr>
          <w:rFonts w:ascii="Calibri" w:eastAsia="DengXian" w:hAnsi="Calibri" w:cs="Calibri"/>
          <w:color w:val="000000" w:themeColor="text1"/>
          <w:sz w:val="22"/>
          <w:szCs w:val="22"/>
          <w:lang w:val="en-GB"/>
        </w:rPr>
        <w:t>Although many studies have highlighted the impact of technologies such as Industry 4.0 on supply chains, there is a need for research exploring the specific risks they pose to the supply chains of construction SMEs (</w:t>
      </w:r>
      <w:r w:rsidRPr="007F23AD">
        <w:rPr>
          <w:rFonts w:ascii="Calibri" w:eastAsia="DengXian" w:hAnsi="Calibri" w:cs="Calibri"/>
          <w:b/>
          <w:bCs/>
          <w:color w:val="000000" w:themeColor="text1"/>
          <w:sz w:val="22"/>
          <w:szCs w:val="22"/>
          <w:lang w:val="en-GB"/>
        </w:rPr>
        <w:t xml:space="preserve">Gap </w:t>
      </w:r>
      <w:r w:rsidR="009228C5" w:rsidRPr="007F23AD">
        <w:rPr>
          <w:rFonts w:ascii="Calibri" w:eastAsia="DengXian" w:hAnsi="Calibri" w:cs="Calibri"/>
          <w:b/>
          <w:bCs/>
          <w:color w:val="000000" w:themeColor="text1"/>
          <w:sz w:val="22"/>
          <w:szCs w:val="22"/>
          <w:lang w:val="en-GB"/>
        </w:rPr>
        <w:t>6</w:t>
      </w:r>
      <w:r w:rsidRPr="007F23AD">
        <w:rPr>
          <w:rFonts w:ascii="Calibri" w:eastAsia="DengXian" w:hAnsi="Calibri" w:cs="Calibri"/>
          <w:color w:val="000000" w:themeColor="text1"/>
          <w:sz w:val="22"/>
          <w:szCs w:val="22"/>
          <w:lang w:val="en-GB"/>
        </w:rPr>
        <w:t>).</w:t>
      </w:r>
    </w:p>
    <w:p w14:paraId="01980715" w14:textId="77777777" w:rsidR="000F0E6D" w:rsidRPr="007F23AD" w:rsidRDefault="000F0E6D" w:rsidP="00C3226C">
      <w:pPr>
        <w:spacing w:line="480" w:lineRule="auto"/>
        <w:jc w:val="both"/>
        <w:rPr>
          <w:rFonts w:ascii="Calibri" w:hAnsi="Calibri" w:cs="Calibri"/>
          <w:color w:val="000000" w:themeColor="text1"/>
          <w:sz w:val="22"/>
          <w:szCs w:val="22"/>
          <w:lang w:val="en-GB"/>
        </w:rPr>
        <w:sectPr w:rsidR="000F0E6D" w:rsidRPr="007F23AD" w:rsidSect="002F0FBC">
          <w:pgSz w:w="11900" w:h="16840"/>
          <w:pgMar w:top="1440" w:right="1800" w:bottom="1440" w:left="1800" w:header="708" w:footer="708" w:gutter="0"/>
          <w:cols w:space="708"/>
          <w:docGrid w:linePitch="360"/>
        </w:sectPr>
      </w:pPr>
    </w:p>
    <w:p w14:paraId="7FE58C30" w14:textId="77777777" w:rsidR="00C010F8" w:rsidRDefault="008E6CEA" w:rsidP="00C010F8">
      <w:pPr>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lastRenderedPageBreak/>
        <w:t>Table V</w:t>
      </w:r>
      <w:r w:rsidR="00243917" w:rsidRPr="007F23AD">
        <w:rPr>
          <w:rFonts w:ascii="Calibri" w:hAnsi="Calibri" w:cs="Calibri"/>
          <w:color w:val="000000" w:themeColor="text1"/>
          <w:sz w:val="22"/>
          <w:szCs w:val="22"/>
          <w:lang w:val="en-GB"/>
        </w:rPr>
        <w:t xml:space="preserve">: Supply Chain </w:t>
      </w:r>
      <w:r w:rsidR="00A0551A" w:rsidRPr="007F23AD">
        <w:rPr>
          <w:rFonts w:ascii="Calibri" w:eastAsia="DengXian" w:hAnsi="Calibri" w:cs="Calibri"/>
          <w:color w:val="000000" w:themeColor="text1"/>
          <w:sz w:val="22"/>
          <w:szCs w:val="22"/>
          <w:lang w:val="en-GB"/>
        </w:rPr>
        <w:t>Sustainability</w:t>
      </w:r>
      <w:r w:rsidR="00C010F8" w:rsidRPr="00C010F8">
        <w:rPr>
          <w:rFonts w:ascii="Calibri" w:hAnsi="Calibri" w:cs="Calibri"/>
          <w:color w:val="000000" w:themeColor="text1"/>
          <w:sz w:val="22"/>
          <w:szCs w:val="22"/>
          <w:lang w:val="en-GB"/>
        </w:rPr>
        <w:t xml:space="preserve"> </w:t>
      </w:r>
    </w:p>
    <w:p w14:paraId="501BED33" w14:textId="349207E0" w:rsidR="00751CEF" w:rsidRPr="00C010F8" w:rsidRDefault="00C010F8" w:rsidP="00C010F8">
      <w:pPr>
        <w:jc w:val="center"/>
        <w:rPr>
          <w:rFonts w:ascii="Calibri" w:hAnsi="Calibri" w:cs="Calibri" w:hint="eastAsia"/>
          <w:color w:val="000000" w:themeColor="text1"/>
          <w:sz w:val="22"/>
          <w:szCs w:val="22"/>
          <w:lang w:val="en-GB"/>
        </w:rPr>
      </w:pPr>
      <w:r w:rsidRPr="003E6EF8">
        <w:rPr>
          <w:rFonts w:ascii="Calibri" w:hAnsi="Calibri" w:cs="Calibri"/>
          <w:color w:val="000000" w:themeColor="text1"/>
          <w:sz w:val="22"/>
          <w:szCs w:val="22"/>
          <w:lang w:val="en-GB"/>
        </w:rPr>
        <w:t>Source: Authors own work</w:t>
      </w:r>
    </w:p>
    <w:tbl>
      <w:tblPr>
        <w:tblpPr w:leftFromText="180" w:rightFromText="180" w:horzAnchor="margin" w:tblpY="600"/>
        <w:tblW w:w="138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4A0" w:firstRow="1" w:lastRow="0" w:firstColumn="1" w:lastColumn="0" w:noHBand="0" w:noVBand="1"/>
      </w:tblPr>
      <w:tblGrid>
        <w:gridCol w:w="2972"/>
        <w:gridCol w:w="10920"/>
      </w:tblGrid>
      <w:tr w:rsidR="007F23AD" w:rsidRPr="007F23AD" w14:paraId="78FE1CD6" w14:textId="77777777" w:rsidTr="00192080">
        <w:trPr>
          <w:trHeight w:val="320"/>
        </w:trPr>
        <w:tc>
          <w:tcPr>
            <w:tcW w:w="13892" w:type="dxa"/>
            <w:gridSpan w:val="2"/>
            <w:shd w:val="clear" w:color="auto" w:fill="auto"/>
            <w:noWrap/>
            <w:vAlign w:val="center"/>
            <w:hideMark/>
          </w:tcPr>
          <w:p w14:paraId="7C94F168" w14:textId="6107BF5A" w:rsidR="00751CEF" w:rsidRPr="007F23AD" w:rsidRDefault="00751CEF">
            <w:pPr>
              <w:spacing w:line="480" w:lineRule="auto"/>
              <w:jc w:val="both"/>
              <w:rPr>
                <w:rFonts w:ascii="Calibri" w:eastAsia="DengXian" w:hAnsi="Calibri" w:cs="Calibri"/>
                <w:b/>
                <w:bCs/>
                <w:color w:val="000000" w:themeColor="text1"/>
                <w:sz w:val="22"/>
                <w:szCs w:val="22"/>
                <w:lang w:val="en-GB"/>
              </w:rPr>
            </w:pPr>
            <w:r w:rsidRPr="007F23AD">
              <w:rPr>
                <w:rFonts w:ascii="Calibri" w:eastAsia="DengXian" w:hAnsi="Calibri" w:cs="Calibri"/>
                <w:b/>
                <w:bCs/>
                <w:color w:val="000000" w:themeColor="text1"/>
                <w:sz w:val="22"/>
                <w:szCs w:val="22"/>
                <w:lang w:val="en-GB"/>
              </w:rPr>
              <w:t>Scope:</w:t>
            </w:r>
            <w:r w:rsidR="00423F36" w:rsidRPr="007F23AD">
              <w:rPr>
                <w:rFonts w:ascii="Calibri" w:eastAsia="DengXian" w:hAnsi="Calibri" w:cs="Calibri"/>
                <w:color w:val="000000" w:themeColor="text1"/>
                <w:sz w:val="22"/>
                <w:szCs w:val="22"/>
                <w:lang w:val="en-GB"/>
              </w:rPr>
              <w:t xml:space="preserve"> The study scope encompasses the technological and environmental risks that SMEs face in their supply chains, including risks related to technology</w:t>
            </w:r>
            <w:r w:rsidR="0051002C" w:rsidRPr="007F23AD">
              <w:rPr>
                <w:rFonts w:ascii="Calibri" w:eastAsia="DengXian" w:hAnsi="Calibri" w:cs="Calibri"/>
                <w:color w:val="000000" w:themeColor="text1"/>
                <w:sz w:val="22"/>
                <w:szCs w:val="22"/>
                <w:lang w:val="en-GB"/>
              </w:rPr>
              <w:t xml:space="preserve"> </w:t>
            </w:r>
            <w:r w:rsidR="00423F36" w:rsidRPr="007F23AD">
              <w:rPr>
                <w:rFonts w:ascii="Calibri" w:eastAsia="DengXian" w:hAnsi="Calibri" w:cs="Calibri"/>
                <w:color w:val="000000" w:themeColor="text1"/>
                <w:sz w:val="22"/>
                <w:szCs w:val="22"/>
                <w:lang w:val="en-GB"/>
              </w:rPr>
              <w:t>and the environment.</w:t>
            </w:r>
          </w:p>
        </w:tc>
      </w:tr>
      <w:tr w:rsidR="007F23AD" w:rsidRPr="007F23AD" w14:paraId="440463A8" w14:textId="77777777" w:rsidTr="00192080">
        <w:trPr>
          <w:trHeight w:val="320"/>
        </w:trPr>
        <w:tc>
          <w:tcPr>
            <w:tcW w:w="2972" w:type="dxa"/>
            <w:shd w:val="clear" w:color="auto" w:fill="auto"/>
            <w:noWrap/>
            <w:vAlign w:val="center"/>
            <w:hideMark/>
          </w:tcPr>
          <w:p w14:paraId="47A539E6" w14:textId="77777777" w:rsidR="00751CEF" w:rsidRPr="007F23AD" w:rsidRDefault="00751CEF">
            <w:pPr>
              <w:spacing w:line="480" w:lineRule="auto"/>
              <w:rPr>
                <w:rFonts w:ascii="Calibri" w:eastAsia="DengXian" w:hAnsi="Calibri" w:cs="Calibri"/>
                <w:b/>
                <w:bCs/>
                <w:color w:val="000000" w:themeColor="text1"/>
                <w:sz w:val="22"/>
                <w:szCs w:val="22"/>
                <w:lang w:val="en-GB"/>
              </w:rPr>
            </w:pPr>
            <w:r w:rsidRPr="007F23AD">
              <w:rPr>
                <w:rFonts w:ascii="Calibri" w:eastAsia="DengXian" w:hAnsi="Calibri" w:cs="Calibri"/>
                <w:b/>
                <w:bCs/>
                <w:color w:val="000000" w:themeColor="text1"/>
                <w:sz w:val="22"/>
                <w:szCs w:val="22"/>
              </w:rPr>
              <w:t>R</w:t>
            </w:r>
            <w:r w:rsidRPr="007F23AD">
              <w:rPr>
                <w:rFonts w:ascii="Calibri" w:eastAsia="DengXian" w:hAnsi="Calibri" w:cs="Calibri" w:hint="eastAsia"/>
                <w:b/>
                <w:bCs/>
                <w:color w:val="000000" w:themeColor="text1"/>
                <w:sz w:val="22"/>
                <w:szCs w:val="22"/>
              </w:rPr>
              <w:t>isk</w:t>
            </w:r>
            <w:r w:rsidRPr="007F23AD">
              <w:rPr>
                <w:rFonts w:ascii="Calibri" w:eastAsia="DengXian" w:hAnsi="Calibri" w:cs="Calibri"/>
                <w:b/>
                <w:bCs/>
                <w:color w:val="000000" w:themeColor="text1"/>
                <w:sz w:val="22"/>
                <w:szCs w:val="22"/>
              </w:rPr>
              <w:t xml:space="preserve">s </w:t>
            </w:r>
            <w:r w:rsidRPr="007F23AD">
              <w:rPr>
                <w:rFonts w:ascii="Calibri" w:eastAsia="DengXian" w:hAnsi="Calibri" w:cs="Calibri"/>
                <w:b/>
                <w:bCs/>
                <w:color w:val="000000" w:themeColor="text1"/>
                <w:sz w:val="22"/>
                <w:szCs w:val="22"/>
                <w:lang w:val="en-GB"/>
              </w:rPr>
              <w:t xml:space="preserve">under this </w:t>
            </w:r>
            <w:r w:rsidRPr="007F23AD">
              <w:rPr>
                <w:rFonts w:ascii="Calibri" w:eastAsia="DengXian" w:hAnsi="Calibri" w:cs="Calibri" w:hint="eastAsia"/>
                <w:b/>
                <w:bCs/>
                <w:color w:val="000000" w:themeColor="text1"/>
                <w:sz w:val="22"/>
                <w:szCs w:val="22"/>
                <w:lang w:val="en-GB"/>
              </w:rPr>
              <w:t>the</w:t>
            </w:r>
            <w:r w:rsidRPr="007F23AD">
              <w:rPr>
                <w:rFonts w:ascii="Calibri" w:eastAsia="DengXian" w:hAnsi="Calibri" w:cs="Calibri"/>
                <w:b/>
                <w:bCs/>
                <w:color w:val="000000" w:themeColor="text1"/>
                <w:sz w:val="22"/>
                <w:szCs w:val="22"/>
              </w:rPr>
              <w:t>me</w:t>
            </w:r>
            <w:r w:rsidRPr="007F23AD">
              <w:rPr>
                <w:rFonts w:ascii="Calibri" w:eastAsia="DengXian" w:hAnsi="Calibri" w:cs="Calibri"/>
                <w:b/>
                <w:bCs/>
                <w:color w:val="000000" w:themeColor="text1"/>
                <w:sz w:val="22"/>
                <w:szCs w:val="22"/>
                <w:lang w:val="en-GB"/>
              </w:rPr>
              <w:t>:</w:t>
            </w:r>
          </w:p>
        </w:tc>
        <w:tc>
          <w:tcPr>
            <w:tcW w:w="10920" w:type="dxa"/>
            <w:shd w:val="clear" w:color="auto" w:fill="auto"/>
            <w:noWrap/>
            <w:vAlign w:val="center"/>
            <w:hideMark/>
          </w:tcPr>
          <w:p w14:paraId="28AB05A5" w14:textId="74A8ED93" w:rsidR="00751CEF" w:rsidRPr="007F23AD" w:rsidRDefault="00192080">
            <w:pPr>
              <w:spacing w:line="480" w:lineRule="auto"/>
              <w:jc w:val="center"/>
              <w:rPr>
                <w:rFonts w:ascii="Calibri" w:eastAsia="DengXian" w:hAnsi="Calibri" w:cs="Calibri"/>
                <w:b/>
                <w:bCs/>
                <w:color w:val="000000" w:themeColor="text1"/>
                <w:sz w:val="22"/>
                <w:szCs w:val="22"/>
                <w:lang w:val="en-GB"/>
              </w:rPr>
            </w:pPr>
            <w:r w:rsidRPr="007F23AD">
              <w:rPr>
                <w:rFonts w:ascii="Calibri" w:eastAsia="DengXian" w:hAnsi="Calibri" w:cs="Calibri"/>
                <w:b/>
                <w:bCs/>
                <w:color w:val="000000" w:themeColor="text1"/>
                <w:sz w:val="22"/>
                <w:szCs w:val="22"/>
                <w:lang w:val="en-GB"/>
              </w:rPr>
              <w:t>Publication</w:t>
            </w:r>
            <w:r w:rsidR="00EE2CD6" w:rsidRPr="007F23AD">
              <w:rPr>
                <w:rFonts w:ascii="Calibri" w:eastAsia="DengXian" w:hAnsi="Calibri" w:cs="Calibri"/>
                <w:b/>
                <w:bCs/>
                <w:color w:val="000000" w:themeColor="text1"/>
                <w:sz w:val="22"/>
                <w:szCs w:val="22"/>
                <w:lang w:val="en-GB"/>
              </w:rPr>
              <w:t>s</w:t>
            </w:r>
            <w:r w:rsidRPr="007F23AD">
              <w:rPr>
                <w:rFonts w:ascii="Calibri" w:eastAsia="DengXian" w:hAnsi="Calibri" w:cs="Calibri"/>
                <w:b/>
                <w:bCs/>
                <w:color w:val="000000" w:themeColor="text1"/>
                <w:sz w:val="22"/>
                <w:szCs w:val="22"/>
                <w:lang w:val="en-GB"/>
              </w:rPr>
              <w:t xml:space="preserve"> (</w:t>
            </w:r>
            <w:r w:rsidR="00AE5913" w:rsidRPr="007F23AD">
              <w:rPr>
                <w:rFonts w:ascii="Calibri" w:eastAsia="DengXian" w:hAnsi="Calibri" w:cs="Calibri"/>
                <w:b/>
                <w:bCs/>
                <w:color w:val="000000" w:themeColor="text1"/>
                <w:sz w:val="22"/>
                <w:szCs w:val="22"/>
                <w:lang w:val="en-GB"/>
              </w:rPr>
              <w:t>9</w:t>
            </w:r>
            <w:r w:rsidRPr="007F23AD">
              <w:rPr>
                <w:rFonts w:ascii="Calibri" w:eastAsia="DengXian" w:hAnsi="Calibri" w:cs="Calibri"/>
                <w:b/>
                <w:bCs/>
                <w:color w:val="000000" w:themeColor="text1"/>
                <w:sz w:val="22"/>
                <w:szCs w:val="22"/>
                <w:lang w:val="en-GB"/>
              </w:rPr>
              <w:t xml:space="preserve"> articles)</w:t>
            </w:r>
          </w:p>
        </w:tc>
      </w:tr>
      <w:tr w:rsidR="007F23AD" w:rsidRPr="007F23AD" w14:paraId="585EC09D" w14:textId="77777777" w:rsidTr="00192080">
        <w:trPr>
          <w:trHeight w:val="320"/>
        </w:trPr>
        <w:tc>
          <w:tcPr>
            <w:tcW w:w="2972" w:type="dxa"/>
            <w:shd w:val="clear" w:color="auto" w:fill="auto"/>
            <w:noWrap/>
            <w:vAlign w:val="center"/>
            <w:hideMark/>
          </w:tcPr>
          <w:p w14:paraId="77700044" w14:textId="23F051CF" w:rsidR="00722E9D" w:rsidRPr="007F23AD" w:rsidRDefault="00722E9D" w:rsidP="00722E9D">
            <w:pPr>
              <w:spacing w:line="480" w:lineRule="auto"/>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1. Technological risk</w:t>
            </w:r>
          </w:p>
        </w:tc>
        <w:tc>
          <w:tcPr>
            <w:tcW w:w="10920" w:type="dxa"/>
            <w:shd w:val="clear" w:color="auto" w:fill="auto"/>
            <w:noWrap/>
            <w:vAlign w:val="center"/>
            <w:hideMark/>
          </w:tcPr>
          <w:p w14:paraId="300AA7BC" w14:textId="0F57E9A6" w:rsidR="00F5076E" w:rsidRPr="007F23AD" w:rsidRDefault="00F347B0" w:rsidP="0064482F">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fldChar w:fldCharType="begin">
                <w:fldData xml:space="preserve">PEVuZE5vdGU+PENpdGUgQXV0aG9yWWVhcj0iMSI+PEF1dGhvcj5Nb2V1ZjwvQXV0aG9yPjxZZWFy
PjIwMjA8L1llYXI+PFJlY051bT4xNDg8L1JlY051bT48RGlzcGxheVRleHQ+TW9ldWYgZXQgYWwu
ICgyMDIwKTwvRGlzcGxheVRleHQ+PHJlY29yZD48cmVjLW51bWJlcj4xNDg8L3JlYy1udW1iZXI+
PGZvcmVpZ24ta2V5cz48a2V5IGFwcD0iRU4iIGRiLWlkPSJ2eHcwZmZlc245enp0MGV3cGR4NXI1
YTNmcHc5MmFlcDlyZTkiIHRpbWVzdGFtcD0iMTY4MzUzNzEwOCIgZ3VpZD0iMDBjOWI4YWYtYzRh
ZS00MDk1LWJmMzEtMDAxMDUzNzZlOGEwIj4xNDg8L2tleT48L2ZvcmVpZ24ta2V5cz48cmVmLXR5
cGUgbmFtZT0iSm91cm5hbCBBcnRpY2xlIj4xNzwvcmVmLXR5cGU+PGNvbnRyaWJ1dG9ycz48YXV0
aG9ycz48YXV0aG9yPk1vZXVmLCBBLjwvYXV0aG9yPjxhdXRob3I+TGFtb3VyaSwgUy48L2F1dGhv
cj48YXV0aG9yPlBlbGxlcmluLCBSLjwvYXV0aG9yPjxhdXRob3I+VGFtYXlvLUdpcmFsZG8sIFMu
PC9hdXRob3I+PGF1dGhvcj5Ub2Jvbi1WYWxlbmNpYSwgRS48L2F1dGhvcj48YXV0aG9yPkVidXJk
eSwgUi48L2F1dGhvcj48L2F1dGhvcnM+PC9jb250cmlidXRvcnM+PGF1dGgtYWRkcmVzcz5FeHhl
bGlhIFNBUywgUGFyaXMsIEZyYW5jZSYjeEQ7QXJ0cyAmYW1wOyBNZXRpZXJzIFBhcmlzVGVjaCwg
TEFNSUggQ05SUywgUGFyaXMsIEZyYW5jZSYjeEQ7UG9seXRlY2ggTW9udHJlYWwsIERlcHQgTWF0
aCAmYW1wOyBJbmQgRW5nbiwgTW9udHJlYWwsIFBRLCBDYW5hZGEmI3hEO01pbmVzIFBhcmlzdGVj
aCwgQ0FPUiwgUGFyaXMsIEZyYW5jZSYjeEQ7RXh4ZWxpYSBTQVMsIFN1cHBseSBDaGFpbiwgUGFy
aXMsIEZyYW5jZSYjeEQ7QXJ0cyAmYW1wOyBNZXRpZXJzIFBhcmlzVGVjaCwgUGFyaXMsIEZyYW5j
ZTwvYXV0aC1hZGRyZXNzPjx0aXRsZXM+PHRpdGxlPklkZW50aWZpY2F0aW9uIG9mIGNyaXRpY2Fs
IHN1Y2Nlc3MgZmFjdG9ycywgcmlza3MgYW5kIG9wcG9ydHVuaXRpZXMgb2YgSW5kdXN0cnkgNC4w
IGluIFNNRXM8L3RpdGxlPjxzZWNvbmRhcnktdGl0bGU+SW50ZXJuYXRpb25hbCBKb3VybmFsIG9m
IFByb2R1Y3Rpb24gUmVzZWFyY2g8L3NlY29uZGFyeS10aXRsZT48YWx0LXRpdGxlPkludCBKIFBy
b2QgUmVzPC9hbHQtdGl0bGU+PC90aXRsZXM+PHBlcmlvZGljYWw+PGZ1bGwtdGl0bGU+SW50ZXJu
YXRpb25hbCBKb3VybmFsIG9mIFByb2R1Y3Rpb24gUmVzZWFyY2g8L2Z1bGwtdGl0bGU+PC9wZXJp
b2RpY2FsPjxwYWdlcz4xMzg0LTE0MDA8L3BhZ2VzPjx2b2x1bWU+NTg8L3ZvbHVtZT48bnVtYmVy
PjU8L251bWJlcj48c2VjdGlvbj4xMzg0PC9zZWN0aW9uPjxrZXl3b3Jkcz48a2V5d29yZD5pbmR1
c3RyeSA0PC9rZXl3b3JkPjxrZXl3b3JkPjA8L2tleXdvcmQ+PGtleXdvcmQ+ZGVscGhpPC9rZXl3
b3JkPjxrZXl3b3JkPnJlZ25pZXIgYWJhY3VzPC9rZXl3b3JkPjxrZXl3b3JkPnNtZTwva2V5d29y
ZD48a2V5d29yZD5tZWRpdW0tc2l6ZWQgZW50ZXJwcmlzZXM8L2tleXdvcmQ+PGtleXdvcmQ+Ymln
IGRhdGE8L2tleXdvcmQ+PGtleXdvcmQ+aW1wbGVtZW50YXRpb248L2tleXdvcmQ+PGtleXdvcmQ+
bWFuYWdlbWVudDwva2V5d29yZD48a2V5d29yZD5kZWxwaGk8L2tleXdvcmQ+PGtleXdvcmQ+a25v
d2xlZGdlPC9rZXl3b3JkPjxrZXl3b3JkPnNlbGVjdGlvbjwva2V5d29yZD48a2V5d29yZD5pbnRl
cm5ldDwva2V5d29yZD48a2V5d29yZD5wbGF0Zm9ybTwva2V5d29yZD48a2V5d29yZD5zeXN0ZW08
L2tleXdvcmQ+PC9rZXl3b3Jkcz48ZGF0ZXM+PHllYXI+MjAyMDwveWVhcj48cHViLWRhdGVzPjxk
YXRlPk1hciAzPC9kYXRlPjwvcHViLWRhdGVzPjwvZGF0ZXM+PGlzYm4+MDAyMC03NTQzPC9pc2Ju
PjxhY2Nlc3Npb24tbnVtPldPUzowMDA0NzQxNDMzMDAwMDE8L2FjY2Vzc2lvbi1udW0+PHdvcmst
dHlwZT5BcnRpY2xlPC93b3JrLXR5cGU+PHVybHM+PHJlbGF0ZWQtdXJscz48dXJsPiZsdDtHbyB0
byBJU0kmZ3Q7Oi8vV09TOjAwMDQ3NDE0MzMwMDAwMTwvdXJsPjwvcmVsYXRlZC11cmxzPjwvdXJs
cz48ZWxlY3Ryb25pYy1yZXNvdXJjZS1udW0+MTAuMTA4MC8wMDIwNzU0My4yMDE5LjE2MzYzMjM8
L2VsZWN0cm9uaWMtcmVzb3VyY2UtbnVtPjxyZW1vdGUtZGF0YWJhc2UtbmFtZT5TY29wdXM8L3Jl
bW90ZS1kYXRhYmFzZS1uYW1lPjxsYW5ndWFnZT5FbmdsaXNoPC9sYW5ndWFnZT48L3JlY29yZD48
L0NpdGU+PC9FbmROb3RlPgB=
</w:fldData>
              </w:fldChar>
            </w:r>
            <w:r w:rsidR="00922C2B" w:rsidRPr="007F23AD">
              <w:rPr>
                <w:rFonts w:ascii="Calibri" w:eastAsia="DengXian" w:hAnsi="Calibri" w:cs="Calibri"/>
                <w:color w:val="000000" w:themeColor="text1"/>
                <w:sz w:val="22"/>
                <w:szCs w:val="22"/>
                <w:lang w:val="en-GB"/>
              </w:rPr>
              <w:instrText xml:space="preserve"> ADDIN EN.CITE </w:instrText>
            </w:r>
            <w:r w:rsidR="00922C2B" w:rsidRPr="007F23AD">
              <w:rPr>
                <w:rFonts w:ascii="Calibri" w:eastAsia="DengXian" w:hAnsi="Calibri" w:cs="Calibri"/>
                <w:color w:val="000000" w:themeColor="text1"/>
                <w:sz w:val="22"/>
                <w:szCs w:val="22"/>
                <w:lang w:val="en-GB"/>
              </w:rPr>
              <w:fldChar w:fldCharType="begin">
                <w:fldData xml:space="preserve">PEVuZE5vdGU+PENpdGUgQXV0aG9yWWVhcj0iMSI+PEF1dGhvcj5Nb2V1ZjwvQXV0aG9yPjxZZWFy
PjIwMjA8L1llYXI+PFJlY051bT4xNDg8L1JlY051bT48RGlzcGxheVRleHQ+TW9ldWYgZXQgYWwu
ICgyMDIwKTwvRGlzcGxheVRleHQ+PHJlY29yZD48cmVjLW51bWJlcj4xNDg8L3JlYy1udW1iZXI+
PGZvcmVpZ24ta2V5cz48a2V5IGFwcD0iRU4iIGRiLWlkPSJ2eHcwZmZlc245enp0MGV3cGR4NXI1
YTNmcHc5MmFlcDlyZTkiIHRpbWVzdGFtcD0iMTY4MzUzNzEwOCIgZ3VpZD0iMDBjOWI4YWYtYzRh
ZS00MDk1LWJmMzEtMDAxMDUzNzZlOGEwIj4xNDg8L2tleT48L2ZvcmVpZ24ta2V5cz48cmVmLXR5
cGUgbmFtZT0iSm91cm5hbCBBcnRpY2xlIj4xNzwvcmVmLXR5cGU+PGNvbnRyaWJ1dG9ycz48YXV0
aG9ycz48YXV0aG9yPk1vZXVmLCBBLjwvYXV0aG9yPjxhdXRob3I+TGFtb3VyaSwgUy48L2F1dGhv
cj48YXV0aG9yPlBlbGxlcmluLCBSLjwvYXV0aG9yPjxhdXRob3I+VGFtYXlvLUdpcmFsZG8sIFMu
PC9hdXRob3I+PGF1dGhvcj5Ub2Jvbi1WYWxlbmNpYSwgRS48L2F1dGhvcj48YXV0aG9yPkVidXJk
eSwgUi48L2F1dGhvcj48L2F1dGhvcnM+PC9jb250cmlidXRvcnM+PGF1dGgtYWRkcmVzcz5FeHhl
bGlhIFNBUywgUGFyaXMsIEZyYW5jZSYjeEQ7QXJ0cyAmYW1wOyBNZXRpZXJzIFBhcmlzVGVjaCwg
TEFNSUggQ05SUywgUGFyaXMsIEZyYW5jZSYjeEQ7UG9seXRlY2ggTW9udHJlYWwsIERlcHQgTWF0
aCAmYW1wOyBJbmQgRW5nbiwgTW9udHJlYWwsIFBRLCBDYW5hZGEmI3hEO01pbmVzIFBhcmlzdGVj
aCwgQ0FPUiwgUGFyaXMsIEZyYW5jZSYjeEQ7RXh4ZWxpYSBTQVMsIFN1cHBseSBDaGFpbiwgUGFy
aXMsIEZyYW5jZSYjeEQ7QXJ0cyAmYW1wOyBNZXRpZXJzIFBhcmlzVGVjaCwgUGFyaXMsIEZyYW5j
ZTwvYXV0aC1hZGRyZXNzPjx0aXRsZXM+PHRpdGxlPklkZW50aWZpY2F0aW9uIG9mIGNyaXRpY2Fs
IHN1Y2Nlc3MgZmFjdG9ycywgcmlza3MgYW5kIG9wcG9ydHVuaXRpZXMgb2YgSW5kdXN0cnkgNC4w
IGluIFNNRXM8L3RpdGxlPjxzZWNvbmRhcnktdGl0bGU+SW50ZXJuYXRpb25hbCBKb3VybmFsIG9m
IFByb2R1Y3Rpb24gUmVzZWFyY2g8L3NlY29uZGFyeS10aXRsZT48YWx0LXRpdGxlPkludCBKIFBy
b2QgUmVzPC9hbHQtdGl0bGU+PC90aXRsZXM+PHBlcmlvZGljYWw+PGZ1bGwtdGl0bGU+SW50ZXJu
YXRpb25hbCBKb3VybmFsIG9mIFByb2R1Y3Rpb24gUmVzZWFyY2g8L2Z1bGwtdGl0bGU+PC9wZXJp
b2RpY2FsPjxwYWdlcz4xMzg0LTE0MDA8L3BhZ2VzPjx2b2x1bWU+NTg8L3ZvbHVtZT48bnVtYmVy
PjU8L251bWJlcj48c2VjdGlvbj4xMzg0PC9zZWN0aW9uPjxrZXl3b3Jkcz48a2V5d29yZD5pbmR1
c3RyeSA0PC9rZXl3b3JkPjxrZXl3b3JkPjA8L2tleXdvcmQ+PGtleXdvcmQ+ZGVscGhpPC9rZXl3
b3JkPjxrZXl3b3JkPnJlZ25pZXIgYWJhY3VzPC9rZXl3b3JkPjxrZXl3b3JkPnNtZTwva2V5d29y
ZD48a2V5d29yZD5tZWRpdW0tc2l6ZWQgZW50ZXJwcmlzZXM8L2tleXdvcmQ+PGtleXdvcmQ+Ymln
IGRhdGE8L2tleXdvcmQ+PGtleXdvcmQ+aW1wbGVtZW50YXRpb248L2tleXdvcmQ+PGtleXdvcmQ+
bWFuYWdlbWVudDwva2V5d29yZD48a2V5d29yZD5kZWxwaGk8L2tleXdvcmQ+PGtleXdvcmQ+a25v
d2xlZGdlPC9rZXl3b3JkPjxrZXl3b3JkPnNlbGVjdGlvbjwva2V5d29yZD48a2V5d29yZD5pbnRl
cm5ldDwva2V5d29yZD48a2V5d29yZD5wbGF0Zm9ybTwva2V5d29yZD48a2V5d29yZD5zeXN0ZW08
L2tleXdvcmQ+PC9rZXl3b3Jkcz48ZGF0ZXM+PHllYXI+MjAyMDwveWVhcj48cHViLWRhdGVzPjxk
YXRlPk1hciAzPC9kYXRlPjwvcHViLWRhdGVzPjwvZGF0ZXM+PGlzYm4+MDAyMC03NTQzPC9pc2Ju
PjxhY2Nlc3Npb24tbnVtPldPUzowMDA0NzQxNDMzMDAwMDE8L2FjY2Vzc2lvbi1udW0+PHdvcmst
dHlwZT5BcnRpY2xlPC93b3JrLXR5cGU+PHVybHM+PHJlbGF0ZWQtdXJscz48dXJsPiZsdDtHbyB0
byBJU0kmZ3Q7Oi8vV09TOjAwMDQ3NDE0MzMwMDAwMTwvdXJsPjwvcmVsYXRlZC11cmxzPjwvdXJs
cz48ZWxlY3Ryb25pYy1yZXNvdXJjZS1udW0+MTAuMTA4MC8wMDIwNzU0My4yMDE5LjE2MzYzMjM8
L2VsZWN0cm9uaWMtcmVzb3VyY2UtbnVtPjxyZW1vdGUtZGF0YWJhc2UtbmFtZT5TY29wdXM8L3Jl
bW90ZS1kYXRhYmFzZS1uYW1lPjxsYW5ndWFnZT5FbmdsaXNoPC9sYW5ndWFnZT48L3JlY29yZD48
L0NpdGU+PC9FbmROb3RlPgB=
</w:fldData>
              </w:fldChar>
            </w:r>
            <w:r w:rsidR="00922C2B" w:rsidRPr="007F23AD">
              <w:rPr>
                <w:rFonts w:ascii="Calibri" w:eastAsia="DengXian" w:hAnsi="Calibri" w:cs="Calibri"/>
                <w:color w:val="000000" w:themeColor="text1"/>
                <w:sz w:val="22"/>
                <w:szCs w:val="22"/>
                <w:lang w:val="en-GB"/>
              </w:rPr>
              <w:instrText xml:space="preserve"> ADDIN EN.CITE.DATA </w:instrText>
            </w:r>
            <w:r w:rsidR="00922C2B" w:rsidRPr="007F23AD">
              <w:rPr>
                <w:rFonts w:ascii="Calibri" w:eastAsia="DengXian" w:hAnsi="Calibri" w:cs="Calibri"/>
                <w:color w:val="000000" w:themeColor="text1"/>
                <w:sz w:val="22"/>
                <w:szCs w:val="22"/>
                <w:lang w:val="en-GB"/>
              </w:rPr>
            </w:r>
            <w:r w:rsidR="00922C2B"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r>
            <w:r w:rsidRPr="007F23AD">
              <w:rPr>
                <w:rFonts w:ascii="Calibri" w:eastAsia="DengXian" w:hAnsi="Calibri" w:cs="Calibri"/>
                <w:color w:val="000000" w:themeColor="text1"/>
                <w:sz w:val="22"/>
                <w:szCs w:val="22"/>
                <w:lang w:val="en-GB"/>
              </w:rPr>
              <w:fldChar w:fldCharType="separate"/>
            </w:r>
            <w:r w:rsidR="004A76E8" w:rsidRPr="007F23AD">
              <w:rPr>
                <w:rFonts w:ascii="Calibri" w:eastAsia="DengXian" w:hAnsi="Calibri" w:cs="Calibri"/>
                <w:noProof/>
                <w:color w:val="000000" w:themeColor="text1"/>
                <w:sz w:val="22"/>
                <w:szCs w:val="22"/>
                <w:lang w:val="en-GB"/>
              </w:rPr>
              <w:t>Moeuf et al. (2020)</w:t>
            </w:r>
            <w:r w:rsidRPr="007F23AD">
              <w:rPr>
                <w:rFonts w:ascii="Calibri" w:eastAsia="DengXian" w:hAnsi="Calibri" w:cs="Calibri"/>
                <w:color w:val="000000" w:themeColor="text1"/>
                <w:sz w:val="22"/>
                <w:szCs w:val="22"/>
                <w:lang w:val="en-GB"/>
              </w:rPr>
              <w:fldChar w:fldCharType="end"/>
            </w:r>
            <w:r w:rsidR="00722E9D" w:rsidRPr="007F23AD">
              <w:rPr>
                <w:rFonts w:ascii="Calibri" w:eastAsia="DengXian" w:hAnsi="Calibri" w:cs="Calibri"/>
                <w:color w:val="000000" w:themeColor="text1"/>
                <w:sz w:val="22"/>
                <w:szCs w:val="22"/>
                <w:lang w:val="en-GB"/>
              </w:rPr>
              <w:t xml:space="preserve"> </w:t>
            </w:r>
            <w:r w:rsidR="00393826" w:rsidRPr="007F23AD">
              <w:rPr>
                <w:rFonts w:ascii="Calibri" w:eastAsia="DengXian" w:hAnsi="Calibri" w:cs="Calibri"/>
                <w:color w:val="000000" w:themeColor="text1"/>
                <w:sz w:val="22"/>
                <w:szCs w:val="22"/>
                <w:lang w:val="en-GB"/>
              </w:rPr>
              <w:t>evaluated Industry 4.0's impact on SMEs, identifying risks such as lack of expertise, emphasizing the importance of training and managerial roles, and suggesting it can transform SME production and business models.</w:t>
            </w:r>
          </w:p>
          <w:p w14:paraId="079D4E11" w14:textId="77777777" w:rsidR="00C9034D" w:rsidRPr="007F23AD" w:rsidRDefault="00C9034D" w:rsidP="0064482F">
            <w:pPr>
              <w:rPr>
                <w:rFonts w:ascii="Calibri" w:eastAsia="DengXian" w:hAnsi="Calibri" w:cs="Calibri"/>
                <w:color w:val="000000" w:themeColor="text1"/>
                <w:sz w:val="22"/>
                <w:szCs w:val="22"/>
                <w:lang w:val="en-GB"/>
              </w:rPr>
            </w:pPr>
          </w:p>
          <w:p w14:paraId="1AA729F5" w14:textId="3C2C7E78" w:rsidR="0064482F" w:rsidRPr="007F23AD" w:rsidRDefault="00722E9D" w:rsidP="0064482F">
            <w:pPr>
              <w:rPr>
                <w:rFonts w:ascii="Calibri" w:eastAsia="DengXian" w:hAnsi="Calibri" w:cs="Calibri"/>
                <w:color w:val="000000" w:themeColor="text1"/>
                <w:sz w:val="22"/>
                <w:szCs w:val="22"/>
                <w:lang w:val="en-GB"/>
              </w:rPr>
            </w:pPr>
            <w:proofErr w:type="spellStart"/>
            <w:r w:rsidRPr="007F23AD">
              <w:rPr>
                <w:rFonts w:ascii="Calibri" w:eastAsia="DengXian" w:hAnsi="Calibri" w:cs="Calibri"/>
                <w:color w:val="000000" w:themeColor="text1"/>
                <w:sz w:val="22"/>
                <w:szCs w:val="22"/>
                <w:lang w:val="en-GB"/>
              </w:rPr>
              <w:t>Patrucco</w:t>
            </w:r>
            <w:proofErr w:type="spellEnd"/>
            <w:r w:rsidRPr="007F23AD">
              <w:rPr>
                <w:rFonts w:ascii="Calibri" w:eastAsia="DengXian" w:hAnsi="Calibri" w:cs="Calibri"/>
                <w:color w:val="000000" w:themeColor="text1"/>
                <w:sz w:val="22"/>
                <w:szCs w:val="22"/>
                <w:lang w:val="en-GB"/>
              </w:rPr>
              <w:t xml:space="preserve"> et al </w:t>
            </w:r>
            <w:r w:rsidRPr="007F23AD">
              <w:rPr>
                <w:rFonts w:ascii="Calibri" w:eastAsia="DengXian" w:hAnsi="Calibri" w:cs="Calibri"/>
                <w:color w:val="000000" w:themeColor="text1"/>
                <w:sz w:val="22"/>
                <w:szCs w:val="22"/>
                <w:lang w:val="en-GB"/>
              </w:rPr>
              <w:fldChar w:fldCharType="begin"/>
            </w:r>
            <w:r w:rsidR="00D55F18" w:rsidRPr="007F23AD">
              <w:rPr>
                <w:rFonts w:ascii="Calibri" w:eastAsia="DengXian" w:hAnsi="Calibri" w:cs="Calibri"/>
                <w:color w:val="000000" w:themeColor="text1"/>
                <w:sz w:val="22"/>
                <w:szCs w:val="22"/>
                <w:lang w:val="en-GB"/>
              </w:rPr>
              <w:instrText xml:space="preserve"> ADDIN EN.CITE &lt;EndNote&gt;&lt;Cite ExcludeAuth="1"&gt;&lt;Author&gt;Patrucco&lt;/Author&gt;&lt;Year&gt;2020&lt;/Year&gt;&lt;RecNum&gt;0&lt;/RecNum&gt;&lt;IDText&gt;Industry 4.0 and supply chain process re-engineering&lt;/IDText&gt;&lt;DisplayText&gt;(2020)&lt;/DisplayText&gt;&lt;record&gt;&lt;rec-number&gt;88&lt;/rec-number&gt;&lt;foreign-keys&gt;&lt;key app="EN" db-id="pzdwvt0zxepzzqe2zdmp5zajvd0tv5sdtt2w" timestamp="1701253332"&gt;88&lt;/key&gt;&lt;/foreign-keys&gt;&lt;ref-type name="Journal Article"&gt;17&lt;/ref-type&gt;&lt;contributors&gt;&lt;authors&gt;&lt;author&gt;Patrucco, Andrea&lt;/author&gt;&lt;author&gt;Ciccullo, Federica&lt;/author&gt;&lt;author&gt;Pero, Margherita&lt;/author&gt;&lt;/authors&gt;&lt;/contributors&gt;&lt;titles&gt;&lt;title&gt;Industry 4.0 and supply chain process re-engineering&lt;/title&gt;&lt;secondary-title&gt;Business Process Management Journal&lt;/secondary-title&gt;&lt;/titles&gt;&lt;periodical&gt;&lt;full-title&gt;Business Process Management Journal&lt;/full-title&gt;&lt;/periodical&gt;&lt;pages&gt;1093-1119&lt;/pages&gt;&lt;volume&gt;26&lt;/volume&gt;&lt;number&gt;5&lt;/number&gt;&lt;section&gt;1093&lt;/section&gt;&lt;dates&gt;&lt;year&gt;2020&lt;/year&gt;&lt;/dates&gt;&lt;isbn&gt;1463-7154&lt;/isbn&gt;&lt;work-type&gt;Article&lt;/work-type&gt;&lt;urls&gt;&lt;related-urls&gt;&lt;url&gt;https://www.scopus.com/inward/record.uri?eid=2-s2.0-85079826000&amp;amp;doi=10.1108%2fBPMJ-04-2019-0147&amp;amp;partnerID=40&amp;amp;md5=7fdd770f54299d9b7e83cbf6e8ae65dd&lt;/url&gt;&lt;/related-urls&gt;&lt;/urls&gt;&lt;electronic-resource-num&gt;10.1108/bpmj-04-2019-0147&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001D418A" w:rsidRPr="007F23AD">
              <w:rPr>
                <w:rFonts w:ascii="Calibri" w:eastAsia="DengXian" w:hAnsi="Calibri" w:cs="Calibri"/>
                <w:noProof/>
                <w:color w:val="000000" w:themeColor="text1"/>
                <w:sz w:val="22"/>
                <w:szCs w:val="22"/>
                <w:lang w:val="en-GB"/>
              </w:rPr>
              <w:t>(2020)</w:t>
            </w:r>
            <w:r w:rsidRPr="007F23AD">
              <w:rPr>
                <w:rFonts w:ascii="Calibri" w:eastAsia="DengXian" w:hAnsi="Calibri" w:cs="Calibri"/>
                <w:color w:val="000000" w:themeColor="text1"/>
                <w:sz w:val="22"/>
                <w:szCs w:val="22"/>
                <w:lang w:val="en-GB"/>
              </w:rPr>
              <w:fldChar w:fldCharType="end"/>
            </w:r>
            <w:r w:rsidR="00F5076E" w:rsidRPr="007F23AD">
              <w:rPr>
                <w:rFonts w:ascii="Calibri" w:eastAsia="DengXian" w:hAnsi="Calibri" w:cs="Calibri"/>
                <w:color w:val="000000" w:themeColor="text1"/>
                <w:sz w:val="22"/>
                <w:szCs w:val="22"/>
                <w:lang w:val="en-GB"/>
              </w:rPr>
              <w:t xml:space="preserve"> delved into the potential of Industry 4.0 technologies to optimize supply chain processes in construction, emphasizing enhanced communication, data sharing, and the need for organizational changes, using a unique materials management case study approach.</w:t>
            </w:r>
          </w:p>
          <w:p w14:paraId="501C24D4" w14:textId="77777777" w:rsidR="00F5076E" w:rsidRPr="007F23AD" w:rsidRDefault="00F5076E" w:rsidP="0064482F">
            <w:pPr>
              <w:rPr>
                <w:rFonts w:ascii="Calibri" w:eastAsia="DengXian" w:hAnsi="Calibri" w:cs="Calibri"/>
                <w:color w:val="000000" w:themeColor="text1"/>
                <w:sz w:val="22"/>
                <w:szCs w:val="22"/>
              </w:rPr>
            </w:pPr>
          </w:p>
          <w:p w14:paraId="521A1C0C" w14:textId="2F86BDF7" w:rsidR="00F73A6A" w:rsidRPr="007F23AD" w:rsidRDefault="00722E9D" w:rsidP="0064482F">
            <w:pPr>
              <w:rPr>
                <w:rFonts w:ascii="Calibri" w:eastAsia="DengXian" w:hAnsi="Calibri" w:cs="Calibri"/>
                <w:color w:val="000000" w:themeColor="text1"/>
                <w:sz w:val="22"/>
                <w:szCs w:val="22"/>
                <w:lang w:val="en-GB"/>
              </w:rPr>
            </w:pPr>
            <w:r w:rsidRPr="007F23AD">
              <w:rPr>
                <w:rFonts w:ascii="Calibri" w:eastAsia="DengXian" w:hAnsi="Calibri" w:cs="Calibri"/>
                <w:noProof/>
                <w:color w:val="000000" w:themeColor="text1"/>
                <w:sz w:val="22"/>
                <w:szCs w:val="22"/>
                <w:lang w:val="en-GB"/>
              </w:rPr>
              <w:t>Mansour et al</w:t>
            </w:r>
            <w:r w:rsidRPr="007F23AD">
              <w:rPr>
                <w:rFonts w:ascii="Calibri" w:eastAsia="DengXian" w:hAnsi="Calibri" w:cs="Calibri"/>
                <w:color w:val="000000" w:themeColor="text1"/>
                <w:sz w:val="22"/>
                <w:szCs w:val="22"/>
                <w:lang w:val="en-GB"/>
              </w:rPr>
              <w:t xml:space="preserve"> </w:t>
            </w:r>
            <w:r w:rsidRPr="007F23AD">
              <w:rPr>
                <w:rFonts w:ascii="Calibri" w:eastAsia="DengXian" w:hAnsi="Calibri" w:cs="Calibri"/>
                <w:color w:val="000000" w:themeColor="text1"/>
                <w:sz w:val="22"/>
                <w:szCs w:val="22"/>
                <w:lang w:val="en-GB"/>
              </w:rPr>
              <w:fldChar w:fldCharType="begin"/>
            </w:r>
            <w:r w:rsidR="005727DB" w:rsidRPr="007F23AD">
              <w:rPr>
                <w:rFonts w:ascii="Calibri" w:eastAsia="DengXian" w:hAnsi="Calibri" w:cs="Calibri"/>
                <w:color w:val="000000" w:themeColor="text1"/>
                <w:sz w:val="22"/>
                <w:szCs w:val="22"/>
                <w:lang w:val="en-GB"/>
              </w:rPr>
              <w:instrText xml:space="preserve"> ADDIN EN.CITE &lt;EndNote&gt;&lt;Cite ExcludeAuth="1"&gt;&lt;Author&gt;Mansour&lt;/Author&gt;&lt;Year&gt;2021&lt;/Year&gt;&lt;RecNum&gt;918&lt;/RecNum&gt;&lt;IDText&gt;Implementing industry 4.0 in the construction industry- strategic readiness perspective&lt;/IDText&gt;&lt;DisplayText&gt;(2021)&lt;/DisplayText&gt;&lt;record&gt;&lt;rec-number&gt;918&lt;/rec-number&gt;&lt;foreign-keys&gt;&lt;key app="EN" db-id="vxw0ffesn9zzt0ewpdx5r5a3fpw92aep9re9" timestamp="1684851507" guid="541054e5-fc35-4ec5-b6a5-a156258197a9"&gt;918&lt;/key&gt;&lt;/foreign-keys&gt;&lt;ref-type name="Journal Article"&gt;17&lt;/ref-type&gt;&lt;contributors&gt;&lt;authors&gt;&lt;author&gt;Mansour, Husam&lt;/author&gt;&lt;author&gt;Aminudin, Eeydzah&lt;/author&gt;&lt;author&gt;Mansour, Tahseen&lt;/author&gt;&lt;/authors&gt;&lt;/contributors&gt;&lt;titles&gt;&lt;title&gt;Implementing industry 4.0 in the construction industry- strategic readiness perspective&lt;/title&gt;&lt;secondary-title&gt;International Journal of Construction Management&lt;/secondary-title&gt;&lt;/titles&gt;&lt;periodical&gt;&lt;full-title&gt;International Journal of Construction Management&lt;/full-title&gt;&lt;/periodical&gt;&lt;pages&gt;1457-1470&lt;/pages&gt;&lt;volume&gt;23&lt;/volume&gt;&lt;number&gt;9&lt;/number&gt;&lt;section&gt;1457&lt;/section&gt;&lt;dates&gt;&lt;year&gt;2021&lt;/year&gt;&lt;/dates&gt;&lt;isbn&gt;1562-3599&amp;#xD;2331-2327&lt;/isbn&gt;&lt;work-type&gt;Article&lt;/work-type&gt;&lt;urls&gt;&lt;related-urls&gt;&lt;url&gt;https://www.scopus.com/inward/record.uri?eid=2-s2.0-85114679529&amp;amp;doi=10.1080%2f15623599.2021.1975351&amp;amp;partnerID=40&amp;amp;md5=ff7d1ac19238322084fba7b99692b754&lt;/url&gt;&lt;/related-urls&gt;&lt;/urls&gt;&lt;electronic-resource-num&gt;10.1080/15623599.2021.1975351&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004A76E8" w:rsidRPr="007F23AD">
              <w:rPr>
                <w:rFonts w:ascii="Calibri" w:eastAsia="DengXian" w:hAnsi="Calibri" w:cs="Calibri"/>
                <w:noProof/>
                <w:color w:val="000000" w:themeColor="text1"/>
                <w:sz w:val="22"/>
                <w:szCs w:val="22"/>
                <w:lang w:val="en-GB"/>
              </w:rPr>
              <w:t>(2021)</w:t>
            </w:r>
            <w:r w:rsidRPr="007F23AD">
              <w:rPr>
                <w:rFonts w:ascii="Calibri" w:eastAsia="DengXian" w:hAnsi="Calibri" w:cs="Calibri"/>
                <w:color w:val="000000" w:themeColor="text1"/>
                <w:sz w:val="22"/>
                <w:szCs w:val="22"/>
                <w:lang w:val="en-GB"/>
              </w:rPr>
              <w:fldChar w:fldCharType="end"/>
            </w:r>
            <w:r w:rsidR="00593A6F" w:rsidRPr="007F23AD">
              <w:rPr>
                <w:color w:val="000000" w:themeColor="text1"/>
              </w:rPr>
              <w:t xml:space="preserve"> </w:t>
            </w:r>
            <w:r w:rsidR="00593A6F" w:rsidRPr="007F23AD">
              <w:rPr>
                <w:rFonts w:ascii="Calibri" w:eastAsia="DengXian" w:hAnsi="Calibri" w:cs="Calibri"/>
                <w:color w:val="000000" w:themeColor="text1"/>
                <w:sz w:val="22"/>
                <w:szCs w:val="22"/>
                <w:lang w:val="en-GB"/>
              </w:rPr>
              <w:t xml:space="preserve">presented  </w:t>
            </w:r>
            <w:proofErr w:type="spellStart"/>
            <w:r w:rsidR="00593A6F" w:rsidRPr="007F23AD">
              <w:rPr>
                <w:rFonts w:ascii="Calibri" w:eastAsia="DengXian" w:hAnsi="Calibri" w:cs="Calibri"/>
                <w:color w:val="000000" w:themeColor="text1"/>
                <w:sz w:val="22"/>
                <w:szCs w:val="22"/>
                <w:lang w:val="en-GB"/>
              </w:rPr>
              <w:t>ConFIRM</w:t>
            </w:r>
            <w:proofErr w:type="spellEnd"/>
            <w:r w:rsidR="00593A6F" w:rsidRPr="007F23AD">
              <w:rPr>
                <w:rFonts w:ascii="Calibri" w:eastAsia="DengXian" w:hAnsi="Calibri" w:cs="Calibri"/>
                <w:color w:val="000000" w:themeColor="text1"/>
                <w:sz w:val="22"/>
                <w:szCs w:val="22"/>
                <w:lang w:val="en-GB"/>
              </w:rPr>
              <w:t>, a model assessing construction firms' strategic readiness for Industry 4.0, emphasizing the crucial role of human capital in successful implementation.</w:t>
            </w:r>
          </w:p>
          <w:p w14:paraId="6B0D961C" w14:textId="77777777" w:rsidR="0064482F" w:rsidRPr="007F23AD" w:rsidRDefault="0064482F" w:rsidP="0064482F">
            <w:pPr>
              <w:rPr>
                <w:rFonts w:ascii="Calibri" w:eastAsia="DengXian" w:hAnsi="Calibri" w:cs="Calibri"/>
                <w:noProof/>
                <w:color w:val="000000" w:themeColor="text1"/>
                <w:sz w:val="22"/>
                <w:szCs w:val="22"/>
                <w:lang w:val="en-GB"/>
              </w:rPr>
            </w:pPr>
          </w:p>
          <w:p w14:paraId="399752DC" w14:textId="0E66A284" w:rsidR="00722E9D" w:rsidRPr="007F23AD" w:rsidRDefault="00722E9D" w:rsidP="00617262">
            <w:pPr>
              <w:jc w:val="both"/>
              <w:rPr>
                <w:rFonts w:ascii="Calibri" w:eastAsia="DengXian" w:hAnsi="Calibri" w:cs="Calibri"/>
                <w:color w:val="000000" w:themeColor="text1"/>
                <w:sz w:val="22"/>
                <w:szCs w:val="22"/>
                <w:lang w:val="en-GB"/>
              </w:rPr>
            </w:pPr>
            <w:proofErr w:type="spellStart"/>
            <w:r w:rsidRPr="007F23AD">
              <w:rPr>
                <w:rFonts w:ascii="Calibri" w:eastAsia="DengXian" w:hAnsi="Calibri" w:cs="Calibri"/>
                <w:color w:val="000000" w:themeColor="text1"/>
                <w:sz w:val="22"/>
                <w:szCs w:val="22"/>
                <w:lang w:val="en-GB"/>
              </w:rPr>
              <w:t>Sadeh</w:t>
            </w:r>
            <w:proofErr w:type="spellEnd"/>
            <w:r w:rsidRPr="007F23AD">
              <w:rPr>
                <w:rFonts w:ascii="Calibri" w:eastAsia="DengXian" w:hAnsi="Calibri" w:cs="Calibri"/>
                <w:color w:val="000000" w:themeColor="text1"/>
                <w:sz w:val="22"/>
                <w:szCs w:val="22"/>
                <w:lang w:val="en-GB"/>
              </w:rPr>
              <w:t xml:space="preserve"> et al </w:t>
            </w:r>
            <w:r w:rsidRPr="007F23AD">
              <w:rPr>
                <w:rFonts w:ascii="Calibri" w:eastAsia="DengXian" w:hAnsi="Calibri" w:cs="Calibri"/>
                <w:color w:val="000000" w:themeColor="text1"/>
                <w:sz w:val="22"/>
                <w:szCs w:val="22"/>
                <w:lang w:val="en-GB"/>
              </w:rPr>
              <w:fldChar w:fldCharType="begin"/>
            </w:r>
            <w:r w:rsidR="005727DB" w:rsidRPr="007F23AD">
              <w:rPr>
                <w:rFonts w:ascii="Calibri" w:eastAsia="DengXian" w:hAnsi="Calibri" w:cs="Calibri"/>
                <w:color w:val="000000" w:themeColor="text1"/>
                <w:sz w:val="22"/>
                <w:szCs w:val="22"/>
                <w:lang w:val="en-GB"/>
              </w:rPr>
              <w:instrText xml:space="preserve"> ADDIN EN.CITE &lt;EndNote&gt;&lt;Cite ExcludeAuth="1"&gt;&lt;Author&gt;Sadeh&lt;/Author&gt;&lt;Year&gt;2021&lt;/Year&gt;&lt;RecNum&gt;922&lt;/RecNum&gt;&lt;IDText&gt;BIM feasibility for small and medium-sized contractors and subcontractors&lt;/IDText&gt;&lt;DisplayText&gt;(2021)&lt;/DisplayText&gt;&lt;record&gt;&lt;rec-number&gt;922&lt;/rec-number&gt;&lt;foreign-keys&gt;&lt;key app="EN" db-id="vxw0ffesn9zzt0ewpdx5r5a3fpw92aep9re9" timestamp="1684851507" guid="f05c56ac-631b-4625-afec-4c3351fc907c"&gt;922&lt;/key&gt;&lt;/foreign-keys&gt;&lt;ref-type name="Journal Article"&gt;17&lt;/ref-type&gt;&lt;contributors&gt;&lt;authors&gt;&lt;author&gt;Sadeh, Hooman&lt;/author&gt;&lt;author&gt;Mirarchi, Claudio&lt;/author&gt;&lt;author&gt;Shahbodaghlou, Farzad&lt;/author&gt;&lt;author&gt;Pavan, Alberto&lt;/author&gt;&lt;/authors&gt;&lt;/contributors&gt;&lt;titles&gt;&lt;title&gt;BIM feasibility for small and medium-sized contractors and subcontractors&lt;/title&gt;&lt;secondary-title&gt;International Journal of Construction Management&lt;/secondary-title&gt;&lt;/titles&gt;&lt;periodical&gt;&lt;full-title&gt;International Journal of Construction Management&lt;/full-title&gt;&lt;/periodical&gt;&lt;pages&gt;999-1008&lt;/pages&gt;&lt;volume&gt;23&lt;/volume&gt;&lt;number&gt;6&lt;/number&gt;&lt;section&gt;999&lt;/section&gt;&lt;dates&gt;&lt;year&gt;2021&lt;/year&gt;&lt;/dates&gt;&lt;isbn&gt;1562-3599&amp;#xD;2331-2327&lt;/isbn&gt;&lt;work-type&gt;Article&lt;/work-type&gt;&lt;urls&gt;&lt;related-urls&gt;&lt;url&gt;https://www.scopus.com/inward/record.uri?eid=2-s2.0-85110542029&amp;amp;doi=10.1080%2f15623599.2021.1947446&amp;amp;partnerID=40&amp;amp;md5=b457ebf8b576fa6bdcd542d3b39f2e1f&lt;/url&gt;&lt;/related-urls&gt;&lt;/urls&gt;&lt;electronic-resource-num&gt;10.1080/15623599.2021.1947446&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004A76E8" w:rsidRPr="007F23AD">
              <w:rPr>
                <w:rFonts w:ascii="Calibri" w:eastAsia="DengXian" w:hAnsi="Calibri" w:cs="Calibri"/>
                <w:noProof/>
                <w:color w:val="000000" w:themeColor="text1"/>
                <w:sz w:val="22"/>
                <w:szCs w:val="22"/>
                <w:lang w:val="en-GB"/>
              </w:rPr>
              <w:t>(2021)</w:t>
            </w:r>
            <w:r w:rsidRPr="007F23AD">
              <w:rPr>
                <w:rFonts w:ascii="Calibri" w:eastAsia="DengXian" w:hAnsi="Calibri" w:cs="Calibri"/>
                <w:color w:val="000000" w:themeColor="text1"/>
                <w:sz w:val="22"/>
                <w:szCs w:val="22"/>
                <w:lang w:val="en-GB"/>
              </w:rPr>
              <w:fldChar w:fldCharType="end"/>
            </w:r>
            <w:r w:rsidR="00F73A6A" w:rsidRPr="007F23AD">
              <w:rPr>
                <w:rFonts w:ascii="Calibri" w:eastAsia="DengXian" w:hAnsi="Calibri" w:cs="Calibri"/>
                <w:color w:val="000000" w:themeColor="text1"/>
                <w:sz w:val="22"/>
                <w:szCs w:val="22"/>
                <w:lang w:val="en-GB"/>
              </w:rPr>
              <w:t xml:space="preserve"> examines the feasibility of </w:t>
            </w:r>
            <w:r w:rsidR="00BF28F9" w:rsidRPr="007F23AD">
              <w:rPr>
                <w:rFonts w:ascii="Calibri" w:eastAsia="DengXian" w:hAnsi="Calibri" w:cs="Calibri"/>
                <w:color w:val="000000" w:themeColor="text1"/>
                <w:sz w:val="22"/>
                <w:szCs w:val="22"/>
                <w:lang w:val="en-GB"/>
              </w:rPr>
              <w:t xml:space="preserve">Building Information </w:t>
            </w:r>
            <w:proofErr w:type="spellStart"/>
            <w:r w:rsidR="00BF28F9" w:rsidRPr="007F23AD">
              <w:rPr>
                <w:rFonts w:ascii="Calibri" w:eastAsia="DengXian" w:hAnsi="Calibri" w:cs="Calibri"/>
                <w:color w:val="000000" w:themeColor="text1"/>
                <w:sz w:val="22"/>
                <w:szCs w:val="22"/>
                <w:lang w:val="en-GB"/>
              </w:rPr>
              <w:t>Modeling</w:t>
            </w:r>
            <w:proofErr w:type="spellEnd"/>
            <w:r w:rsidR="00BF28F9" w:rsidRPr="007F23AD">
              <w:rPr>
                <w:rFonts w:ascii="Calibri" w:eastAsia="DengXian" w:hAnsi="Calibri" w:cs="Calibri"/>
                <w:color w:val="000000" w:themeColor="text1"/>
                <w:sz w:val="22"/>
                <w:szCs w:val="22"/>
                <w:lang w:val="en-GB"/>
              </w:rPr>
              <w:t xml:space="preserve"> (</w:t>
            </w:r>
            <w:r w:rsidR="00F73A6A" w:rsidRPr="007F23AD">
              <w:rPr>
                <w:rFonts w:ascii="Calibri" w:eastAsia="DengXian" w:hAnsi="Calibri" w:cs="Calibri"/>
                <w:color w:val="000000" w:themeColor="text1"/>
                <w:sz w:val="22"/>
                <w:szCs w:val="22"/>
                <w:lang w:val="en-GB"/>
              </w:rPr>
              <w:t>BIM</w:t>
            </w:r>
            <w:r w:rsidR="00BF28F9" w:rsidRPr="007F23AD">
              <w:rPr>
                <w:rFonts w:ascii="Calibri" w:eastAsia="DengXian" w:hAnsi="Calibri" w:cs="Calibri"/>
                <w:color w:val="000000" w:themeColor="text1"/>
                <w:sz w:val="22"/>
                <w:szCs w:val="22"/>
                <w:lang w:val="en-GB"/>
              </w:rPr>
              <w:t>)</w:t>
            </w:r>
            <w:r w:rsidR="00F73A6A" w:rsidRPr="007F23AD">
              <w:rPr>
                <w:rFonts w:ascii="Calibri" w:eastAsia="DengXian" w:hAnsi="Calibri" w:cs="Calibri"/>
                <w:color w:val="000000" w:themeColor="text1"/>
                <w:sz w:val="22"/>
                <w:szCs w:val="22"/>
                <w:lang w:val="en-GB"/>
              </w:rPr>
              <w:t xml:space="preserve"> adoption for SMEs in the construction sector, comparing the attitudes of contractors and subcontractors towards innovative technology, using a structured online questionnaire and various statistical tests, revealing differing rankings in technological feasibility between the two groups when considering partnerships.</w:t>
            </w:r>
          </w:p>
          <w:p w14:paraId="38DF0A88" w14:textId="77777777" w:rsidR="003561B3" w:rsidRPr="007F23AD" w:rsidRDefault="003561B3" w:rsidP="00447036">
            <w:pPr>
              <w:jc w:val="both"/>
              <w:rPr>
                <w:rFonts w:ascii="Calibri" w:eastAsia="DengXian" w:hAnsi="Calibri" w:cs="Calibri"/>
                <w:color w:val="000000" w:themeColor="text1"/>
                <w:sz w:val="22"/>
                <w:szCs w:val="22"/>
                <w:lang w:val="en-GB"/>
              </w:rPr>
            </w:pPr>
          </w:p>
          <w:p w14:paraId="2BF5B0DD" w14:textId="3222A654" w:rsidR="00FB3330" w:rsidRPr="007F23AD" w:rsidRDefault="00FB3330" w:rsidP="00447036">
            <w:pPr>
              <w:jc w:val="both"/>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fldChar w:fldCharType="begin"/>
            </w:r>
            <w:r w:rsidR="00D55F18" w:rsidRPr="007F23AD">
              <w:rPr>
                <w:rFonts w:ascii="Calibri" w:eastAsia="DengXian" w:hAnsi="Calibri" w:cs="Calibri"/>
                <w:color w:val="000000" w:themeColor="text1"/>
                <w:sz w:val="22"/>
                <w:szCs w:val="22"/>
                <w:lang w:val="en-GB"/>
              </w:rPr>
              <w:instrText xml:space="preserve"> ADDIN EN.CITE &lt;EndNote&gt;&lt;Cite AuthorYear="1"&gt;&lt;Author&gt;Yilmaz&lt;/Author&gt;&lt;Year&gt;2023&lt;/Year&gt;&lt;RecNum&gt;1178&lt;/RecNum&gt;&lt;DisplayText&gt;Yilmaz et al. (2023)&lt;/DisplayText&gt;&lt;record&gt;&lt;rec-number&gt;90&lt;/rec-number&gt;&lt;foreign-keys&gt;&lt;key app="EN" db-id="pzdwvt0zxepzzqe2zdmp5zajvd0tv5sdtt2w" timestamp="1701253332"&gt;90&lt;/key&gt;&lt;/foreign-keys&gt;&lt;ref-type name="Journal Article"&gt;17&lt;/ref-type&gt;&lt;contributors&gt;&lt;authors&gt;&lt;author&gt;Yilmaz, G.&lt;/author&gt;&lt;author&gt;Salter, L.&lt;/author&gt;&lt;author&gt;McFarlane, D.&lt;/author&gt;&lt;author&gt;Schönfuß, B.&lt;/author&gt;&lt;/authors&gt;&lt;/contributors&gt;&lt;titles&gt;&lt;title&gt;Low-cost (Shoestring) digital solution areas for enabling digitalisation in construction SMEs&lt;/title&gt;&lt;secondary-title&gt;Computers in Industry&lt;/secondary-title&gt;&lt;/titles&gt;&lt;periodical&gt;&lt;full-title&gt;Computers in Industry&lt;/full-title&gt;&lt;/periodical&gt;&lt;volume&gt;150&lt;/volume&gt;&lt;dates&gt;&lt;year&gt;2023&lt;/year&gt;&lt;/dates&gt;&lt;work-type&gt;Article&lt;/work-type&gt;&lt;urls&gt;&lt;related-urls&gt;&lt;url&gt;https://www.scopus.com/inward/record.uri?eid=2-s2.0-85159319186&amp;amp;doi=10.1016%2fj.compind.2023.103941&amp;amp;partnerID=40&amp;amp;md5=ebdec847f9df53c7a7ef9d09e40836df&lt;/url&gt;&lt;/related-urls&gt;&lt;/urls&gt;&lt;custom7&gt;103941&lt;/custom7&gt;&lt;electronic-resource-num&gt;10.1016/j.compind.2023.103941&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Yilmaz et al. (2023)</w:t>
            </w:r>
            <w:r w:rsidRPr="007F23AD">
              <w:rPr>
                <w:rFonts w:ascii="Calibri" w:eastAsia="DengXian" w:hAnsi="Calibri" w:cs="Calibri"/>
                <w:color w:val="000000" w:themeColor="text1"/>
                <w:sz w:val="22"/>
                <w:szCs w:val="22"/>
                <w:lang w:val="en-GB"/>
              </w:rPr>
              <w:fldChar w:fldCharType="end"/>
            </w:r>
            <w:r w:rsidR="000C4CAE" w:rsidRPr="007F23AD">
              <w:rPr>
                <w:rFonts w:ascii="Calibri" w:eastAsia="DengXian" w:hAnsi="Calibri" w:cs="Calibri"/>
                <w:color w:val="000000" w:themeColor="text1"/>
                <w:sz w:val="22"/>
                <w:szCs w:val="22"/>
                <w:lang w:val="en-GB"/>
              </w:rPr>
              <w:t xml:space="preserve"> identified 58 digital solution areas for UK construction SMEs using the Digital Shoestring Approach, with the top fifteen prioritized for different operational needs of on-site and off-site SMEs, offering cost-effective digitalization pathways tailored to their specific needs.</w:t>
            </w:r>
          </w:p>
          <w:p w14:paraId="1EC7218C" w14:textId="58A87840" w:rsidR="00FB3330" w:rsidRPr="007F23AD" w:rsidRDefault="00FB3330" w:rsidP="00447036">
            <w:pPr>
              <w:jc w:val="both"/>
              <w:rPr>
                <w:rFonts w:ascii="Calibri" w:eastAsia="DengXian" w:hAnsi="Calibri" w:cs="Calibri"/>
                <w:color w:val="000000" w:themeColor="text1"/>
                <w:sz w:val="22"/>
                <w:szCs w:val="22"/>
                <w:lang w:val="en-GB"/>
              </w:rPr>
            </w:pPr>
          </w:p>
        </w:tc>
      </w:tr>
      <w:tr w:rsidR="007F23AD" w:rsidRPr="007F23AD" w14:paraId="753E0582" w14:textId="77777777" w:rsidTr="00192080">
        <w:trPr>
          <w:trHeight w:val="320"/>
        </w:trPr>
        <w:tc>
          <w:tcPr>
            <w:tcW w:w="2972" w:type="dxa"/>
            <w:shd w:val="clear" w:color="auto" w:fill="auto"/>
            <w:noWrap/>
            <w:vAlign w:val="center"/>
            <w:hideMark/>
          </w:tcPr>
          <w:p w14:paraId="5CBCB6B4" w14:textId="79BC4350" w:rsidR="00722E9D" w:rsidRPr="007F23AD" w:rsidRDefault="004D73F9" w:rsidP="00722E9D">
            <w:pPr>
              <w:spacing w:line="480" w:lineRule="auto"/>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2</w:t>
            </w:r>
            <w:r w:rsidR="00722E9D" w:rsidRPr="007F23AD">
              <w:rPr>
                <w:rFonts w:ascii="Calibri" w:eastAsia="DengXian" w:hAnsi="Calibri" w:cs="Calibri"/>
                <w:color w:val="000000" w:themeColor="text1"/>
                <w:sz w:val="22"/>
                <w:szCs w:val="22"/>
                <w:lang w:val="en-GB"/>
              </w:rPr>
              <w:t xml:space="preserve">. Environmental risk </w:t>
            </w:r>
          </w:p>
        </w:tc>
        <w:tc>
          <w:tcPr>
            <w:tcW w:w="10920" w:type="dxa"/>
            <w:shd w:val="clear" w:color="auto" w:fill="auto"/>
            <w:noWrap/>
            <w:vAlign w:val="center"/>
            <w:hideMark/>
          </w:tcPr>
          <w:p w14:paraId="59F79E62" w14:textId="3B3D9B19" w:rsidR="00192080" w:rsidRPr="007F23AD" w:rsidRDefault="00722E9D" w:rsidP="00192080">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 xml:space="preserve">Klein and </w:t>
            </w:r>
            <w:proofErr w:type="spellStart"/>
            <w:r w:rsidRPr="007F23AD">
              <w:rPr>
                <w:rFonts w:ascii="Calibri" w:eastAsia="DengXian" w:hAnsi="Calibri" w:cs="Calibri"/>
                <w:color w:val="000000" w:themeColor="text1"/>
                <w:sz w:val="22"/>
                <w:szCs w:val="22"/>
                <w:lang w:val="en-GB"/>
              </w:rPr>
              <w:t>Todesco</w:t>
            </w:r>
            <w:proofErr w:type="spellEnd"/>
            <w:r w:rsidRPr="007F23AD">
              <w:rPr>
                <w:rFonts w:ascii="Calibri" w:eastAsia="DengXian" w:hAnsi="Calibri" w:cs="Calibri"/>
                <w:color w:val="000000" w:themeColor="text1"/>
                <w:sz w:val="22"/>
                <w:szCs w:val="22"/>
                <w:lang w:val="en-GB"/>
              </w:rPr>
              <w:t xml:space="preserve"> </w:t>
            </w:r>
            <w:r w:rsidRPr="007F23AD">
              <w:rPr>
                <w:rFonts w:ascii="Calibri" w:eastAsia="DengXian" w:hAnsi="Calibri" w:cs="Calibri"/>
                <w:color w:val="000000" w:themeColor="text1"/>
                <w:sz w:val="22"/>
                <w:szCs w:val="22"/>
                <w:lang w:val="en-GB"/>
              </w:rPr>
              <w:fldChar w:fldCharType="begin"/>
            </w:r>
            <w:r w:rsidR="00D55F18" w:rsidRPr="007F23AD">
              <w:rPr>
                <w:rFonts w:ascii="Calibri" w:eastAsia="DengXian" w:hAnsi="Calibri" w:cs="Calibri" w:hint="eastAsia"/>
                <w:color w:val="000000" w:themeColor="text1"/>
                <w:sz w:val="22"/>
                <w:szCs w:val="22"/>
                <w:lang w:val="en-GB"/>
              </w:rPr>
              <w:instrText xml:space="preserve"> ADDIN EN.CITE &lt;EndNote&gt;&lt;Cite ExcludeAuth="1"&gt;&lt;Author&gt;Klein&lt;/Author&gt;&lt;Year&gt;2021&lt;/Year&gt;&lt;RecNum&gt;0&lt;/RecNum&gt;&lt;IDText&gt;COVID</w:instrText>
            </w:r>
            <w:r w:rsidR="00D55F18" w:rsidRPr="007F23AD">
              <w:rPr>
                <w:rFonts w:ascii="Calibri" w:eastAsia="DengXian" w:hAnsi="Calibri" w:cs="Calibri" w:hint="eastAsia"/>
                <w:color w:val="000000" w:themeColor="text1"/>
                <w:sz w:val="22"/>
                <w:szCs w:val="22"/>
                <w:lang w:val="en-GB"/>
              </w:rPr>
              <w:instrText>‐</w:instrText>
            </w:r>
            <w:r w:rsidR="00D55F18" w:rsidRPr="007F23AD">
              <w:rPr>
                <w:rFonts w:ascii="Calibri" w:eastAsia="DengXian" w:hAnsi="Calibri" w:cs="Calibri" w:hint="eastAsia"/>
                <w:color w:val="000000" w:themeColor="text1"/>
                <w:sz w:val="22"/>
                <w:szCs w:val="22"/>
                <w:lang w:val="en-GB"/>
              </w:rPr>
              <w:instrText>19 crisis and SMEs responses: The role of digital transformation&lt;/IDText&gt;&lt;DisplayText&gt;(2021)&lt;/DisplayText&gt;&lt;record&gt;&lt;rec-number&gt;91&lt;/rec-numb</w:instrText>
            </w:r>
            <w:r w:rsidR="00D55F18" w:rsidRPr="007F23AD">
              <w:rPr>
                <w:rFonts w:ascii="Calibri" w:eastAsia="DengXian" w:hAnsi="Calibri" w:cs="Calibri"/>
                <w:color w:val="000000" w:themeColor="text1"/>
                <w:sz w:val="22"/>
                <w:szCs w:val="22"/>
                <w:lang w:val="en-GB"/>
              </w:rPr>
              <w:instrText>er&gt;&lt;foreign-keys&gt;&lt;key app="EN" db-id="pzdwvt0zxepzzqe2zdmp5zajvd0tv5sdtt2w" timestamp="1701253332"&gt;91&lt;/key&gt;&lt;/foreign-keys&gt;&lt;ref-type name="Journal Article"&gt;17&lt;/ref-type&gt;&lt;contributors&gt;&lt;authors&gt;&lt;author&gt;Klein, Vinícius Barreto&lt;/author&gt;&lt;author&gt;Todesco, José Le</w:instrText>
            </w:r>
            <w:r w:rsidR="00D55F18" w:rsidRPr="007F23AD">
              <w:rPr>
                <w:rFonts w:ascii="Calibri" w:eastAsia="DengXian" w:hAnsi="Calibri" w:cs="Calibri" w:hint="eastAsia"/>
                <w:color w:val="000000" w:themeColor="text1"/>
                <w:sz w:val="22"/>
                <w:szCs w:val="22"/>
                <w:lang w:val="en-GB"/>
              </w:rPr>
              <w:instrText>omar&lt;/author&gt;&lt;/authors&gt;&lt;/contributors&gt;&lt;titles&gt;&lt;title&gt;COVID</w:instrText>
            </w:r>
            <w:r w:rsidR="00D55F18" w:rsidRPr="007F23AD">
              <w:rPr>
                <w:rFonts w:ascii="Calibri" w:eastAsia="DengXian" w:hAnsi="Calibri" w:cs="Calibri" w:hint="eastAsia"/>
                <w:color w:val="000000" w:themeColor="text1"/>
                <w:sz w:val="22"/>
                <w:szCs w:val="22"/>
                <w:lang w:val="en-GB"/>
              </w:rPr>
              <w:instrText>‐</w:instrText>
            </w:r>
            <w:r w:rsidR="00D55F18" w:rsidRPr="007F23AD">
              <w:rPr>
                <w:rFonts w:ascii="Calibri" w:eastAsia="DengXian" w:hAnsi="Calibri" w:cs="Calibri" w:hint="eastAsia"/>
                <w:color w:val="000000" w:themeColor="text1"/>
                <w:sz w:val="22"/>
                <w:szCs w:val="22"/>
                <w:lang w:val="en-GB"/>
              </w:rPr>
              <w:instrText>19 crisis and SMEs responses: The role of digital transformation&lt;/title&gt;&lt;secondary-title&gt;Knowledge and Process Management&lt;/secondary-title&gt;&lt;/titles&gt;&lt;periodical&gt;&lt;full-title&gt;Knowledge and Process Ma</w:instrText>
            </w:r>
            <w:r w:rsidR="00D55F18" w:rsidRPr="007F23AD">
              <w:rPr>
                <w:rFonts w:ascii="Calibri" w:eastAsia="DengXian" w:hAnsi="Calibri" w:cs="Calibri"/>
                <w:color w:val="000000" w:themeColor="text1"/>
                <w:sz w:val="22"/>
                <w:szCs w:val="22"/>
                <w:lang w:val="en-GB"/>
              </w:rPr>
              <w:instrText>nagement&lt;/full-title&gt;&lt;/periodical&gt;&lt;pages&gt;117-133&lt;/pages&gt;&lt;volume&gt;28&lt;/volume&gt;&lt;number&gt;2&lt;/number&gt;&lt;section&gt;117&lt;/section&gt;&lt;dates&gt;&lt;year&gt;2021&lt;/year&gt;&lt;/dates&gt;&lt;isbn&gt;1092-4604&amp;#xD;1099-1441&lt;/isbn&gt;&lt;urls&gt;&lt;related-urls&gt;&lt;url&gt;https://onlinelibrary.wiley.com/doi/abs/10.1002/kpm.1660&lt;/url&gt;&lt;url&gt;https://onlinelibrary.wiley.com/doi/pdfdirect/10.1002/kpm.1660?download=true&lt;/url&gt;&lt;/related-urls&gt;&lt;/urls&gt;&lt;electronic-resource-num&gt;10.1002/kpm.1660&lt;/electronic-resource-num&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(2021)</w:t>
            </w:r>
            <w:r w:rsidRPr="007F23AD">
              <w:rPr>
                <w:rFonts w:ascii="Calibri" w:eastAsia="DengXian" w:hAnsi="Calibri" w:cs="Calibri"/>
                <w:color w:val="000000" w:themeColor="text1"/>
                <w:sz w:val="22"/>
                <w:szCs w:val="22"/>
                <w:lang w:val="en-GB"/>
              </w:rPr>
              <w:fldChar w:fldCharType="end"/>
            </w:r>
            <w:r w:rsidR="00192080" w:rsidRPr="007F23AD">
              <w:rPr>
                <w:rFonts w:ascii="Calibri" w:eastAsia="DengXian" w:hAnsi="Calibri" w:cs="Calibri"/>
                <w:color w:val="000000" w:themeColor="text1"/>
                <w:sz w:val="22"/>
                <w:szCs w:val="22"/>
                <w:lang w:val="en-GB"/>
              </w:rPr>
              <w:t xml:space="preserve"> </w:t>
            </w:r>
            <w:r w:rsidR="00776C96" w:rsidRPr="007F23AD">
              <w:rPr>
                <w:rFonts w:ascii="Calibri" w:eastAsia="DengXian" w:hAnsi="Calibri" w:cs="Calibri"/>
                <w:color w:val="000000" w:themeColor="text1"/>
                <w:sz w:val="22"/>
                <w:szCs w:val="22"/>
                <w:lang w:val="en-GB"/>
              </w:rPr>
              <w:t>investigated the impact of COVID-19 on SMEs, recommending knowledge management to boost organizational resilience and digital transformation, helping SMEs adapt to pandemic challenges.</w:t>
            </w:r>
          </w:p>
          <w:p w14:paraId="59E6C110" w14:textId="77777777" w:rsidR="00192080" w:rsidRPr="007F23AD" w:rsidRDefault="00192080" w:rsidP="00192080">
            <w:pPr>
              <w:rPr>
                <w:rFonts w:ascii="Calibri" w:eastAsia="DengXian" w:hAnsi="Calibri" w:cs="Calibri"/>
                <w:color w:val="000000" w:themeColor="text1"/>
                <w:sz w:val="22"/>
                <w:szCs w:val="22"/>
                <w:lang w:val="en-GB"/>
              </w:rPr>
            </w:pPr>
          </w:p>
          <w:p w14:paraId="5EE83DD0" w14:textId="5F0903BF" w:rsidR="00CF1DAD" w:rsidRPr="007F23AD" w:rsidRDefault="00CF1DAD" w:rsidP="00CF1DAD">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lastRenderedPageBreak/>
              <w:fldChar w:fldCharType="begin"/>
            </w:r>
            <w:r w:rsidR="00D55F18" w:rsidRPr="007F23AD">
              <w:rPr>
                <w:rFonts w:ascii="Calibri" w:eastAsia="DengXian" w:hAnsi="Calibri" w:cs="Calibri"/>
                <w:color w:val="000000" w:themeColor="text1"/>
                <w:sz w:val="22"/>
                <w:szCs w:val="22"/>
                <w:lang w:val="en-GB"/>
              </w:rPr>
              <w:instrText xml:space="preserve"> ADDIN EN.CITE &lt;EndNote&gt;&lt;Cite AuthorYear="1"&gt;&lt;Author&gt;Al-Mhdawi&lt;/Author&gt;&lt;Year&gt;2023&lt;/Year&gt;&lt;RecNum&gt;1182&lt;/RecNum&gt;&lt;DisplayText&gt;Al-Mhdawi et al. (2023)&lt;/DisplayText&gt;&lt;record&gt;&lt;rec-number&gt;92&lt;/rec-number&gt;&lt;foreign-keys&gt;&lt;key app="EN" db-id="pzdwvt0zxepzzqe2zdmp5zajvd0tv5sdtt2w" timestamp="1701253332"&gt;92&lt;/key&gt;&lt;/foreign-keys&gt;&lt;ref-type name="Journal Article"&gt;17&lt;/ref-type&gt;&lt;contributors&gt;&lt;authors&gt;&lt;author&gt;Al-Mhdawi, M. K. S.&lt;/author&gt;&lt;author&gt;Brito, M.&lt;/author&gt;&lt;author&gt;Onggo, B. S.&lt;/author&gt;&lt;author&gt;Qazi, A.&lt;/author&gt;&lt;author&gt;O&amp;apos;Connor, A.&lt;/author&gt;&lt;author&gt;Namian, M.&lt;/author&gt;&lt;/authors&gt;&lt;/contributors&gt;&lt;titles&gt;&lt;title&gt;Construction Risk Management in Iraq during the COVID-19 Pandemic: Challenges to Implementation and Efficacy of Practices&lt;/title&gt;&lt;secondary-title&gt;Journal of Construction Engineering and Management&lt;/secondary-title&gt;&lt;/titles&gt;&lt;periodical&gt;&lt;full-title&gt;Journal of Construction Engineering and Management&lt;/full-title&gt;&lt;/periodical&gt;&lt;volume&gt;149&lt;/volume&gt;&lt;number&gt;9&lt;/number&gt;&lt;dates&gt;&lt;year&gt;2023&lt;/year&gt;&lt;/dates&gt;&lt;work-type&gt;Article&lt;/work-type&gt;&lt;urls&gt;&lt;related-urls&gt;&lt;url&gt;https://www.scopus.com/inward/record.uri?eid=2-s2.0-85164912809&amp;amp;doi=10.1061%2fJCEMD4.COENG-13099&amp;amp;partnerID=40&amp;amp;md5=022589a6b63151d4318f01eefb48d4cc&lt;/url&gt;&lt;/related-urls&gt;&lt;/urls&gt;&lt;custom7&gt;04023086&lt;/custom7&gt;&lt;electronic-resource-num&gt;10.1061/JCEMD4.COENG-13099&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Al-Mhdawi et al. (2023)</w:t>
            </w:r>
            <w:r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w:t>
            </w:r>
            <w:r w:rsidR="00084F99" w:rsidRPr="007F23AD">
              <w:rPr>
                <w:rFonts w:ascii="Calibri" w:eastAsia="DengXian" w:hAnsi="Calibri" w:cs="Calibri"/>
                <w:color w:val="000000" w:themeColor="text1"/>
                <w:sz w:val="22"/>
                <w:szCs w:val="22"/>
                <w:lang w:val="en-GB"/>
              </w:rPr>
              <w:t>assessed risk management challenges in Iraq's construction industry during COVID-19, using various methods to identify 34 significant barriers.</w:t>
            </w:r>
          </w:p>
          <w:p w14:paraId="5C65E0BB" w14:textId="77777777" w:rsidR="003040B7" w:rsidRPr="007F23AD" w:rsidRDefault="003040B7" w:rsidP="00CF1DAD">
            <w:pPr>
              <w:rPr>
                <w:rFonts w:ascii="Calibri" w:eastAsia="DengXian" w:hAnsi="Calibri" w:cs="Calibri"/>
                <w:color w:val="000000" w:themeColor="text1"/>
                <w:sz w:val="22"/>
                <w:szCs w:val="22"/>
                <w:lang w:val="en-GB"/>
              </w:rPr>
            </w:pPr>
          </w:p>
          <w:p w14:paraId="15F76E80" w14:textId="61420AF3" w:rsidR="00CF1DAD" w:rsidRPr="007F23AD" w:rsidRDefault="003040B7" w:rsidP="00192080">
            <w:pPr>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fldChar w:fldCharType="begin">
                <w:fldData xml:space="preserve">PEVuZE5vdGU+PENpdGUgQXV0aG9yWWVhcj0iMSI+PEF1dGhvcj5BcnNhd2FuPC9BdXRob3I+PFll
YXI+MjAyMzwvWWVhcj48UmVjTnVtPjkyNTwvUmVjTnVtPjxEaXNwbGF5VGV4dD5BcnNhd2FuIGV0
IGFsLiAoMjAyMyk8L0Rpc3BsYXlUZXh0PjxyZWNvcmQ+PHJlYy1udW1iZXI+OTM8L3JlYy1udW1i
ZXI+PGZvcmVpZ24ta2V5cz48a2V5IGFwcD0iRU4iIGRiLWlkPSJwemR3dnQwenhlcHp6cWUyemRt
cDV6YWp2ZDB0djVzZHR0MnciIHRpbWVzdGFtcD0iMTcwMTI1MzMzMiI+OTM8L2tleT48L2ZvcmVp
Z24ta2V5cz48cmVmLXR5cGUgbmFtZT0iSm91cm5hbCBBcnRpY2xlIj4xNzwvcmVmLXR5cGU+PGNv
bnRyaWJ1dG9ycz48YXV0aG9ycz48YXV0aG9yPkFyc2F3YW4sIEkuIFcuIEUuPC9hdXRob3I+PGF1
dGhvcj5Lb3ZhbCwgVi48L2F1dGhvcj48YXV0aG9yPlN1aGFydGFudG8sIEQuPC9hdXRob3I+PGF1
dGhvcj5IYXJpeWFudGksIE4uIEsuIEQuPC9hdXRob3I+PGF1dGhvcj5Qb2xpc2hjaHVrLCBOLjwv
YXV0aG9yPjxhdXRob3I+Qm9uZGFyLCBWLjwvYXV0aG9yPjwvYXV0aG9ycz48L2NvbnRyaWJ1dG9y
cz48YXV0aC1hZGRyZXNzPlBvbGl0ZWtuaWsgTmVnZXJpIEJhbGksIERlcHQgQnVzaW5lc3MgQWRt
LCBUdWJhbiwgSW5kb25lc2lhJiN4RDtJem1haWwgU3RhdGUgVW5pdiBIdW1hbml0aWVzLCBPZGVz
c2EsIFVrcmFpbmUmI3hEO1BvbGl0ZWtuaWsgTmVnZXJpIEJhbmR1bmcsIERlcHQgQnVzaW5lc3Mg
QWRtLCBCYW5kdW5nLCBJbmRvbmVzaWEmI3hEO1Jpdm5lIFN0YXRlIFVuaXYgSHVtYW5pdGllcywg
Vm9jYXQgRWR1YywgTGFiIFRyYWluaW5nICZhbXA7IFRlY2hub2wsIFJpdm5lLCBVa3JhaW5lJiN4
RDtPZGVzYSBOYXRsIFVuaXYgVGVjaG5vbCwgT2Rlc3NhLCBVa3JhaW5lPC9hdXRoLWFkZHJlc3M+
PHRpdGxlcz48dGl0bGU+Q2lyY3VsYXIgZWNvbm9teSBwcmFjdGljZXMgaW4gU01FczogYWxpZ25p
bmcgbW9kZWwgb2YgZ3JlZW4gZWNvbm9taWMgaW5jZW50aXZlcyBhbmQgZW52aXJvbm1lbnRhbCBj
b21taXRtZW50PC90aXRsZT48c2Vjb25kYXJ5LXRpdGxlPkludGVybmF0aW9uYWwgSm91cm5hbCBv
ZiBQcm9kdWN0aXZpdHkgYW5kIFBlcmZvcm1hbmNlIE1hbmFnZW1lbnQ8L3NlY29uZGFyeS10aXRs
ZT48YWx0LXRpdGxlPkludCBKIFByb2R1Y3QgUGVyZm9yPC9hbHQtdGl0bGU+PC90aXRsZXM+PHBl
cmlvZGljYWw+PGZ1bGwtdGl0bGU+SW50ZXJuYXRpb25hbCBKb3VybmFsIG9mIFByb2R1Y3Rpdml0
eSBhbmQgUGVyZm9ybWFuY2UgTWFuYWdlbWVudDwvZnVsbC10aXRsZT48YWJici0xPkludCBKIFBy
b2R1Y3QgUGVyZm9yPC9hYmJyLTE+PC9wZXJpb2RpY2FsPjxhbHQtcGVyaW9kaWNhbD48ZnVsbC10
aXRsZT5JbnRlcm5hdGlvbmFsIEpvdXJuYWwgb2YgUHJvZHVjdGl2aXR5IGFuZCBQZXJmb3JtYW5j
ZSBNYW5hZ2VtZW50PC9mdWxsLXRpdGxlPjxhYmJyLTE+SW50IEogUHJvZHVjdCBQZXJmb3I8L2Fi
YnItMT48L2FsdC1wZXJpb2RpY2FsPjxrZXl3b3Jkcz48a2V5d29yZD5ncmVlbiBlY29ub21pYyBp
bmNlbnRpdmVzPC9rZXl3b3JkPjxrZXl3b3JkPmVudmlyb25tZW50YWwgY29tbWl0bWVudDwva2V5
d29yZD48a2V5d29yZD5pbnRlcm5hbCBlbnZpcm9ubWVudGFsIG1hbmFnZW1lbnQ8L2tleXdvcmQ+
PGtleXdvcmQ+ZWNvLWRlc2lnbjwva2V5d29yZD48a2V5d29yZD5jb3Jwb3JhdGUgYXNzZXQgbWFu
YWdlbWVudCBhbmQgcmVjb3Zlcnk8L2tleXdvcmQ+PGtleXdvcmQ+Y2lyY3VsYXIgZWNvbm9teSBw
cmFjdGljZXM8L2tleXdvcmQ+PGtleXdvcmQ+c3VwcGx5IGNoYWluIG1hbmFnZW1lbnQ8L2tleXdv
cmQ+PGtleXdvcmQ+cmVzb3VyY2UtYmFzZWQgdmlldzwva2V5d29yZD48a2V5d29yZD5zdXN0YWlu
YWJpbGl0eTwva2V5d29yZD48a2V5d29yZD5zdXBwb3J0PC9rZXl3b3JkPjxrZXl3b3JkPmZpcm1z
PC9rZXl3b3JkPjxrZXl3b3JkPmluZm9ybWF0aW9uPC9rZXl3b3JkPjxrZXl3b3JkPmlubm92YXRp
b248L2tleXdvcmQ+PGtleXdvcmQ+cHJvZ3JhbXM8L2tleXdvcmQ+PGtleXdvcmQ+YmVoYXZpb3I8
L2tleXdvcmQ+PGtleXdvcmQ+aW1wYWN0PC9rZXl3b3JkPjwva2V5d29yZHM+PGRhdGVzPjx5ZWFy
PjIwMjM8L3llYXI+PHB1Yi1kYXRlcz48ZGF0ZT5BcHIgMTM8L2RhdGU+PC9wdWItZGF0ZXM+PC9k
YXRlcz48aXNibj4xNzQxLTA0MDE8L2lzYm4+PGFjY2Vzc2lvbi1udW0+V09TOjAwMDk2OTE1MTcw
MDAwMTwvYWNjZXNzaW9uLW51bT48d29yay10eXBlPkFydGljbGU8L3dvcmstdHlwZT48dXJscz48
cmVsYXRlZC11cmxzPjx1cmw+Jmx0O0dvIHRvIElTSSZndDs6Ly9XT1M6MDAwOTY5MTUxNzAwMDAx
PC91cmw+PC9yZWxhdGVkLXVybHM+PC91cmxzPjxlbGVjdHJvbmljLXJlc291cmNlLW51bT4xMC4x
MTA4L0lqcHBtLTAzLTIwMjItMDE0NDwvZWxlY3Ryb25pYy1yZXNvdXJjZS1udW0+PHJlbW90ZS1k
YXRhYmFzZS1uYW1lPlNjb3B1czwvcmVtb3RlLWRhdGFiYXNlLW5hbWU+PGxhbmd1YWdlPkVuZ2xp
c2g8L2xhbmd1YWdlPjwvcmVjb3JkPjwvQ2l0ZT48L0VuZE5vdGU+AG==
</w:fldData>
              </w:fldChar>
            </w:r>
            <w:r w:rsidR="00D55F18" w:rsidRPr="007F23AD">
              <w:rPr>
                <w:rFonts w:ascii="Calibri" w:eastAsia="DengXian" w:hAnsi="Calibri" w:cs="Calibri"/>
                <w:color w:val="000000" w:themeColor="text1"/>
                <w:sz w:val="22"/>
                <w:szCs w:val="22"/>
                <w:lang w:val="en-GB"/>
              </w:rPr>
              <w:instrText xml:space="preserve"> ADDIN EN.CITE </w:instrText>
            </w:r>
            <w:r w:rsidR="00D55F18" w:rsidRPr="007F23AD">
              <w:rPr>
                <w:rFonts w:ascii="Calibri" w:eastAsia="DengXian" w:hAnsi="Calibri" w:cs="Calibri"/>
                <w:color w:val="000000" w:themeColor="text1"/>
                <w:sz w:val="22"/>
                <w:szCs w:val="22"/>
                <w:lang w:val="en-GB"/>
              </w:rPr>
              <w:fldChar w:fldCharType="begin">
                <w:fldData xml:space="preserve">PEVuZE5vdGU+PENpdGUgQXV0aG9yWWVhcj0iMSI+PEF1dGhvcj5BcnNhd2FuPC9BdXRob3I+PFll
YXI+MjAyMzwvWWVhcj48UmVjTnVtPjkyNTwvUmVjTnVtPjxEaXNwbGF5VGV4dD5BcnNhd2FuIGV0
IGFsLiAoMjAyMyk8L0Rpc3BsYXlUZXh0PjxyZWNvcmQ+PHJlYy1udW1iZXI+OTM8L3JlYy1udW1i
ZXI+PGZvcmVpZ24ta2V5cz48a2V5IGFwcD0iRU4iIGRiLWlkPSJwemR3dnQwenhlcHp6cWUyemRt
cDV6YWp2ZDB0djVzZHR0MnciIHRpbWVzdGFtcD0iMTcwMTI1MzMzMiI+OTM8L2tleT48L2ZvcmVp
Z24ta2V5cz48cmVmLXR5cGUgbmFtZT0iSm91cm5hbCBBcnRpY2xlIj4xNzwvcmVmLXR5cGU+PGNv
bnRyaWJ1dG9ycz48YXV0aG9ycz48YXV0aG9yPkFyc2F3YW4sIEkuIFcuIEUuPC9hdXRob3I+PGF1
dGhvcj5Lb3ZhbCwgVi48L2F1dGhvcj48YXV0aG9yPlN1aGFydGFudG8sIEQuPC9hdXRob3I+PGF1
dGhvcj5IYXJpeWFudGksIE4uIEsuIEQuPC9hdXRob3I+PGF1dGhvcj5Qb2xpc2hjaHVrLCBOLjwv
YXV0aG9yPjxhdXRob3I+Qm9uZGFyLCBWLjwvYXV0aG9yPjwvYXV0aG9ycz48L2NvbnRyaWJ1dG9y
cz48YXV0aC1hZGRyZXNzPlBvbGl0ZWtuaWsgTmVnZXJpIEJhbGksIERlcHQgQnVzaW5lc3MgQWRt
LCBUdWJhbiwgSW5kb25lc2lhJiN4RDtJem1haWwgU3RhdGUgVW5pdiBIdW1hbml0aWVzLCBPZGVz
c2EsIFVrcmFpbmUmI3hEO1BvbGl0ZWtuaWsgTmVnZXJpIEJhbmR1bmcsIERlcHQgQnVzaW5lc3Mg
QWRtLCBCYW5kdW5nLCBJbmRvbmVzaWEmI3hEO1Jpdm5lIFN0YXRlIFVuaXYgSHVtYW5pdGllcywg
Vm9jYXQgRWR1YywgTGFiIFRyYWluaW5nICZhbXA7IFRlY2hub2wsIFJpdm5lLCBVa3JhaW5lJiN4
RDtPZGVzYSBOYXRsIFVuaXYgVGVjaG5vbCwgT2Rlc3NhLCBVa3JhaW5lPC9hdXRoLWFkZHJlc3M+
PHRpdGxlcz48dGl0bGU+Q2lyY3VsYXIgZWNvbm9teSBwcmFjdGljZXMgaW4gU01FczogYWxpZ25p
bmcgbW9kZWwgb2YgZ3JlZW4gZWNvbm9taWMgaW5jZW50aXZlcyBhbmQgZW52aXJvbm1lbnRhbCBj
b21taXRtZW50PC90aXRsZT48c2Vjb25kYXJ5LXRpdGxlPkludGVybmF0aW9uYWwgSm91cm5hbCBv
ZiBQcm9kdWN0aXZpdHkgYW5kIFBlcmZvcm1hbmNlIE1hbmFnZW1lbnQ8L3NlY29uZGFyeS10aXRs
ZT48YWx0LXRpdGxlPkludCBKIFByb2R1Y3QgUGVyZm9yPC9hbHQtdGl0bGU+PC90aXRsZXM+PHBl
cmlvZGljYWw+PGZ1bGwtdGl0bGU+SW50ZXJuYXRpb25hbCBKb3VybmFsIG9mIFByb2R1Y3Rpdml0
eSBhbmQgUGVyZm9ybWFuY2UgTWFuYWdlbWVudDwvZnVsbC10aXRsZT48YWJici0xPkludCBKIFBy
b2R1Y3QgUGVyZm9yPC9hYmJyLTE+PC9wZXJpb2RpY2FsPjxhbHQtcGVyaW9kaWNhbD48ZnVsbC10
aXRsZT5JbnRlcm5hdGlvbmFsIEpvdXJuYWwgb2YgUHJvZHVjdGl2aXR5IGFuZCBQZXJmb3JtYW5j
ZSBNYW5hZ2VtZW50PC9mdWxsLXRpdGxlPjxhYmJyLTE+SW50IEogUHJvZHVjdCBQZXJmb3I8L2Fi
YnItMT48L2FsdC1wZXJpb2RpY2FsPjxrZXl3b3Jkcz48a2V5d29yZD5ncmVlbiBlY29ub21pYyBp
bmNlbnRpdmVzPC9rZXl3b3JkPjxrZXl3b3JkPmVudmlyb25tZW50YWwgY29tbWl0bWVudDwva2V5
d29yZD48a2V5d29yZD5pbnRlcm5hbCBlbnZpcm9ubWVudGFsIG1hbmFnZW1lbnQ8L2tleXdvcmQ+
PGtleXdvcmQ+ZWNvLWRlc2lnbjwva2V5d29yZD48a2V5d29yZD5jb3Jwb3JhdGUgYXNzZXQgbWFu
YWdlbWVudCBhbmQgcmVjb3Zlcnk8L2tleXdvcmQ+PGtleXdvcmQ+Y2lyY3VsYXIgZWNvbm9teSBw
cmFjdGljZXM8L2tleXdvcmQ+PGtleXdvcmQ+c3VwcGx5IGNoYWluIG1hbmFnZW1lbnQ8L2tleXdv
cmQ+PGtleXdvcmQ+cmVzb3VyY2UtYmFzZWQgdmlldzwva2V5d29yZD48a2V5d29yZD5zdXN0YWlu
YWJpbGl0eTwva2V5d29yZD48a2V5d29yZD5zdXBwb3J0PC9rZXl3b3JkPjxrZXl3b3JkPmZpcm1z
PC9rZXl3b3JkPjxrZXl3b3JkPmluZm9ybWF0aW9uPC9rZXl3b3JkPjxrZXl3b3JkPmlubm92YXRp
b248L2tleXdvcmQ+PGtleXdvcmQ+cHJvZ3JhbXM8L2tleXdvcmQ+PGtleXdvcmQ+YmVoYXZpb3I8
L2tleXdvcmQ+PGtleXdvcmQ+aW1wYWN0PC9rZXl3b3JkPjwva2V5d29yZHM+PGRhdGVzPjx5ZWFy
PjIwMjM8L3llYXI+PHB1Yi1kYXRlcz48ZGF0ZT5BcHIgMTM8L2RhdGU+PC9wdWItZGF0ZXM+PC9k
YXRlcz48aXNibj4xNzQxLTA0MDE8L2lzYm4+PGFjY2Vzc2lvbi1udW0+V09TOjAwMDk2OTE1MTcw
MDAwMTwvYWNjZXNzaW9uLW51bT48d29yay10eXBlPkFydGljbGU8L3dvcmstdHlwZT48dXJscz48
cmVsYXRlZC11cmxzPjx1cmw+Jmx0O0dvIHRvIElTSSZndDs6Ly9XT1M6MDAwOTY5MTUxNzAwMDAx
PC91cmw+PC9yZWxhdGVkLXVybHM+PC91cmxzPjxlbGVjdHJvbmljLXJlc291cmNlLW51bT4xMC4x
MTA4L0lqcHBtLTAzLTIwMjItMDE0NDwvZWxlY3Ryb25pYy1yZXNvdXJjZS1udW0+PHJlbW90ZS1k
YXRhYmFzZS1uYW1lPlNjb3B1czwvcmVtb3RlLWRhdGFiYXNlLW5hbWU+PGxhbmd1YWdlPkVuZ2xp
c2g8L2xhbmd1YWdlPjwvcmVjb3JkPjwvQ2l0ZT48L0VuZE5vdGU+AG==
</w:fldData>
              </w:fldChar>
            </w:r>
            <w:r w:rsidR="00D55F18" w:rsidRPr="007F23AD">
              <w:rPr>
                <w:rFonts w:ascii="Calibri" w:eastAsia="DengXian" w:hAnsi="Calibri" w:cs="Calibri"/>
                <w:color w:val="000000" w:themeColor="text1"/>
                <w:sz w:val="22"/>
                <w:szCs w:val="22"/>
                <w:lang w:val="en-GB"/>
              </w:rPr>
              <w:instrText xml:space="preserve"> ADDIN EN.CITE.DATA </w:instrText>
            </w:r>
            <w:r w:rsidR="00D55F18" w:rsidRPr="007F23AD">
              <w:rPr>
                <w:rFonts w:ascii="Calibri" w:eastAsia="DengXian" w:hAnsi="Calibri" w:cs="Calibri"/>
                <w:color w:val="000000" w:themeColor="text1"/>
                <w:sz w:val="22"/>
                <w:szCs w:val="22"/>
                <w:lang w:val="en-GB"/>
              </w:rPr>
            </w:r>
            <w:r w:rsidR="00D55F18" w:rsidRPr="007F23AD">
              <w:rPr>
                <w:rFonts w:ascii="Calibri" w:eastAsia="DengXian"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r>
            <w:r w:rsidRPr="007F23AD">
              <w:rPr>
                <w:rFonts w:ascii="Calibri" w:eastAsia="DengXian" w:hAnsi="Calibri" w:cs="Calibri"/>
                <w:color w:val="000000" w:themeColor="text1"/>
                <w:sz w:val="22"/>
                <w:szCs w:val="22"/>
                <w:lang w:val="en-GB"/>
              </w:rPr>
              <w:fldChar w:fldCharType="separate"/>
            </w:r>
            <w:r w:rsidRPr="007F23AD">
              <w:rPr>
                <w:rFonts w:ascii="Calibri" w:eastAsia="DengXian" w:hAnsi="Calibri" w:cs="Calibri"/>
                <w:noProof/>
                <w:color w:val="000000" w:themeColor="text1"/>
                <w:sz w:val="22"/>
                <w:szCs w:val="22"/>
                <w:lang w:val="en-GB"/>
              </w:rPr>
              <w:t>Arsawan et al. (2023)</w:t>
            </w:r>
            <w:r w:rsidRPr="007F23AD">
              <w:rPr>
                <w:rFonts w:ascii="Calibri" w:eastAsia="DengXian" w:hAnsi="Calibri" w:cs="Calibri"/>
                <w:color w:val="000000" w:themeColor="text1"/>
                <w:sz w:val="22"/>
                <w:szCs w:val="22"/>
                <w:lang w:val="en-GB"/>
              </w:rPr>
              <w:fldChar w:fldCharType="end"/>
            </w:r>
            <w:r w:rsidR="00084F99" w:rsidRPr="007F23AD">
              <w:rPr>
                <w:color w:val="000000" w:themeColor="text1"/>
              </w:rPr>
              <w:t xml:space="preserve"> </w:t>
            </w:r>
            <w:proofErr w:type="spellStart"/>
            <w:r w:rsidR="00084F99" w:rsidRPr="007F23AD">
              <w:rPr>
                <w:rFonts w:ascii="Calibri" w:eastAsia="DengXian" w:hAnsi="Calibri" w:cs="Calibri"/>
                <w:color w:val="000000" w:themeColor="text1"/>
                <w:sz w:val="22"/>
                <w:szCs w:val="22"/>
                <w:lang w:val="en-GB"/>
              </w:rPr>
              <w:t>analyzed</w:t>
            </w:r>
            <w:proofErr w:type="spellEnd"/>
            <w:r w:rsidR="00084F99" w:rsidRPr="007F23AD">
              <w:rPr>
                <w:rFonts w:ascii="Calibri" w:eastAsia="DengXian" w:hAnsi="Calibri" w:cs="Calibri"/>
                <w:color w:val="000000" w:themeColor="text1"/>
                <w:sz w:val="22"/>
                <w:szCs w:val="22"/>
                <w:lang w:val="en-GB"/>
              </w:rPr>
              <w:t xml:space="preserve"> the relationship between green economic incentives and environmental commitment in SMEs, finding a positive correlation and the role of commitment in practices like eco-design and asset recovery.</w:t>
            </w:r>
          </w:p>
          <w:p w14:paraId="2972692B" w14:textId="77777777" w:rsidR="00084F99" w:rsidRPr="007F23AD" w:rsidRDefault="00084F99" w:rsidP="00192080">
            <w:pPr>
              <w:rPr>
                <w:rFonts w:ascii="Calibri" w:eastAsia="DengXian" w:hAnsi="Calibri" w:cs="Calibri"/>
                <w:noProof/>
                <w:color w:val="000000" w:themeColor="text1"/>
                <w:sz w:val="22"/>
                <w:szCs w:val="22"/>
                <w:lang w:val="en-GB"/>
              </w:rPr>
            </w:pPr>
          </w:p>
          <w:p w14:paraId="4905583B" w14:textId="69388A15" w:rsidR="00CF1DAD" w:rsidRPr="007F23AD" w:rsidRDefault="00722E9D" w:rsidP="00192080">
            <w:pPr>
              <w:rPr>
                <w:rFonts w:ascii="Calibri" w:eastAsia="DengXian" w:hAnsi="Calibri" w:cs="Calibri"/>
                <w:color w:val="000000" w:themeColor="text1"/>
                <w:sz w:val="22"/>
                <w:szCs w:val="22"/>
                <w:lang w:val="en-GB"/>
              </w:rPr>
            </w:pPr>
            <w:r w:rsidRPr="007F23AD">
              <w:rPr>
                <w:rFonts w:ascii="Calibri" w:eastAsia="DengXian" w:hAnsi="Calibri" w:cs="Calibri"/>
                <w:noProof/>
                <w:color w:val="000000" w:themeColor="text1"/>
                <w:sz w:val="22"/>
                <w:szCs w:val="22"/>
                <w:lang w:val="en-GB"/>
              </w:rPr>
              <w:t>Salami et al</w:t>
            </w:r>
            <w:r w:rsidRPr="007F23AD">
              <w:rPr>
                <w:rFonts w:ascii="Calibri" w:eastAsia="DengXian" w:hAnsi="Calibri" w:cs="Calibri"/>
                <w:color w:val="000000" w:themeColor="text1"/>
                <w:sz w:val="22"/>
                <w:szCs w:val="22"/>
                <w:lang w:val="en-GB"/>
              </w:rPr>
              <w:t xml:space="preserve"> </w:t>
            </w:r>
            <w:r w:rsidRPr="007F23AD">
              <w:rPr>
                <w:rFonts w:ascii="Calibri" w:eastAsia="DengXian" w:hAnsi="Calibri" w:cs="Calibri"/>
                <w:color w:val="000000" w:themeColor="text1"/>
                <w:sz w:val="22"/>
                <w:szCs w:val="22"/>
                <w:lang w:val="en-GB"/>
              </w:rPr>
              <w:fldChar w:fldCharType="begin"/>
            </w:r>
            <w:r w:rsidR="005727DB" w:rsidRPr="007F23AD">
              <w:rPr>
                <w:rFonts w:ascii="Calibri" w:eastAsia="DengXian" w:hAnsi="Calibri" w:cs="Calibri"/>
                <w:color w:val="000000" w:themeColor="text1"/>
                <w:sz w:val="22"/>
                <w:szCs w:val="22"/>
                <w:lang w:val="en-GB"/>
              </w:rPr>
              <w:instrText xml:space="preserve"> ADDIN EN.CITE &lt;EndNote&gt;&lt;Cite ExcludeAuth="1"&gt;&lt;Author&gt;Salami&lt;/Author&gt;&lt;Year&gt;2021&lt;/Year&gt;&lt;RecNum&gt;921&lt;/RecNum&gt;&lt;IDText&gt;Tackling the impacts of Covid-19 on construction projects: an exploration of contractual dispute avoidance measures adopted by construction firms&lt;/IDText&gt;&lt;DisplayText&gt;(2021)&lt;/DisplayText&gt;&lt;record&gt;&lt;rec-number&gt;921&lt;/rec-number&gt;&lt;foreign-keys&gt;&lt;key app="EN" db-id="vxw0ffesn9zzt0ewpdx5r5a3fpw92aep9re9" timestamp="1684851507" guid="692ad2cd-dfa8-4c1b-8823-d0e24ab6eb51"&gt;921&lt;/key&gt;&lt;/foreign-keys&gt;&lt;ref-type name="Journal Article"&gt;17&lt;/ref-type&gt;&lt;contributors&gt;&lt;authors&gt;&lt;author&gt;Salami, Babatunde A.&lt;/author&gt;&lt;author&gt;Ajayi, Saheed O.&lt;/author&gt;&lt;author&gt;Oyegoke, Adekunle S.&lt;/author&gt;&lt;/authors&gt;&lt;/contributors&gt;&lt;titles&gt;&lt;title&gt;Tackling the impacts of Covid-19 on construction projects: an exploration of contractual dispute avoidance measures adopted by construction firms&lt;/title&gt;&lt;secondary-title&gt;International Journal of Construction Management&lt;/secondary-title&gt;&lt;/titles&gt;&lt;periodical&gt;&lt;full-title&gt;International Journal of Construction Management&lt;/full-title&gt;&lt;/periodical&gt;&lt;pages&gt;1196-1204&lt;/pages&gt;&lt;volume&gt;23&lt;/volume&gt;&lt;number&gt;7&lt;/number&gt;&lt;section&gt;1196&lt;/section&gt;&lt;dates&gt;&lt;year&gt;2021&lt;/year&gt;&lt;/dates&gt;&lt;isbn&gt;1562-3599&amp;#xD;2331-2327&lt;/isbn&gt;&lt;work-type&gt;Article&lt;/work-type&gt;&lt;urls&gt;&lt;related-urls&gt;&lt;url&gt;https://www.scopus.com/inward/record.uri?eid=2-s2.0-85112151848&amp;amp;doi=10.1080%2f15623599.2021.1963561&amp;amp;partnerID=40&amp;amp;md5=f6f329242f3f8fa81e29fdf063fb199e&lt;/url&gt;&lt;/related-urls&gt;&lt;/urls&gt;&lt;electronic-resource-num&gt;10.1080/15623599.2021.1963561&lt;/electronic-resource-num&gt;&lt;remote-database-name&gt;Scopus&lt;/remote-database-name&gt;&lt;/record&gt;&lt;/Cite&gt;&lt;/EndNote&gt;</w:instrText>
            </w:r>
            <w:r w:rsidRPr="007F23AD">
              <w:rPr>
                <w:rFonts w:ascii="Calibri" w:eastAsia="DengXian" w:hAnsi="Calibri" w:cs="Calibri"/>
                <w:color w:val="000000" w:themeColor="text1"/>
                <w:sz w:val="22"/>
                <w:szCs w:val="22"/>
                <w:lang w:val="en-GB"/>
              </w:rPr>
              <w:fldChar w:fldCharType="separate"/>
            </w:r>
            <w:r w:rsidR="004A76E8" w:rsidRPr="007F23AD">
              <w:rPr>
                <w:rFonts w:ascii="Calibri" w:eastAsia="DengXian" w:hAnsi="Calibri" w:cs="Calibri"/>
                <w:noProof/>
                <w:color w:val="000000" w:themeColor="text1"/>
                <w:sz w:val="22"/>
                <w:szCs w:val="22"/>
                <w:lang w:val="en-GB"/>
              </w:rPr>
              <w:t>(2021)</w:t>
            </w:r>
            <w:r w:rsidRPr="007F23AD">
              <w:rPr>
                <w:rFonts w:ascii="Calibri" w:eastAsia="DengXian" w:hAnsi="Calibri" w:cs="Calibri"/>
                <w:color w:val="000000" w:themeColor="text1"/>
                <w:sz w:val="22"/>
                <w:szCs w:val="22"/>
                <w:lang w:val="en-GB"/>
              </w:rPr>
              <w:fldChar w:fldCharType="end"/>
            </w:r>
            <w:r w:rsidR="00192080" w:rsidRPr="007F23AD">
              <w:rPr>
                <w:rFonts w:ascii="Calibri" w:eastAsia="DengXian" w:hAnsi="Calibri" w:cs="Calibri"/>
                <w:color w:val="000000" w:themeColor="text1"/>
                <w:sz w:val="22"/>
                <w:szCs w:val="22"/>
                <w:lang w:val="en-GB"/>
              </w:rPr>
              <w:t xml:space="preserve"> </w:t>
            </w:r>
            <w:r w:rsidR="00294257" w:rsidRPr="007F23AD">
              <w:rPr>
                <w:rFonts w:ascii="Calibri" w:eastAsia="DengXian" w:hAnsi="Calibri" w:cs="Calibri"/>
                <w:color w:val="000000" w:themeColor="text1"/>
                <w:sz w:val="22"/>
                <w:szCs w:val="22"/>
                <w:lang w:val="en-GB"/>
              </w:rPr>
              <w:t>examined strategies by construction firms to avoid COVID-19 related contractual disputes, emphasizing measures like positive partner relationships and early decision-making, providing insights for risk minimization and partnership maintenance during the pandemic.</w:t>
            </w:r>
          </w:p>
          <w:p w14:paraId="4EFDAF61" w14:textId="50F88CDB" w:rsidR="003561B3" w:rsidRPr="007F23AD" w:rsidRDefault="003561B3" w:rsidP="00192080">
            <w:pPr>
              <w:rPr>
                <w:rFonts w:ascii="Calibri" w:eastAsia="DengXian" w:hAnsi="Calibri" w:cs="Calibri"/>
                <w:color w:val="000000" w:themeColor="text1"/>
                <w:sz w:val="22"/>
                <w:szCs w:val="22"/>
              </w:rPr>
            </w:pPr>
          </w:p>
        </w:tc>
      </w:tr>
    </w:tbl>
    <w:p w14:paraId="1D1CCAF8" w14:textId="77777777" w:rsidR="00751CEF" w:rsidRPr="007F23AD" w:rsidRDefault="00751CEF" w:rsidP="00751CEF">
      <w:pPr>
        <w:rPr>
          <w:rFonts w:ascii="Calibri" w:hAnsi="Calibri" w:cs="Calibri"/>
          <w:color w:val="000000" w:themeColor="text1"/>
          <w:sz w:val="22"/>
          <w:szCs w:val="22"/>
          <w:lang w:val="en-GB"/>
        </w:rPr>
        <w:sectPr w:rsidR="00751CEF" w:rsidRPr="007F23AD" w:rsidSect="002F0FBC">
          <w:pgSz w:w="16840" w:h="11900" w:orient="landscape"/>
          <w:pgMar w:top="1800" w:right="1440" w:bottom="1800" w:left="1440" w:header="708" w:footer="708" w:gutter="0"/>
          <w:cols w:space="708"/>
          <w:docGrid w:linePitch="360"/>
        </w:sectPr>
      </w:pPr>
    </w:p>
    <w:p w14:paraId="786FE23F" w14:textId="19E2AF01" w:rsidR="0039109D" w:rsidRPr="007F23AD" w:rsidRDefault="00AF1099" w:rsidP="007C675E">
      <w:pPr>
        <w:spacing w:line="480" w:lineRule="auto"/>
        <w:jc w:val="both"/>
        <w:rPr>
          <w:rFonts w:ascii="Calibri" w:eastAsia="DengXian" w:hAnsi="Calibri" w:cs="Calibri"/>
          <w:i/>
          <w:iCs/>
          <w:color w:val="000000" w:themeColor="text1"/>
          <w:sz w:val="22"/>
          <w:szCs w:val="22"/>
          <w:lang w:val="en-GB"/>
        </w:rPr>
      </w:pPr>
      <w:r w:rsidRPr="007F23AD">
        <w:rPr>
          <w:rFonts w:ascii="Calibri" w:eastAsia="DengXian" w:hAnsi="Calibri" w:cs="Calibri"/>
          <w:i/>
          <w:iCs/>
          <w:color w:val="000000" w:themeColor="text1"/>
          <w:sz w:val="22"/>
          <w:szCs w:val="22"/>
          <w:lang w:val="en-GB"/>
        </w:rPr>
        <w:lastRenderedPageBreak/>
        <w:t>Environmental risk</w:t>
      </w:r>
    </w:p>
    <w:p w14:paraId="3EC265F0" w14:textId="0BB9F096" w:rsidR="00952DFA" w:rsidRPr="007F23AD" w:rsidRDefault="00AB73DA" w:rsidP="00D9612F">
      <w:pPr>
        <w:spacing w:line="480" w:lineRule="auto"/>
        <w:jc w:val="both"/>
        <w:rPr>
          <w:rFonts w:ascii="Calibri" w:eastAsia="DengXian" w:hAnsi="Calibri" w:cs="Calibri"/>
          <w:color w:val="000000" w:themeColor="text1"/>
          <w:sz w:val="22"/>
          <w:szCs w:val="22"/>
          <w:lang w:val="en-GB"/>
        </w:rPr>
      </w:pPr>
      <w:r w:rsidRPr="007F23AD">
        <w:rPr>
          <w:rFonts w:ascii="Calibri" w:eastAsia="DengXian" w:hAnsi="Calibri" w:cs="Calibri"/>
          <w:color w:val="000000" w:themeColor="text1"/>
          <w:sz w:val="22"/>
          <w:szCs w:val="22"/>
          <w:lang w:val="en-GB"/>
        </w:rPr>
        <w:t>Environmental risks can be categori</w:t>
      </w:r>
      <w:r w:rsidR="00E356C8" w:rsidRPr="007F23AD">
        <w:rPr>
          <w:rFonts w:ascii="Calibri" w:eastAsia="DengXian" w:hAnsi="Calibri" w:cs="Calibri"/>
          <w:color w:val="000000" w:themeColor="text1"/>
          <w:sz w:val="22"/>
          <w:szCs w:val="22"/>
          <w:lang w:val="en-GB"/>
        </w:rPr>
        <w:t>s</w:t>
      </w:r>
      <w:r w:rsidRPr="007F23AD">
        <w:rPr>
          <w:rFonts w:ascii="Calibri" w:eastAsia="DengXian" w:hAnsi="Calibri" w:cs="Calibri"/>
          <w:color w:val="000000" w:themeColor="text1"/>
          <w:sz w:val="22"/>
          <w:szCs w:val="22"/>
          <w:lang w:val="en-GB"/>
        </w:rPr>
        <w:t xml:space="preserve">ed into endogenous and exogenous facets. The </w:t>
      </w:r>
      <w:r w:rsidR="00D858C7" w:rsidRPr="007F23AD">
        <w:rPr>
          <w:rFonts w:ascii="Calibri" w:eastAsia="DengXian" w:hAnsi="Calibri" w:cs="Calibri"/>
          <w:color w:val="000000" w:themeColor="text1"/>
          <w:sz w:val="22"/>
          <w:szCs w:val="22"/>
          <w:lang w:val="en-GB"/>
        </w:rPr>
        <w:t>endogenous side</w:t>
      </w:r>
      <w:r w:rsidRPr="007F23AD">
        <w:rPr>
          <w:rFonts w:ascii="Calibri" w:eastAsia="DengXian" w:hAnsi="Calibri" w:cs="Calibri"/>
          <w:color w:val="000000" w:themeColor="text1"/>
          <w:sz w:val="22"/>
          <w:szCs w:val="22"/>
          <w:lang w:val="en-GB"/>
        </w:rPr>
        <w:t xml:space="preserve"> stems from </w:t>
      </w:r>
      <w:r w:rsidR="002B39E0" w:rsidRPr="007F23AD">
        <w:rPr>
          <w:rFonts w:ascii="Calibri" w:eastAsia="DengXian" w:hAnsi="Calibri" w:cs="Calibri"/>
          <w:color w:val="000000" w:themeColor="text1"/>
          <w:sz w:val="22"/>
          <w:szCs w:val="22"/>
          <w:lang w:val="en-GB"/>
        </w:rPr>
        <w:t>an</w:t>
      </w:r>
      <w:r w:rsidRPr="007F23AD">
        <w:rPr>
          <w:rFonts w:ascii="Calibri" w:eastAsia="DengXian" w:hAnsi="Calibri" w:cs="Calibri"/>
          <w:color w:val="000000" w:themeColor="text1"/>
          <w:sz w:val="22"/>
          <w:szCs w:val="22"/>
          <w:lang w:val="en-GB"/>
        </w:rPr>
        <w:t xml:space="preserve"> </w:t>
      </w:r>
      <w:r w:rsidR="00CC67B2" w:rsidRPr="007F23AD">
        <w:rPr>
          <w:rFonts w:ascii="Calibri" w:eastAsia="DengXian" w:hAnsi="Calibri" w:cs="Calibri"/>
          <w:color w:val="000000" w:themeColor="text1"/>
          <w:sz w:val="22"/>
          <w:szCs w:val="22"/>
          <w:lang w:val="en-GB"/>
        </w:rPr>
        <w:t xml:space="preserve">inside of the company </w:t>
      </w:r>
      <w:r w:rsidRPr="007F23AD">
        <w:rPr>
          <w:rFonts w:ascii="Calibri" w:eastAsia="DengXian" w:hAnsi="Calibri" w:cs="Calibri"/>
          <w:color w:val="000000" w:themeColor="text1"/>
          <w:sz w:val="22"/>
          <w:szCs w:val="22"/>
          <w:lang w:val="en-GB"/>
        </w:rPr>
        <w:t xml:space="preserve">activities throughout its supply chain, while the </w:t>
      </w:r>
      <w:r w:rsidR="002B39E0" w:rsidRPr="007F23AD">
        <w:rPr>
          <w:rFonts w:ascii="Calibri" w:eastAsia="DengXian" w:hAnsi="Calibri" w:cs="Calibri"/>
          <w:color w:val="000000" w:themeColor="text1"/>
          <w:sz w:val="22"/>
          <w:szCs w:val="22"/>
          <w:lang w:val="en-GB"/>
        </w:rPr>
        <w:t>exogenous facets</w:t>
      </w:r>
      <w:r w:rsidRPr="007F23AD">
        <w:rPr>
          <w:rFonts w:ascii="Calibri" w:eastAsia="DengXian" w:hAnsi="Calibri" w:cs="Calibri"/>
          <w:color w:val="000000" w:themeColor="text1"/>
          <w:sz w:val="22"/>
          <w:szCs w:val="22"/>
          <w:lang w:val="en-GB"/>
        </w:rPr>
        <w:t xml:space="preserve"> arises from external factors when companies interact with the broader environment in which they operate </w:t>
      </w:r>
      <w:r w:rsidRPr="007F23AD">
        <w:rPr>
          <w:rFonts w:ascii="Calibri" w:hAnsi="Calibri" w:cs="Calibri"/>
          <w:color w:val="000000" w:themeColor="text1"/>
          <w:sz w:val="22"/>
          <w:szCs w:val="22"/>
          <w:lang w:val="en-GB"/>
        </w:rPr>
        <w:fldChar w:fldCharType="begin"/>
      </w:r>
      <w:r w:rsidR="00922C2B" w:rsidRPr="007F23AD">
        <w:rPr>
          <w:rFonts w:ascii="Calibri" w:hAnsi="Calibri" w:cs="Calibri"/>
          <w:color w:val="000000" w:themeColor="text1"/>
          <w:sz w:val="22"/>
          <w:szCs w:val="22"/>
          <w:lang w:val="en-GB"/>
        </w:rPr>
        <w:instrText xml:space="preserve"> ADDIN EN.CITE &lt;EndNote&gt;&lt;Cite&gt;&lt;Author&gt;Giannakis&lt;/Author&gt;&lt;Year&gt;2016&lt;/Year&gt;&lt;RecNum&gt;1198&lt;/RecNum&gt;&lt;DisplayText&gt;(Giannakis and Papadopoulos 2016)&lt;/DisplayText&gt;&lt;record&gt;&lt;rec-number&gt;1198&lt;/rec-number&gt;&lt;foreign-keys&gt;&lt;key app="EN" db-id="vxw0ffesn9zzt0ewpdx5r5a3fpw92aep9re9" timestamp="1699017581" guid="5f9ca3da-7671-4c1e-a1b1-79db95f70432"&gt;1198&lt;/key&gt;&lt;/foreign-keys&gt;&lt;ref-type name="Journal Article"&gt;17&lt;/ref-type&gt;&lt;contributors&gt;&lt;authors&gt;&lt;author&gt;Giannakis, Mihalis&lt;/author&gt;&lt;author&gt;Papadopoulos, Thanos&lt;/author&gt;&lt;/authors&gt;&lt;/contributors&gt;&lt;titles&gt;&lt;title&gt;Supply chain sustainability: A risk management approach&lt;/title&gt;&lt;secondary-title&gt;International Journal of Production Economics&lt;/secondary-title&gt;&lt;/titles&gt;&lt;periodical&gt;&lt;full-title&gt;International Journal of Production Economics&lt;/full-title&gt;&lt;/periodical&gt;&lt;pages&gt;455-470&lt;/pages&gt;&lt;volume&gt;171&lt;/volume&gt;&lt;keywords&gt;&lt;keyword&gt;Sustainability&lt;/keyword&gt;&lt;keyword&gt;Risk management&lt;/keyword&gt;&lt;keyword&gt;supply chain management&lt;/keyword&gt;&lt;/keywords&gt;&lt;dates&gt;&lt;year&gt;2016&lt;/year&gt;&lt;pub-dates&gt;&lt;date&gt;2016/01/01/&lt;/date&gt;&lt;/pub-dates&gt;&lt;/dates&gt;&lt;isbn&gt;0925-5273&lt;/isbn&gt;&lt;urls&gt;&lt;related-urls&gt;&lt;url&gt;https://www.sciencedirect.com/science/article/pii/S0925527315002704&lt;/url&gt;&lt;/related-urls&gt;&lt;/urls&gt;&lt;electronic-resource-num&gt;https://doi.org/10.1016/j.ijpe.2015.06.032&lt;/electronic-resource-num&gt;&lt;/record&gt;&lt;/Cite&gt;&lt;/EndNote&gt;</w:instrText>
      </w:r>
      <w:r w:rsidRPr="007F23AD">
        <w:rPr>
          <w:rFonts w:ascii="Calibri" w:hAnsi="Calibri" w:cs="Calibri"/>
          <w:color w:val="000000" w:themeColor="text1"/>
          <w:sz w:val="22"/>
          <w:szCs w:val="22"/>
          <w:lang w:val="en-GB"/>
        </w:rPr>
        <w:fldChar w:fldCharType="separate"/>
      </w:r>
      <w:r w:rsidRPr="007F23AD">
        <w:rPr>
          <w:rFonts w:ascii="Calibri" w:hAnsi="Calibri" w:cs="Calibri"/>
          <w:noProof/>
          <w:color w:val="000000" w:themeColor="text1"/>
          <w:sz w:val="22"/>
          <w:szCs w:val="22"/>
          <w:lang w:val="en-GB"/>
        </w:rPr>
        <w:t>(Giannakis and Papadopoulos 2016)</w:t>
      </w:r>
      <w:r w:rsidRPr="007F23AD">
        <w:rPr>
          <w:rFonts w:ascii="Calibri" w:hAnsi="Calibri" w:cs="Calibri"/>
          <w:color w:val="000000" w:themeColor="text1"/>
          <w:sz w:val="22"/>
          <w:szCs w:val="22"/>
          <w:lang w:val="en-GB"/>
        </w:rPr>
        <w:fldChar w:fldCharType="end"/>
      </w:r>
      <w:r w:rsidRPr="007F23AD">
        <w:rPr>
          <w:rFonts w:ascii="Calibri" w:eastAsia="DengXian" w:hAnsi="Calibri" w:cs="Calibri"/>
          <w:color w:val="000000" w:themeColor="text1"/>
          <w:sz w:val="22"/>
          <w:szCs w:val="22"/>
          <w:lang w:val="en-GB"/>
        </w:rPr>
        <w:t xml:space="preserve">. This theme predominantly addresses the exogenous aspect, particularly </w:t>
      </w:r>
      <w:r w:rsidR="00D42DE0" w:rsidRPr="007F23AD">
        <w:rPr>
          <w:rFonts w:ascii="Calibri" w:eastAsia="DengXian" w:hAnsi="Calibri" w:cs="Calibri"/>
          <w:color w:val="000000" w:themeColor="text1"/>
          <w:sz w:val="22"/>
          <w:szCs w:val="22"/>
          <w:lang w:val="en-GB"/>
        </w:rPr>
        <w:t>considering</w:t>
      </w:r>
      <w:r w:rsidRPr="007F23AD">
        <w:rPr>
          <w:rFonts w:ascii="Calibri" w:eastAsia="DengXian" w:hAnsi="Calibri" w:cs="Calibri"/>
          <w:color w:val="000000" w:themeColor="text1"/>
          <w:sz w:val="22"/>
          <w:szCs w:val="22"/>
          <w:lang w:val="en-GB"/>
        </w:rPr>
        <w:t xml:space="preserve"> the profound effects of COVID-19</w:t>
      </w:r>
      <w:r w:rsidR="0039109D" w:rsidRPr="007F23AD">
        <w:rPr>
          <w:rFonts w:ascii="Calibri" w:eastAsia="DengXian" w:hAnsi="Calibri" w:cs="Calibri"/>
          <w:color w:val="000000" w:themeColor="text1"/>
          <w:sz w:val="22"/>
          <w:szCs w:val="22"/>
          <w:lang w:val="en-GB"/>
        </w:rPr>
        <w:t xml:space="preserve">. These risks are often linked with green supply chains and predominantly focus on natural threats such as the </w:t>
      </w:r>
      <w:r w:rsidR="000968DA" w:rsidRPr="007F23AD">
        <w:rPr>
          <w:rFonts w:ascii="Calibri" w:eastAsia="DengXian" w:hAnsi="Calibri" w:cs="Calibri"/>
          <w:color w:val="000000" w:themeColor="text1"/>
          <w:sz w:val="22"/>
          <w:szCs w:val="22"/>
          <w:lang w:val="en-GB"/>
        </w:rPr>
        <w:t>consequence</w:t>
      </w:r>
      <w:r w:rsidR="0039109D" w:rsidRPr="007F23AD">
        <w:rPr>
          <w:rFonts w:ascii="Calibri" w:eastAsia="DengXian" w:hAnsi="Calibri" w:cs="Calibri"/>
          <w:color w:val="000000" w:themeColor="text1"/>
          <w:sz w:val="22"/>
          <w:szCs w:val="22"/>
          <w:lang w:val="en-GB"/>
        </w:rPr>
        <w:t xml:space="preserve"> of COVID-19. </w:t>
      </w:r>
      <w:r w:rsidR="00FF3198" w:rsidRPr="007F23AD">
        <w:rPr>
          <w:rFonts w:ascii="Calibri" w:eastAsia="DengXian" w:hAnsi="Calibri" w:cs="Calibri"/>
          <w:color w:val="000000" w:themeColor="text1"/>
          <w:sz w:val="22"/>
          <w:szCs w:val="22"/>
          <w:lang w:val="en-GB"/>
        </w:rPr>
        <w:t>The supply chains of construction SMEs are particularly susceptible to external factors and unforeseen events.</w:t>
      </w:r>
      <w:r w:rsidR="0039109D" w:rsidRPr="007F23AD">
        <w:rPr>
          <w:rFonts w:ascii="Calibri" w:eastAsia="DengXian" w:hAnsi="Calibri" w:cs="Calibri"/>
          <w:color w:val="000000" w:themeColor="text1"/>
          <w:sz w:val="22"/>
          <w:szCs w:val="22"/>
          <w:lang w:val="en-GB"/>
        </w:rPr>
        <w:t xml:space="preserve"> In comparison to </w:t>
      </w:r>
      <w:r w:rsidR="00DA5C9F" w:rsidRPr="007F23AD">
        <w:rPr>
          <w:rFonts w:ascii="Calibri" w:eastAsia="DengXian" w:hAnsi="Calibri" w:cs="Calibri"/>
          <w:color w:val="000000" w:themeColor="text1"/>
          <w:sz w:val="22"/>
          <w:szCs w:val="22"/>
          <w:lang w:val="en-GB"/>
        </w:rPr>
        <w:t>other</w:t>
      </w:r>
      <w:r w:rsidR="0039109D" w:rsidRPr="007F23AD">
        <w:rPr>
          <w:rFonts w:ascii="Calibri" w:eastAsia="DengXian" w:hAnsi="Calibri" w:cs="Calibri"/>
          <w:color w:val="000000" w:themeColor="text1"/>
          <w:sz w:val="22"/>
          <w:szCs w:val="22"/>
          <w:lang w:val="en-GB"/>
        </w:rPr>
        <w:t xml:space="preserve"> larger, well-established counterparts, SMEs typically lack the robust </w:t>
      </w:r>
      <w:r w:rsidR="00DA5C9F" w:rsidRPr="007F23AD">
        <w:rPr>
          <w:rFonts w:ascii="Calibri" w:eastAsia="DengXian" w:hAnsi="Calibri" w:cs="Calibri"/>
          <w:color w:val="000000" w:themeColor="text1"/>
          <w:sz w:val="22"/>
          <w:szCs w:val="22"/>
          <w:lang w:val="en-GB"/>
        </w:rPr>
        <w:t>ability</w:t>
      </w:r>
      <w:r w:rsidR="0039109D" w:rsidRPr="007F23AD">
        <w:rPr>
          <w:rFonts w:ascii="Calibri" w:eastAsia="DengXian" w:hAnsi="Calibri" w:cs="Calibri"/>
          <w:color w:val="000000" w:themeColor="text1"/>
          <w:sz w:val="22"/>
          <w:szCs w:val="22"/>
          <w:lang w:val="en-GB"/>
        </w:rPr>
        <w:t xml:space="preserve"> to counter unforeseen risks effectively. The outbreak of the COVID-19 pandemic offers a clear illustration of this vulnerability. At the pandemic's onset, numerous countries instituted lockdowns, limiting non-essential functions and urging residents to self-isolate</w:t>
      </w:r>
      <w:r w:rsidR="004767B6" w:rsidRPr="007F23AD">
        <w:rPr>
          <w:rFonts w:ascii="Calibri" w:eastAsia="DengXian" w:hAnsi="Calibri" w:cs="Calibri"/>
          <w:color w:val="000000" w:themeColor="text1"/>
          <w:sz w:val="22"/>
          <w:szCs w:val="22"/>
          <w:lang w:val="en-GB"/>
        </w:rPr>
        <w:t xml:space="preserve"> </w:t>
      </w:r>
      <w:r w:rsidR="004767B6" w:rsidRPr="007F23AD">
        <w:rPr>
          <w:rFonts w:ascii="Calibri" w:eastAsia="DengXian" w:hAnsi="Calibri" w:cs="Calibri"/>
          <w:color w:val="000000" w:themeColor="text1"/>
          <w:sz w:val="22"/>
          <w:szCs w:val="22"/>
          <w:lang w:val="en-GB"/>
        </w:rPr>
        <w:fldChar w:fldCharType="begin"/>
      </w:r>
      <w:r w:rsidR="00D55F18" w:rsidRPr="007F23AD">
        <w:rPr>
          <w:rFonts w:ascii="Calibri" w:eastAsia="DengXian" w:hAnsi="Calibri" w:cs="Calibri"/>
          <w:color w:val="000000" w:themeColor="text1"/>
          <w:sz w:val="22"/>
          <w:szCs w:val="22"/>
          <w:lang w:val="en-GB"/>
        </w:rPr>
        <w:instrText xml:space="preserve"> ADDIN EN.CITE &lt;EndNote&gt;&lt;Cite&gt;&lt;Author&gt;Klein&lt;/Author&gt;&lt;Year&gt;2021&lt;/Year&gt;&lt;RecNum&gt;199&lt;/RecNum&gt;&lt;DisplayText&gt;(Klein and Todesco 2021)&lt;/DisplayText&gt;&lt;record&gt;&lt;rec-number&gt;91&lt;/rec-number&gt;&lt;foreign-keys&gt;&lt;key app="EN" db-id="pzdwvt0zxepzzqe2zdmp5zajvd0tv5sdtt2w" timestamp="1701253332"&gt;91&lt;/key&gt;&lt;/foreign-keys&gt;&lt;ref-type name="Journal Article"&gt;17&lt;/ref-type&gt;&lt;contributors&gt;&lt;authors&gt;&lt;author&gt;Klein, Vinícius Barreto&lt;/author&gt;&lt;author&gt;Todesco, José Leomar&lt;/author&gt;&lt;/authors&gt;&lt;/contributors&gt;&lt;titles&gt;&lt;title&gt;COVID‐19 crisis and SMEs responses: The role of digital transformation&lt;/title&gt;&lt;secondary-title&gt;Knowledge and Process Management&lt;/secondary-title&gt;&lt;/titles&gt;&lt;periodical&gt;&lt;full-title&gt;Knowledge and Process Management&lt;/full-title&gt;&lt;/periodical&gt;&lt;pages&gt;117-133&lt;/pages&gt;&lt;volume&gt;28&lt;/volume&gt;&lt;number&gt;2&lt;/number&gt;&lt;section&gt;117&lt;/section&gt;&lt;dates&gt;&lt;year&gt;2021&lt;/year&gt;&lt;/dates&gt;&lt;isbn&gt;1092-4604&amp;#xD;1099-1441&lt;/isbn&gt;&lt;urls&gt;&lt;related-urls&gt;&lt;url&gt;https://onlinelibrary.wiley.com/doi/abs/10.1002/kpm.1660&lt;/url&gt;&lt;url&gt;https://onlinelibrary.wiley.com/doi/pdfdirect/10.1002/kpm.1660?download=true&lt;/url&gt;&lt;/related-urls&gt;&lt;/urls&gt;&lt;electronic-resource-num&gt;10.1002/kpm.1660&lt;/electronic-resource-num&gt;&lt;/record&gt;&lt;/Cite&gt;&lt;/EndNote&gt;</w:instrText>
      </w:r>
      <w:r w:rsidR="004767B6" w:rsidRPr="007F23AD">
        <w:rPr>
          <w:rFonts w:ascii="Calibri" w:eastAsia="DengXian" w:hAnsi="Calibri" w:cs="Calibri"/>
          <w:color w:val="000000" w:themeColor="text1"/>
          <w:sz w:val="22"/>
          <w:szCs w:val="22"/>
          <w:lang w:val="en-GB"/>
        </w:rPr>
        <w:fldChar w:fldCharType="separate"/>
      </w:r>
      <w:r w:rsidR="004767B6" w:rsidRPr="007F23AD">
        <w:rPr>
          <w:rFonts w:ascii="Calibri" w:eastAsia="DengXian" w:hAnsi="Calibri" w:cs="Calibri"/>
          <w:noProof/>
          <w:color w:val="000000" w:themeColor="text1"/>
          <w:sz w:val="22"/>
          <w:szCs w:val="22"/>
          <w:lang w:val="en-GB"/>
        </w:rPr>
        <w:t>(Klein and Todesco 2021)</w:t>
      </w:r>
      <w:r w:rsidR="004767B6" w:rsidRPr="007F23AD">
        <w:rPr>
          <w:rFonts w:ascii="Calibri" w:eastAsia="DengXian" w:hAnsi="Calibri" w:cs="Calibri"/>
          <w:color w:val="000000" w:themeColor="text1"/>
          <w:sz w:val="22"/>
          <w:szCs w:val="22"/>
          <w:lang w:val="en-GB"/>
        </w:rPr>
        <w:fldChar w:fldCharType="end"/>
      </w:r>
      <w:r w:rsidR="0039109D" w:rsidRPr="007F23AD">
        <w:rPr>
          <w:rFonts w:ascii="Calibri" w:eastAsia="DengXian" w:hAnsi="Calibri" w:cs="Calibri"/>
          <w:color w:val="000000" w:themeColor="text1"/>
          <w:sz w:val="22"/>
          <w:szCs w:val="22"/>
          <w:lang w:val="en-GB"/>
        </w:rPr>
        <w:t xml:space="preserve">. </w:t>
      </w:r>
      <w:r w:rsidR="00E74811" w:rsidRPr="007F23AD">
        <w:rPr>
          <w:rFonts w:ascii="Calibri" w:eastAsia="DengXian" w:hAnsi="Calibri" w:cs="Calibri"/>
          <w:color w:val="000000" w:themeColor="text1"/>
          <w:sz w:val="22"/>
          <w:szCs w:val="22"/>
          <w:lang w:val="en-GB"/>
        </w:rPr>
        <w:t>Therefore, many researchers are exploring the impact of COVID-19 on construction supply chains</w:t>
      </w:r>
      <w:r w:rsidR="00170EEA" w:rsidRPr="007F23AD">
        <w:rPr>
          <w:rFonts w:ascii="Calibri" w:eastAsia="DengXian" w:hAnsi="Calibri" w:cs="Calibri"/>
          <w:color w:val="000000" w:themeColor="text1"/>
          <w:sz w:val="22"/>
          <w:szCs w:val="22"/>
          <w:lang w:val="en-GB"/>
        </w:rPr>
        <w:t xml:space="preserve"> as shown in the </w:t>
      </w:r>
      <w:r w:rsidR="008E6CEA" w:rsidRPr="007F23AD">
        <w:rPr>
          <w:rFonts w:ascii="Calibri" w:eastAsia="DengXian" w:hAnsi="Calibri" w:cs="Calibri"/>
          <w:color w:val="000000" w:themeColor="text1"/>
          <w:sz w:val="22"/>
          <w:szCs w:val="22"/>
          <w:lang w:val="en-GB"/>
        </w:rPr>
        <w:t>Table V</w:t>
      </w:r>
      <w:r w:rsidR="00E74811" w:rsidRPr="007F23AD">
        <w:rPr>
          <w:rFonts w:ascii="Calibri" w:eastAsia="DengXian" w:hAnsi="Calibri" w:cs="Calibri"/>
          <w:color w:val="000000" w:themeColor="text1"/>
          <w:sz w:val="22"/>
          <w:szCs w:val="22"/>
          <w:lang w:val="en-GB"/>
        </w:rPr>
        <w:t>.</w:t>
      </w:r>
    </w:p>
    <w:p w14:paraId="42E08BF7" w14:textId="77777777" w:rsidR="007E55C3" w:rsidRPr="007F23AD" w:rsidRDefault="007E55C3" w:rsidP="00D9612F">
      <w:pPr>
        <w:spacing w:line="480" w:lineRule="auto"/>
        <w:jc w:val="both"/>
        <w:rPr>
          <w:rFonts w:ascii="Calibri" w:eastAsia="DengXian" w:hAnsi="Calibri" w:cs="Calibri"/>
          <w:color w:val="000000" w:themeColor="text1"/>
          <w:sz w:val="22"/>
          <w:szCs w:val="22"/>
        </w:rPr>
      </w:pPr>
    </w:p>
    <w:p w14:paraId="2A1090C9" w14:textId="19B0E927" w:rsidR="00A30A8A" w:rsidRPr="007F23AD" w:rsidRDefault="00A30A8A" w:rsidP="230D1E9C">
      <w:pPr>
        <w:pStyle w:val="a3"/>
        <w:numPr>
          <w:ilvl w:val="1"/>
          <w:numId w:val="2"/>
        </w:numPr>
        <w:spacing w:line="480" w:lineRule="auto"/>
        <w:jc w:val="both"/>
        <w:rPr>
          <w:rFonts w:ascii="Calibri" w:eastAsia="DengXian" w:hAnsi="Calibri" w:cs="Calibri"/>
          <w:b/>
          <w:bCs/>
          <w:color w:val="000000" w:themeColor="text1"/>
          <w:sz w:val="22"/>
          <w:szCs w:val="22"/>
          <w:lang w:val="en-GB"/>
        </w:rPr>
      </w:pPr>
      <w:r w:rsidRPr="007F23AD">
        <w:rPr>
          <w:rFonts w:ascii="Calibri" w:eastAsia="DengXian" w:hAnsi="Calibri" w:cs="Calibri"/>
          <w:b/>
          <w:bCs/>
          <w:color w:val="000000" w:themeColor="text1"/>
          <w:sz w:val="22"/>
          <w:szCs w:val="22"/>
          <w:lang w:val="en-GB"/>
        </w:rPr>
        <w:t>Summar</w:t>
      </w:r>
      <w:r w:rsidR="5935F554" w:rsidRPr="007F23AD">
        <w:rPr>
          <w:rFonts w:ascii="Calibri" w:eastAsia="DengXian" w:hAnsi="Calibri" w:cs="Calibri"/>
          <w:b/>
          <w:bCs/>
          <w:color w:val="000000" w:themeColor="text1"/>
          <w:sz w:val="22"/>
          <w:szCs w:val="22"/>
          <w:lang w:val="en-GB"/>
        </w:rPr>
        <w:t xml:space="preserve">y </w:t>
      </w:r>
      <w:r w:rsidRPr="007F23AD">
        <w:rPr>
          <w:rFonts w:ascii="Calibri" w:eastAsia="DengXian" w:hAnsi="Calibri" w:cs="Calibri"/>
          <w:b/>
          <w:bCs/>
          <w:color w:val="000000" w:themeColor="text1"/>
          <w:sz w:val="22"/>
          <w:szCs w:val="22"/>
          <w:lang w:val="en-GB"/>
        </w:rPr>
        <w:t>of SMEs supply chain risk themes</w:t>
      </w:r>
    </w:p>
    <w:p w14:paraId="2A8E6D4F" w14:textId="1D59B73A" w:rsidR="007E55C3" w:rsidRPr="007F23AD" w:rsidRDefault="00CE5A38" w:rsidP="00C34040">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This section</w:t>
      </w:r>
      <w:r w:rsidR="006C15D0" w:rsidRPr="007F23AD">
        <w:rPr>
          <w:rFonts w:ascii="Calibri" w:hAnsi="Calibri" w:cs="Calibri"/>
          <w:color w:val="000000" w:themeColor="text1"/>
          <w:sz w:val="22"/>
          <w:szCs w:val="22"/>
          <w:lang w:val="en-GB"/>
        </w:rPr>
        <w:t xml:space="preserve"> </w:t>
      </w:r>
      <w:r w:rsidR="007E55C3" w:rsidRPr="007F23AD">
        <w:rPr>
          <w:rFonts w:ascii="Calibri" w:hAnsi="Calibri" w:cs="Calibri"/>
          <w:color w:val="000000" w:themeColor="text1"/>
          <w:sz w:val="22"/>
          <w:szCs w:val="22"/>
          <w:lang w:val="en-GB"/>
        </w:rPr>
        <w:t>presents a supply chain risk framework for construction SMEs, outlining the risks these enterprises face. These risks are categori</w:t>
      </w:r>
      <w:r w:rsidR="009C262B" w:rsidRPr="007F23AD">
        <w:rPr>
          <w:rFonts w:ascii="Calibri" w:hAnsi="Calibri" w:cs="Calibri" w:hint="eastAsia"/>
          <w:color w:val="000000" w:themeColor="text1"/>
          <w:sz w:val="22"/>
          <w:szCs w:val="22"/>
          <w:lang w:val="en-GB"/>
        </w:rPr>
        <w:t>s</w:t>
      </w:r>
      <w:r w:rsidR="007E55C3" w:rsidRPr="007F23AD">
        <w:rPr>
          <w:rFonts w:ascii="Calibri" w:hAnsi="Calibri" w:cs="Calibri"/>
          <w:color w:val="000000" w:themeColor="text1"/>
          <w:sz w:val="22"/>
          <w:szCs w:val="22"/>
          <w:lang w:val="en-GB"/>
        </w:rPr>
        <w:t xml:space="preserve">ed into management and strategic </w:t>
      </w:r>
      <w:r w:rsidR="00736398" w:rsidRPr="007F23AD">
        <w:rPr>
          <w:rFonts w:ascii="Calibri" w:hAnsi="Calibri" w:cs="Calibri"/>
          <w:color w:val="000000" w:themeColor="text1"/>
          <w:sz w:val="22"/>
          <w:szCs w:val="22"/>
          <w:lang w:val="en-GB"/>
        </w:rPr>
        <w:t>theme</w:t>
      </w:r>
      <w:r w:rsidR="007E55C3" w:rsidRPr="007F23AD">
        <w:rPr>
          <w:rFonts w:ascii="Calibri" w:hAnsi="Calibri" w:cs="Calibri"/>
          <w:color w:val="000000" w:themeColor="text1"/>
          <w:sz w:val="22"/>
          <w:szCs w:val="22"/>
          <w:lang w:val="en-GB"/>
        </w:rPr>
        <w:t xml:space="preserve">, operational and process </w:t>
      </w:r>
      <w:r w:rsidR="00736398" w:rsidRPr="007F23AD">
        <w:rPr>
          <w:rFonts w:ascii="Calibri" w:hAnsi="Calibri" w:cs="Calibri"/>
          <w:color w:val="000000" w:themeColor="text1"/>
          <w:sz w:val="22"/>
          <w:szCs w:val="22"/>
          <w:lang w:val="en-GB"/>
        </w:rPr>
        <w:t>theme</w:t>
      </w:r>
      <w:r w:rsidR="007E55C3" w:rsidRPr="007F23AD">
        <w:rPr>
          <w:rFonts w:ascii="Calibri" w:hAnsi="Calibri" w:cs="Calibri"/>
          <w:color w:val="000000" w:themeColor="text1"/>
          <w:sz w:val="22"/>
          <w:szCs w:val="22"/>
          <w:lang w:val="en-GB"/>
        </w:rPr>
        <w:t xml:space="preserve">, and sustainability </w:t>
      </w:r>
      <w:r w:rsidR="00736398" w:rsidRPr="007F23AD">
        <w:rPr>
          <w:rFonts w:ascii="Calibri" w:hAnsi="Calibri" w:cs="Calibri"/>
          <w:color w:val="000000" w:themeColor="text1"/>
          <w:sz w:val="22"/>
          <w:szCs w:val="22"/>
          <w:lang w:val="en-GB"/>
        </w:rPr>
        <w:t>theme</w:t>
      </w:r>
      <w:r w:rsidR="007E55C3" w:rsidRPr="007F23AD">
        <w:rPr>
          <w:rFonts w:ascii="Calibri" w:hAnsi="Calibri" w:cs="Calibri"/>
          <w:color w:val="000000" w:themeColor="text1"/>
          <w:sz w:val="22"/>
          <w:szCs w:val="22"/>
          <w:lang w:val="en-GB"/>
        </w:rPr>
        <w:t xml:space="preserve">. Specifically, the management and strategic risk theme includes </w:t>
      </w:r>
      <w:r w:rsidR="007E55C3" w:rsidRPr="007F23AD">
        <w:rPr>
          <w:rFonts w:ascii="Calibri" w:hAnsi="Calibri" w:cs="Calibri" w:hint="eastAsia"/>
          <w:color w:val="000000" w:themeColor="text1"/>
          <w:sz w:val="22"/>
          <w:szCs w:val="22"/>
          <w:lang w:val="en-GB"/>
        </w:rPr>
        <w:t>c</w:t>
      </w:r>
      <w:r w:rsidR="007E55C3" w:rsidRPr="007F23AD">
        <w:rPr>
          <w:rFonts w:ascii="Calibri" w:hAnsi="Calibri" w:cs="Calibri"/>
          <w:color w:val="000000" w:themeColor="text1"/>
          <w:sz w:val="22"/>
          <w:szCs w:val="22"/>
          <w:lang w:val="en-GB"/>
        </w:rPr>
        <w:t xml:space="preserve">ollaboration risk, contractual risk, strategy risk, and stakeholders risk. The literature under these specific risks showcases collected articles and their research topics, providing the reader with a visual perspective on the literature. In addition to the management and strategy risk theme, the </w:t>
      </w:r>
      <w:r w:rsidR="00717D07" w:rsidRPr="007F23AD">
        <w:rPr>
          <w:rFonts w:ascii="Calibri" w:hAnsi="Calibri" w:cs="Calibri"/>
          <w:color w:val="000000" w:themeColor="text1"/>
          <w:sz w:val="22"/>
          <w:szCs w:val="22"/>
          <w:lang w:val="en-GB"/>
        </w:rPr>
        <w:t>o</w:t>
      </w:r>
      <w:r w:rsidR="007E55C3" w:rsidRPr="007F23AD">
        <w:rPr>
          <w:rFonts w:ascii="Calibri" w:hAnsi="Calibri" w:cs="Calibri"/>
          <w:color w:val="000000" w:themeColor="text1"/>
          <w:sz w:val="22"/>
          <w:szCs w:val="22"/>
          <w:lang w:val="en-GB"/>
        </w:rPr>
        <w:t xml:space="preserve">perations and </w:t>
      </w:r>
      <w:r w:rsidR="00717D07" w:rsidRPr="007F23AD">
        <w:rPr>
          <w:rFonts w:ascii="Calibri" w:hAnsi="Calibri" w:cs="Calibri"/>
          <w:color w:val="000000" w:themeColor="text1"/>
          <w:sz w:val="22"/>
          <w:szCs w:val="22"/>
          <w:lang w:val="en-GB"/>
        </w:rPr>
        <w:t>p</w:t>
      </w:r>
      <w:r w:rsidR="007E55C3" w:rsidRPr="007F23AD">
        <w:rPr>
          <w:rFonts w:ascii="Calibri" w:hAnsi="Calibri" w:cs="Calibri"/>
          <w:color w:val="000000" w:themeColor="text1"/>
          <w:sz w:val="22"/>
          <w:szCs w:val="22"/>
          <w:lang w:val="en-GB"/>
        </w:rPr>
        <w:t xml:space="preserve">rocess </w:t>
      </w:r>
      <w:r w:rsidR="00717D07" w:rsidRPr="007F23AD">
        <w:rPr>
          <w:rFonts w:ascii="Calibri" w:hAnsi="Calibri" w:cs="Calibri"/>
          <w:color w:val="000000" w:themeColor="text1"/>
          <w:sz w:val="22"/>
          <w:szCs w:val="22"/>
          <w:lang w:val="en-GB"/>
        </w:rPr>
        <w:t>r</w:t>
      </w:r>
      <w:r w:rsidR="007E55C3" w:rsidRPr="007F23AD">
        <w:rPr>
          <w:rFonts w:ascii="Calibri" w:hAnsi="Calibri" w:cs="Calibri"/>
          <w:color w:val="000000" w:themeColor="text1"/>
          <w:sz w:val="22"/>
          <w:szCs w:val="22"/>
          <w:lang w:val="en-GB"/>
        </w:rPr>
        <w:t xml:space="preserve">isk theme corresponds to safety risk and Implementation </w:t>
      </w:r>
      <w:r w:rsidR="00717D07" w:rsidRPr="007F23AD">
        <w:rPr>
          <w:rFonts w:ascii="Calibri" w:hAnsi="Calibri" w:cs="Calibri"/>
          <w:color w:val="000000" w:themeColor="text1"/>
          <w:sz w:val="22"/>
          <w:szCs w:val="22"/>
          <w:lang w:val="en-GB"/>
        </w:rPr>
        <w:t>r</w:t>
      </w:r>
      <w:r w:rsidR="007E55C3" w:rsidRPr="007F23AD">
        <w:rPr>
          <w:rFonts w:ascii="Calibri" w:hAnsi="Calibri" w:cs="Calibri"/>
          <w:color w:val="000000" w:themeColor="text1"/>
          <w:sz w:val="22"/>
          <w:szCs w:val="22"/>
          <w:lang w:val="en-GB"/>
        </w:rPr>
        <w:t xml:space="preserve">isk, while the </w:t>
      </w:r>
      <w:r w:rsidR="00717D07" w:rsidRPr="007F23AD">
        <w:rPr>
          <w:rFonts w:ascii="Calibri" w:hAnsi="Calibri" w:cs="Calibri"/>
          <w:color w:val="000000" w:themeColor="text1"/>
          <w:sz w:val="22"/>
          <w:szCs w:val="22"/>
          <w:lang w:val="en-GB"/>
        </w:rPr>
        <w:t>s</w:t>
      </w:r>
      <w:r w:rsidR="007E55C3" w:rsidRPr="007F23AD">
        <w:rPr>
          <w:rFonts w:ascii="Calibri" w:hAnsi="Calibri" w:cs="Calibri"/>
          <w:color w:val="000000" w:themeColor="text1"/>
          <w:sz w:val="22"/>
          <w:szCs w:val="22"/>
          <w:lang w:val="en-GB"/>
        </w:rPr>
        <w:t xml:space="preserve">ustainability </w:t>
      </w:r>
      <w:r w:rsidR="00717D07" w:rsidRPr="007F23AD">
        <w:rPr>
          <w:rFonts w:ascii="Calibri" w:hAnsi="Calibri" w:cs="Calibri"/>
          <w:color w:val="000000" w:themeColor="text1"/>
          <w:sz w:val="22"/>
          <w:szCs w:val="22"/>
          <w:lang w:val="en-GB"/>
        </w:rPr>
        <w:t>r</w:t>
      </w:r>
      <w:r w:rsidR="007E55C3" w:rsidRPr="007F23AD">
        <w:rPr>
          <w:rFonts w:ascii="Calibri" w:hAnsi="Calibri" w:cs="Calibri"/>
          <w:color w:val="000000" w:themeColor="text1"/>
          <w:sz w:val="22"/>
          <w:szCs w:val="22"/>
          <w:lang w:val="en-GB"/>
        </w:rPr>
        <w:t xml:space="preserve">isk theme corresponds to </w:t>
      </w:r>
      <w:r w:rsidR="00717D07" w:rsidRPr="007F23AD">
        <w:rPr>
          <w:rFonts w:ascii="Calibri" w:hAnsi="Calibri" w:cs="Calibri"/>
          <w:color w:val="000000" w:themeColor="text1"/>
          <w:sz w:val="22"/>
          <w:szCs w:val="22"/>
          <w:lang w:val="en-GB"/>
        </w:rPr>
        <w:t>t</w:t>
      </w:r>
      <w:r w:rsidR="007E55C3" w:rsidRPr="007F23AD">
        <w:rPr>
          <w:rFonts w:ascii="Calibri" w:hAnsi="Calibri" w:cs="Calibri"/>
          <w:color w:val="000000" w:themeColor="text1"/>
          <w:sz w:val="22"/>
          <w:szCs w:val="22"/>
          <w:lang w:val="en-GB"/>
        </w:rPr>
        <w:t xml:space="preserve">echnology and </w:t>
      </w:r>
      <w:r w:rsidR="00717D07" w:rsidRPr="007F23AD">
        <w:rPr>
          <w:rFonts w:ascii="Calibri" w:hAnsi="Calibri" w:cs="Calibri"/>
          <w:color w:val="000000" w:themeColor="text1"/>
          <w:sz w:val="22"/>
          <w:szCs w:val="22"/>
          <w:lang w:val="en-GB"/>
        </w:rPr>
        <w:t>e</w:t>
      </w:r>
      <w:r w:rsidR="007E55C3" w:rsidRPr="007F23AD">
        <w:rPr>
          <w:rFonts w:ascii="Calibri" w:hAnsi="Calibri" w:cs="Calibri"/>
          <w:color w:val="000000" w:themeColor="text1"/>
          <w:sz w:val="22"/>
          <w:szCs w:val="22"/>
          <w:lang w:val="en-GB"/>
        </w:rPr>
        <w:t xml:space="preserve">nvironmental </w:t>
      </w:r>
      <w:r w:rsidR="00717D07" w:rsidRPr="007F23AD">
        <w:rPr>
          <w:rFonts w:ascii="Calibri" w:hAnsi="Calibri" w:cs="Calibri"/>
          <w:color w:val="000000" w:themeColor="text1"/>
          <w:sz w:val="22"/>
          <w:szCs w:val="22"/>
          <w:lang w:val="en-GB"/>
        </w:rPr>
        <w:t>r</w:t>
      </w:r>
      <w:r w:rsidR="007E55C3" w:rsidRPr="007F23AD">
        <w:rPr>
          <w:rFonts w:ascii="Calibri" w:hAnsi="Calibri" w:cs="Calibri"/>
          <w:color w:val="000000" w:themeColor="text1"/>
          <w:sz w:val="22"/>
          <w:szCs w:val="22"/>
          <w:lang w:val="en-GB"/>
        </w:rPr>
        <w:t xml:space="preserve">isk. </w:t>
      </w:r>
      <w:r w:rsidR="00C34040" w:rsidRPr="007F23AD">
        <w:rPr>
          <w:rFonts w:ascii="Calibri" w:hAnsi="Calibri" w:cs="Calibri"/>
          <w:color w:val="000000" w:themeColor="text1"/>
          <w:sz w:val="22"/>
          <w:szCs w:val="22"/>
          <w:lang w:val="en-GB"/>
        </w:rPr>
        <w:t xml:space="preserve">Among the identified risks, the literature </w:t>
      </w:r>
      <w:r w:rsidR="00C34040" w:rsidRPr="007F23AD">
        <w:rPr>
          <w:rFonts w:ascii="Calibri" w:hAnsi="Calibri" w:cs="Calibri"/>
          <w:color w:val="000000" w:themeColor="text1"/>
          <w:sz w:val="22"/>
          <w:szCs w:val="22"/>
          <w:lang w:val="en-GB"/>
        </w:rPr>
        <w:lastRenderedPageBreak/>
        <w:t>lacks discussion on areas such as the interaction between risks and risk prioriti</w:t>
      </w:r>
      <w:r w:rsidR="00C971B0" w:rsidRPr="007F23AD">
        <w:rPr>
          <w:rFonts w:ascii="Calibri" w:hAnsi="Calibri" w:cs="Calibri"/>
          <w:color w:val="000000" w:themeColor="text1"/>
          <w:sz w:val="22"/>
          <w:szCs w:val="22"/>
          <w:lang w:val="en-GB"/>
        </w:rPr>
        <w:t>s</w:t>
      </w:r>
      <w:r w:rsidR="00C34040" w:rsidRPr="007F23AD">
        <w:rPr>
          <w:rFonts w:ascii="Calibri" w:hAnsi="Calibri" w:cs="Calibri"/>
          <w:color w:val="000000" w:themeColor="text1"/>
          <w:sz w:val="22"/>
          <w:szCs w:val="22"/>
          <w:lang w:val="en-GB"/>
        </w:rPr>
        <w:t>ation, which are crucial steps for construction SMEs to manage risks effectively.</w:t>
      </w:r>
      <w:r w:rsidR="007E55C3" w:rsidRPr="007F23AD">
        <w:rPr>
          <w:rFonts w:ascii="Calibri" w:hAnsi="Calibri" w:cs="Calibri"/>
          <w:color w:val="000000" w:themeColor="text1"/>
          <w:sz w:val="22"/>
          <w:szCs w:val="22"/>
          <w:lang w:val="en-GB"/>
        </w:rPr>
        <w:t xml:space="preserve"> Additionally, the academic literature currently lacks coverage of certain supply chain risks for construction SMEs, notably in areas like procurement and </w:t>
      </w:r>
      <w:r w:rsidR="00183BBD" w:rsidRPr="007F23AD">
        <w:rPr>
          <w:rFonts w:ascii="Calibri" w:hAnsi="Calibri" w:cs="Calibri"/>
          <w:color w:val="000000" w:themeColor="text1"/>
          <w:sz w:val="22"/>
          <w:szCs w:val="22"/>
          <w:lang w:val="en-GB"/>
        </w:rPr>
        <w:t>financial</w:t>
      </w:r>
      <w:r w:rsidR="007E55C3" w:rsidRPr="007F23AD">
        <w:rPr>
          <w:rFonts w:ascii="Calibri" w:hAnsi="Calibri" w:cs="Calibri"/>
          <w:color w:val="000000" w:themeColor="text1"/>
          <w:sz w:val="22"/>
          <w:szCs w:val="22"/>
          <w:lang w:val="en-GB"/>
        </w:rPr>
        <w:t xml:space="preserve"> risks. These gaps prompt this paper to summari</w:t>
      </w:r>
      <w:r w:rsidR="00ED400A" w:rsidRPr="007F23AD">
        <w:rPr>
          <w:rFonts w:ascii="Calibri" w:hAnsi="Calibri" w:cs="Calibri"/>
          <w:color w:val="000000" w:themeColor="text1"/>
          <w:sz w:val="22"/>
          <w:szCs w:val="22"/>
          <w:lang w:val="en-GB"/>
        </w:rPr>
        <w:t>s</w:t>
      </w:r>
      <w:r w:rsidR="007E55C3" w:rsidRPr="007F23AD">
        <w:rPr>
          <w:rFonts w:ascii="Calibri" w:hAnsi="Calibri" w:cs="Calibri"/>
          <w:color w:val="000000" w:themeColor="text1"/>
          <w:sz w:val="22"/>
          <w:szCs w:val="22"/>
          <w:lang w:val="en-GB"/>
        </w:rPr>
        <w:t xml:space="preserve">e the research </w:t>
      </w:r>
      <w:r w:rsidR="00717D07" w:rsidRPr="007F23AD">
        <w:rPr>
          <w:rFonts w:ascii="Calibri" w:hAnsi="Calibri" w:cs="Calibri"/>
          <w:color w:val="000000" w:themeColor="text1"/>
          <w:sz w:val="22"/>
          <w:szCs w:val="22"/>
          <w:lang w:val="en-GB"/>
        </w:rPr>
        <w:t>gaps</w:t>
      </w:r>
      <w:r w:rsidR="007E55C3" w:rsidRPr="007F23AD">
        <w:rPr>
          <w:rFonts w:ascii="Calibri" w:hAnsi="Calibri" w:cs="Calibri"/>
          <w:color w:val="000000" w:themeColor="text1"/>
          <w:sz w:val="22"/>
          <w:szCs w:val="22"/>
          <w:lang w:val="en-GB"/>
        </w:rPr>
        <w:t xml:space="preserve">, pose potential research questions for subsequent sections, and discuss the practical implications of these </w:t>
      </w:r>
      <w:r w:rsidR="00717D07" w:rsidRPr="007F23AD">
        <w:rPr>
          <w:rFonts w:ascii="Calibri" w:hAnsi="Calibri" w:cs="Calibri"/>
          <w:color w:val="000000" w:themeColor="text1"/>
          <w:sz w:val="22"/>
          <w:szCs w:val="22"/>
          <w:lang w:val="en-GB"/>
        </w:rPr>
        <w:t>gaps</w:t>
      </w:r>
      <w:r w:rsidR="007E55C3" w:rsidRPr="007F23AD">
        <w:rPr>
          <w:rFonts w:ascii="Calibri" w:hAnsi="Calibri" w:cs="Calibri"/>
          <w:color w:val="000000" w:themeColor="text1"/>
          <w:sz w:val="22"/>
          <w:szCs w:val="22"/>
          <w:lang w:val="en-GB"/>
        </w:rPr>
        <w:t>.</w:t>
      </w:r>
    </w:p>
    <w:p w14:paraId="03964652" w14:textId="77777777" w:rsidR="00386941" w:rsidRPr="007F23AD" w:rsidRDefault="00386941" w:rsidP="00111C19">
      <w:pPr>
        <w:spacing w:line="480" w:lineRule="auto"/>
        <w:jc w:val="both"/>
        <w:rPr>
          <w:rFonts w:ascii="Calibri" w:eastAsia="DengXian" w:hAnsi="Calibri" w:cs="Calibri"/>
          <w:color w:val="000000" w:themeColor="text1"/>
          <w:sz w:val="22"/>
          <w:szCs w:val="22"/>
        </w:rPr>
      </w:pPr>
    </w:p>
    <w:p w14:paraId="7E91EFF9" w14:textId="36C0F642" w:rsidR="003579BF" w:rsidRPr="007F23AD" w:rsidRDefault="008E4D57" w:rsidP="007D7FD8">
      <w:pPr>
        <w:pStyle w:val="a3"/>
        <w:numPr>
          <w:ilvl w:val="0"/>
          <w:numId w:val="2"/>
        </w:numPr>
        <w:spacing w:line="480" w:lineRule="auto"/>
        <w:jc w:val="both"/>
        <w:rPr>
          <w:rFonts w:ascii="Calibri" w:hAnsi="Calibri" w:cs="Calibri"/>
          <w:b/>
          <w:bCs/>
          <w:color w:val="000000" w:themeColor="text1"/>
          <w:sz w:val="22"/>
          <w:szCs w:val="22"/>
          <w:lang w:val="en-GB"/>
        </w:rPr>
      </w:pPr>
      <w:r w:rsidRPr="007F23AD">
        <w:rPr>
          <w:rFonts w:ascii="Calibri" w:hAnsi="Calibri" w:cs="Calibri"/>
          <w:b/>
          <w:bCs/>
          <w:color w:val="000000" w:themeColor="text1"/>
          <w:sz w:val="22"/>
          <w:szCs w:val="22"/>
          <w:lang w:val="en-GB"/>
        </w:rPr>
        <w:t>Research</w:t>
      </w:r>
      <w:r w:rsidR="00DB70EF" w:rsidRPr="007F23AD">
        <w:rPr>
          <w:rFonts w:ascii="Calibri" w:hAnsi="Calibri" w:cs="Calibri"/>
          <w:b/>
          <w:bCs/>
          <w:color w:val="000000" w:themeColor="text1"/>
          <w:sz w:val="22"/>
          <w:szCs w:val="22"/>
          <w:lang w:val="en-GB"/>
        </w:rPr>
        <w:t xml:space="preserve"> agenda</w:t>
      </w:r>
      <w:r w:rsidR="00D154D8" w:rsidRPr="007F23AD">
        <w:rPr>
          <w:rFonts w:ascii="Calibri" w:hAnsi="Calibri" w:cs="Calibri"/>
          <w:b/>
          <w:bCs/>
          <w:color w:val="000000" w:themeColor="text1"/>
          <w:sz w:val="22"/>
          <w:szCs w:val="22"/>
          <w:lang w:val="en-GB"/>
        </w:rPr>
        <w:t xml:space="preserve"> </w:t>
      </w:r>
      <w:r w:rsidR="003579BF" w:rsidRPr="007F23AD">
        <w:rPr>
          <w:rFonts w:ascii="Calibri" w:hAnsi="Calibri" w:cs="Calibri"/>
          <w:b/>
          <w:bCs/>
          <w:color w:val="000000" w:themeColor="text1"/>
          <w:sz w:val="22"/>
          <w:szCs w:val="22"/>
          <w:lang w:val="en-GB"/>
        </w:rPr>
        <w:t>for future research</w:t>
      </w:r>
    </w:p>
    <w:p w14:paraId="7E99826C" w14:textId="215C18E0" w:rsidR="000E76C8" w:rsidRPr="007F23AD" w:rsidRDefault="00656B19" w:rsidP="00F87BD1">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Based on the structured literature review, this paper has identified six research gaps in supply chain risk management for SMEs in the construction industry, as outlined in </w:t>
      </w:r>
      <w:r w:rsidR="000E2BF9" w:rsidRPr="007F23AD">
        <w:rPr>
          <w:rFonts w:ascii="Calibri" w:hAnsi="Calibri" w:cs="Calibri"/>
          <w:color w:val="000000" w:themeColor="text1"/>
          <w:sz w:val="22"/>
          <w:szCs w:val="22"/>
          <w:lang w:val="en-GB"/>
        </w:rPr>
        <w:t>Table VI</w:t>
      </w:r>
      <w:r w:rsidRPr="007F23AD">
        <w:rPr>
          <w:rFonts w:ascii="Calibri" w:hAnsi="Calibri" w:cs="Calibri"/>
          <w:color w:val="000000" w:themeColor="text1"/>
          <w:sz w:val="22"/>
          <w:szCs w:val="22"/>
          <w:lang w:val="en-GB"/>
        </w:rPr>
        <w:t xml:space="preserve">. </w:t>
      </w:r>
      <w:r w:rsidR="00EA220B" w:rsidRPr="007F23AD">
        <w:rPr>
          <w:rFonts w:ascii="Calibri" w:hAnsi="Calibri" w:cs="Calibri"/>
          <w:color w:val="000000" w:themeColor="text1"/>
          <w:sz w:val="22"/>
          <w:szCs w:val="22"/>
          <w:lang w:val="en-GB"/>
        </w:rPr>
        <w:t xml:space="preserve"> </w:t>
      </w:r>
      <w:r w:rsidR="00F31BCD" w:rsidRPr="007F23AD">
        <w:rPr>
          <w:rFonts w:ascii="Calibri" w:hAnsi="Calibri" w:cs="Calibri"/>
          <w:color w:val="000000" w:themeColor="text1"/>
          <w:sz w:val="22"/>
          <w:szCs w:val="22"/>
          <w:lang w:val="en-GB"/>
        </w:rPr>
        <w:t>First,</w:t>
      </w:r>
      <w:r w:rsidR="00520712" w:rsidRPr="007F23AD">
        <w:rPr>
          <w:color w:val="000000" w:themeColor="text1"/>
        </w:rPr>
        <w:t xml:space="preserve"> </w:t>
      </w:r>
      <w:r w:rsidR="00520712" w:rsidRPr="007F23AD">
        <w:rPr>
          <w:rFonts w:ascii="Calibri" w:hAnsi="Calibri" w:cs="Calibri"/>
          <w:color w:val="000000" w:themeColor="text1"/>
          <w:sz w:val="22"/>
          <w:szCs w:val="22"/>
        </w:rPr>
        <w:t>in conducting the thematic analyses, we found that the interactions of risks are rarely discussed in the construction SME sector. Therefore, there is a need to</w:t>
      </w:r>
      <w:r w:rsidR="00F31BCD" w:rsidRPr="007F23AD">
        <w:rPr>
          <w:rFonts w:ascii="Calibri" w:hAnsi="Calibri" w:cs="Calibri"/>
          <w:color w:val="000000" w:themeColor="text1"/>
          <w:sz w:val="22"/>
          <w:szCs w:val="22"/>
          <w:lang w:val="en-GB"/>
        </w:rPr>
        <w:t xml:space="preserve"> explore the interactions of various risks within these supply chains, as different risks may interact and exacerbate each other.</w:t>
      </w:r>
      <w:r w:rsidR="00641B02" w:rsidRPr="007F23AD">
        <w:rPr>
          <w:rFonts w:ascii="Calibri" w:hAnsi="Calibri" w:cs="Calibri"/>
          <w:color w:val="000000" w:themeColor="text1"/>
          <w:sz w:val="22"/>
          <w:szCs w:val="22"/>
          <w:lang w:val="en-GB"/>
        </w:rPr>
        <w:t xml:space="preserve"> </w:t>
      </w:r>
      <w:r w:rsidR="00737085" w:rsidRPr="007F23AD">
        <w:rPr>
          <w:rFonts w:ascii="Calibri" w:hAnsi="Calibri" w:cs="Calibri"/>
          <w:color w:val="000000" w:themeColor="text1"/>
          <w:sz w:val="22"/>
          <w:szCs w:val="22"/>
          <w:lang w:val="en-GB"/>
        </w:rPr>
        <w:t>A case in point is the delays in the construction of Crossrail (Elizabeth Line), which faced extended schedules and cost overruns due to a failure to timely address the scale of systems integration work required to bring the railway into operation.</w:t>
      </w:r>
      <w:r w:rsidR="00CE0DF7" w:rsidRPr="007F23AD">
        <w:rPr>
          <w:rFonts w:ascii="Calibri" w:hAnsi="Calibri" w:cs="Calibri"/>
          <w:color w:val="000000" w:themeColor="text1"/>
          <w:sz w:val="22"/>
          <w:szCs w:val="22"/>
          <w:lang w:val="en-GB"/>
        </w:rPr>
        <w:t xml:space="preserve"> </w:t>
      </w:r>
      <w:r w:rsidRPr="007F23AD">
        <w:rPr>
          <w:rFonts w:ascii="Calibri" w:hAnsi="Calibri" w:cs="Calibri"/>
          <w:color w:val="000000" w:themeColor="text1"/>
          <w:sz w:val="22"/>
          <w:szCs w:val="22"/>
          <w:lang w:val="en-GB"/>
        </w:rPr>
        <w:fldChar w:fldCharType="begin"/>
      </w:r>
      <w:r w:rsidRPr="007F23AD">
        <w:rPr>
          <w:rFonts w:ascii="Calibri" w:hAnsi="Calibri" w:cs="Calibri"/>
          <w:color w:val="000000" w:themeColor="text1"/>
          <w:sz w:val="22"/>
          <w:szCs w:val="22"/>
          <w:lang w:val="en-GB"/>
        </w:rPr>
        <w:instrText xml:space="preserve"> ADDIN EN.CITE &lt;EndNote&gt;&lt;Cite&gt;&lt;Author&gt;Assembly&lt;/Author&gt;&lt;Year&gt;2019&lt;/Year&gt;&lt;RecNum&gt;1732&lt;/RecNum&gt;&lt;Prefix&gt;London &lt;/Prefix&gt;&lt;DisplayText&gt;(London Assembly 2019)&lt;/DisplayText&gt;&lt;record&gt;&lt;rec-number&gt;1732&lt;/rec-number&gt;&lt;foreign-keys&gt;&lt;key app="EN" db-id="vxw0ffesn9zzt0ewpdx5r5a3fpw92aep9re9" timestamp="1722366570" guid="c406e05d-08c7-4929-88ef-1f347fc3f2d9"&gt;1732&lt;/key&gt;&lt;/foreign-keys&gt;&lt;ref-type name="Journal Article"&gt;17&lt;/ref-type&gt;&lt;contributors&gt;&lt;authors&gt;&lt;author&gt;Assembly, London&lt;/author&gt;&lt;/authors&gt;&lt;/contributors&gt;&lt;titles&gt;&lt;title&gt;Derailed: Getting crossrail back on track&lt;/title&gt;&lt;secondary-title&gt;London: London Assembly Transport Committee&lt;/secondary-title&gt;&lt;/titles&gt;&lt;periodical&gt;&lt;full-title&gt;London: London Assembly Transport Committee&lt;/full-title&gt;&lt;/periodical&gt;&lt;dates&gt;&lt;year&gt;2019&lt;/year&gt;&lt;/dates&gt;&lt;urls&gt;&lt;/urls&gt;&lt;/record&gt;&lt;/Cite&gt;&lt;/EndNote&gt;</w:instrText>
      </w:r>
      <w:r w:rsidRPr="007F23AD">
        <w:rPr>
          <w:rFonts w:ascii="Calibri" w:hAnsi="Calibri" w:cs="Calibri"/>
          <w:color w:val="000000" w:themeColor="text1"/>
          <w:sz w:val="22"/>
          <w:szCs w:val="22"/>
          <w:lang w:val="en-GB"/>
        </w:rPr>
        <w:fldChar w:fldCharType="separate"/>
      </w:r>
      <w:r w:rsidR="00C474AC" w:rsidRPr="007F23AD">
        <w:rPr>
          <w:rFonts w:ascii="Calibri" w:hAnsi="Calibri" w:cs="Calibri"/>
          <w:noProof/>
          <w:color w:val="000000" w:themeColor="text1"/>
          <w:sz w:val="22"/>
          <w:szCs w:val="22"/>
          <w:lang w:val="en-GB"/>
        </w:rPr>
        <w:t>(London Assembly 2019)</w:t>
      </w:r>
      <w:r w:rsidRPr="007F23AD">
        <w:rPr>
          <w:rFonts w:ascii="Calibri" w:hAnsi="Calibri" w:cs="Calibri"/>
          <w:color w:val="000000" w:themeColor="text1"/>
          <w:sz w:val="22"/>
          <w:szCs w:val="22"/>
          <w:lang w:val="en-GB"/>
        </w:rPr>
        <w:fldChar w:fldCharType="end"/>
      </w:r>
      <w:r w:rsidR="003103CB" w:rsidRPr="007F23AD">
        <w:rPr>
          <w:rFonts w:ascii="Calibri" w:hAnsi="Calibri" w:cs="Calibri"/>
          <w:color w:val="000000" w:themeColor="text1"/>
          <w:sz w:val="22"/>
          <w:szCs w:val="22"/>
          <w:lang w:val="en-GB"/>
        </w:rPr>
        <w:t xml:space="preserve">. </w:t>
      </w:r>
      <w:r w:rsidR="00475526" w:rsidRPr="007F23AD">
        <w:rPr>
          <w:rFonts w:ascii="Calibri" w:hAnsi="Calibri" w:cs="Calibri"/>
          <w:color w:val="000000" w:themeColor="text1"/>
          <w:sz w:val="22"/>
          <w:szCs w:val="22"/>
          <w:lang w:val="en-GB"/>
        </w:rPr>
        <w:t>One possible approach to understanding risk interactions is to categori</w:t>
      </w:r>
      <w:r w:rsidR="00940D20" w:rsidRPr="007F23AD">
        <w:rPr>
          <w:rFonts w:ascii="Calibri" w:hAnsi="Calibri" w:cs="Calibri"/>
          <w:color w:val="000000" w:themeColor="text1"/>
          <w:sz w:val="22"/>
          <w:szCs w:val="22"/>
          <w:lang w:val="en-GB"/>
        </w:rPr>
        <w:t>s</w:t>
      </w:r>
      <w:r w:rsidR="00475526" w:rsidRPr="007F23AD">
        <w:rPr>
          <w:rFonts w:ascii="Calibri" w:hAnsi="Calibri" w:cs="Calibri"/>
          <w:color w:val="000000" w:themeColor="text1"/>
          <w:sz w:val="22"/>
          <w:szCs w:val="22"/>
          <w:lang w:val="en-GB"/>
        </w:rPr>
        <w:t>e the relationships of risks (multiple factors acting together or individual risks reacting to each other</w:t>
      </w:r>
      <w:r w:rsidR="00E84964" w:rsidRPr="007F23AD">
        <w:rPr>
          <w:rFonts w:ascii="Calibri" w:hAnsi="Calibri" w:cs="Calibri"/>
          <w:color w:val="000000" w:themeColor="text1"/>
          <w:sz w:val="22"/>
          <w:szCs w:val="22"/>
          <w:lang w:val="en-GB"/>
        </w:rPr>
        <w:t>)</w:t>
      </w:r>
      <w:r w:rsidR="00475526" w:rsidRPr="007F23AD">
        <w:rPr>
          <w:rFonts w:ascii="Calibri" w:hAnsi="Calibri" w:cs="Calibri"/>
          <w:color w:val="000000" w:themeColor="text1"/>
          <w:sz w:val="22"/>
          <w:szCs w:val="22"/>
          <w:lang w:val="en-GB"/>
        </w:rPr>
        <w:t>. Additionally, system dynamics methodology can be used to simulate risk reactions</w:t>
      </w:r>
      <w:r w:rsidR="00571047" w:rsidRPr="007F23AD">
        <w:rPr>
          <w:rFonts w:ascii="Calibri" w:hAnsi="Calibri" w:cs="Calibri"/>
          <w:color w:val="000000" w:themeColor="text1"/>
          <w:sz w:val="22"/>
          <w:szCs w:val="22"/>
          <w:lang w:val="en-GB"/>
        </w:rPr>
        <w:t xml:space="preserve"> </w:t>
      </w:r>
      <w:r w:rsidRPr="007F23AD">
        <w:rPr>
          <w:rFonts w:ascii="Calibri" w:hAnsi="Calibri" w:cs="Calibri"/>
          <w:color w:val="000000" w:themeColor="text1"/>
          <w:sz w:val="22"/>
          <w:szCs w:val="22"/>
          <w:lang w:val="en-GB"/>
        </w:rPr>
        <w:fldChar w:fldCharType="begin"/>
      </w:r>
      <w:r w:rsidRPr="007F23AD">
        <w:rPr>
          <w:rFonts w:ascii="Calibri" w:hAnsi="Calibri" w:cs="Calibri"/>
          <w:color w:val="000000" w:themeColor="text1"/>
          <w:sz w:val="22"/>
          <w:szCs w:val="22"/>
          <w:lang w:val="en-GB"/>
        </w:rPr>
        <w:instrText xml:space="preserve"> ADDIN EN.CITE &lt;EndNote&gt;&lt;Cite&gt;&lt;Author&gt;Ghadge&lt;/Author&gt;&lt;Year&gt;2022&lt;/Year&gt;&lt;RecNum&gt;765&lt;/RecNum&gt;&lt;DisplayText&gt;(Ghadge et al. 2022)&lt;/DisplayText&gt;&lt;record&gt;&lt;rec-number&gt;765&lt;/rec-number&gt;&lt;foreign-keys&gt;&lt;key app="EN" db-id="vxw0ffesn9zzt0ewpdx5r5a3fpw92aep9re9" timestamp="1683798508" guid="08d17589-a499-4643-9e69-5ee1de019328"&gt;765&lt;/key&gt;&lt;/foreign-keys&gt;&lt;ref-type name="Journal Article"&gt;17&lt;/ref-type&gt;&lt;contributors&gt;&lt;authors&gt;&lt;author&gt;Ghadge, Abhijeet&lt;/author&gt;&lt;author&gt;Er, Merve&lt;/author&gt;&lt;author&gt;Ivanov, Dmitry&lt;/author&gt;&lt;author&gt;Chaudhuri, Atanu&lt;/author&gt;&lt;/authors&gt;&lt;/contributors&gt;&lt;titles&gt;&lt;title&gt;Visualisation of ripple effect in supply chains under long-term, simultaneous disruptions: a system dynamics approach&lt;/title&gt;&lt;secondary-title&gt;International Journal of Production Research&lt;/secondary-title&gt;&lt;/titles&gt;&lt;periodical&gt;&lt;full-title&gt;International Journal of Production Research&lt;/full-title&gt;&lt;/periodical&gt;&lt;pages&gt;6173-6186&lt;/pages&gt;&lt;volume&gt;60&lt;/volume&gt;&lt;number&gt;20&lt;/number&gt;&lt;dates&gt;&lt;year&gt;2022&lt;/year&gt;&lt;/dates&gt;&lt;urls&gt;&lt;related-urls&gt;&lt;url&gt;https://www.tandfonline.com/doi/full/10.1080/00207543.2021.1987547&lt;/url&gt;&lt;/related-urls&gt;&lt;/urls&gt;&lt;language&gt;en&lt;/language&gt;&lt;/record&gt;&lt;/Cite&gt;&lt;/EndNote&gt;</w:instrText>
      </w:r>
      <w:r w:rsidRPr="007F23AD">
        <w:rPr>
          <w:rFonts w:ascii="Calibri" w:hAnsi="Calibri" w:cs="Calibri"/>
          <w:color w:val="000000" w:themeColor="text1"/>
          <w:sz w:val="22"/>
          <w:szCs w:val="22"/>
          <w:lang w:val="en-GB"/>
        </w:rPr>
        <w:fldChar w:fldCharType="separate"/>
      </w:r>
      <w:r w:rsidR="00571047" w:rsidRPr="007F23AD">
        <w:rPr>
          <w:rFonts w:ascii="Calibri" w:hAnsi="Calibri" w:cs="Calibri"/>
          <w:noProof/>
          <w:color w:val="000000" w:themeColor="text1"/>
          <w:sz w:val="22"/>
          <w:szCs w:val="22"/>
          <w:lang w:val="en-GB"/>
        </w:rPr>
        <w:t>(Ghadge et al. 2022)</w:t>
      </w:r>
      <w:r w:rsidRPr="007F23AD">
        <w:rPr>
          <w:rFonts w:ascii="Calibri" w:hAnsi="Calibri" w:cs="Calibri"/>
          <w:color w:val="000000" w:themeColor="text1"/>
          <w:sz w:val="22"/>
          <w:szCs w:val="22"/>
          <w:lang w:val="en-GB"/>
        </w:rPr>
        <w:fldChar w:fldCharType="end"/>
      </w:r>
      <w:r w:rsidR="00475526" w:rsidRPr="007F23AD">
        <w:rPr>
          <w:rFonts w:ascii="Calibri" w:hAnsi="Calibri" w:cs="Calibri"/>
          <w:color w:val="000000" w:themeColor="text1"/>
          <w:sz w:val="22"/>
          <w:szCs w:val="22"/>
          <w:lang w:val="en-GB"/>
        </w:rPr>
        <w:t>.</w:t>
      </w:r>
      <w:r w:rsidR="00F37734" w:rsidRPr="007F23AD">
        <w:rPr>
          <w:rFonts w:ascii="Calibri" w:hAnsi="Calibri" w:cs="Calibri"/>
          <w:color w:val="000000" w:themeColor="text1"/>
          <w:sz w:val="22"/>
          <w:szCs w:val="22"/>
          <w:lang w:val="en-GB"/>
        </w:rPr>
        <w:t xml:space="preserve"> </w:t>
      </w:r>
      <w:r w:rsidR="00F31BCD" w:rsidRPr="007F23AD">
        <w:rPr>
          <w:rFonts w:ascii="Calibri" w:hAnsi="Calibri" w:cs="Calibri"/>
          <w:color w:val="000000" w:themeColor="text1"/>
          <w:sz w:val="22"/>
          <w:szCs w:val="22"/>
          <w:lang w:val="en-GB"/>
        </w:rPr>
        <w:t>Understanding the interdependencies and mutual influences of these risks is crucial</w:t>
      </w:r>
      <w:r w:rsidR="00D0060A" w:rsidRPr="007F23AD">
        <w:rPr>
          <w:rFonts w:ascii="Calibri" w:hAnsi="Calibri" w:cs="Calibri"/>
          <w:color w:val="000000" w:themeColor="text1"/>
          <w:sz w:val="22"/>
          <w:szCs w:val="22"/>
          <w:lang w:val="en-GB"/>
        </w:rPr>
        <w:t xml:space="preserve"> step for construction SMEs</w:t>
      </w:r>
      <w:r w:rsidR="00F31BCD" w:rsidRPr="007F23AD">
        <w:rPr>
          <w:rFonts w:ascii="Calibri" w:hAnsi="Calibri" w:cs="Calibri"/>
          <w:color w:val="000000" w:themeColor="text1"/>
          <w:sz w:val="22"/>
          <w:szCs w:val="22"/>
          <w:lang w:val="en-GB"/>
        </w:rPr>
        <w:t>.</w:t>
      </w:r>
    </w:p>
    <w:p w14:paraId="7FE88566" w14:textId="77777777" w:rsidR="000E76C8" w:rsidRPr="007F23AD" w:rsidRDefault="000E76C8" w:rsidP="00F87BD1">
      <w:pPr>
        <w:spacing w:line="480" w:lineRule="auto"/>
        <w:jc w:val="both"/>
        <w:rPr>
          <w:rFonts w:ascii="Calibri" w:hAnsi="Calibri" w:cs="Calibri"/>
          <w:color w:val="000000" w:themeColor="text1"/>
          <w:sz w:val="22"/>
          <w:szCs w:val="22"/>
          <w:lang w:val="en-GB"/>
        </w:rPr>
      </w:pPr>
    </w:p>
    <w:p w14:paraId="41B8C0C6" w14:textId="190F1DBE" w:rsidR="000E76C8" w:rsidRPr="007F23AD" w:rsidRDefault="00F31BCD" w:rsidP="00F87BD1">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 </w:t>
      </w:r>
      <w:r w:rsidR="00931ACC" w:rsidRPr="007F23AD">
        <w:rPr>
          <w:rFonts w:ascii="Calibri" w:hAnsi="Calibri" w:cs="Calibri"/>
          <w:color w:val="000000" w:themeColor="text1"/>
          <w:sz w:val="22"/>
          <w:szCs w:val="22"/>
          <w:lang w:val="en-GB"/>
        </w:rPr>
        <w:t>Second,</w:t>
      </w:r>
      <w:r w:rsidR="00904D44" w:rsidRPr="007F23AD">
        <w:rPr>
          <w:rFonts w:ascii="Calibri" w:hAnsi="Calibri" w:cs="Calibri"/>
          <w:color w:val="000000" w:themeColor="text1"/>
          <w:sz w:val="22"/>
          <w:szCs w:val="22"/>
          <w:lang w:val="en-GB"/>
        </w:rPr>
        <w:t xml:space="preserve"> this paper finds that </w:t>
      </w:r>
      <w:r w:rsidR="00DB0F37" w:rsidRPr="007F23AD">
        <w:rPr>
          <w:rFonts w:ascii="Calibri" w:hAnsi="Calibri" w:cs="Calibri"/>
          <w:color w:val="000000" w:themeColor="text1"/>
          <w:sz w:val="22"/>
          <w:szCs w:val="22"/>
          <w:lang w:val="en-GB"/>
        </w:rPr>
        <w:t xml:space="preserve">construction </w:t>
      </w:r>
      <w:r w:rsidR="00904D44" w:rsidRPr="007F23AD">
        <w:rPr>
          <w:rFonts w:ascii="Calibri" w:hAnsi="Calibri" w:cs="Calibri"/>
          <w:color w:val="000000" w:themeColor="text1"/>
          <w:sz w:val="22"/>
          <w:szCs w:val="22"/>
          <w:lang w:val="en-GB"/>
        </w:rPr>
        <w:t>SME have significant gaps in the categorisation and prioritisation of risks that are specific to SMEs</w:t>
      </w:r>
      <w:r w:rsidR="00904D44" w:rsidRPr="007F23AD">
        <w:rPr>
          <w:rFonts w:ascii="Calibri" w:hAnsi="Calibri" w:cs="Calibri"/>
          <w:color w:val="000000" w:themeColor="text1"/>
          <w:sz w:val="22"/>
          <w:szCs w:val="22"/>
        </w:rPr>
        <w:t>.</w:t>
      </w:r>
      <w:r w:rsidR="00931ACC" w:rsidRPr="007F23AD">
        <w:rPr>
          <w:rFonts w:ascii="Calibri" w:hAnsi="Calibri" w:cs="Calibri"/>
          <w:color w:val="000000" w:themeColor="text1"/>
          <w:sz w:val="22"/>
          <w:szCs w:val="22"/>
          <w:lang w:val="en-GB"/>
        </w:rPr>
        <w:t>This stems from the unique characteristics of construction SMEs, whose limited information and traditional strategies have led to their inability to classify and prioritise risks in terms of importance</w:t>
      </w:r>
      <w:r w:rsidR="00657700" w:rsidRPr="007F23AD">
        <w:rPr>
          <w:rFonts w:ascii="Calibri" w:hAnsi="Calibri" w:cs="Calibri"/>
          <w:color w:val="000000" w:themeColor="text1"/>
          <w:sz w:val="22"/>
          <w:szCs w:val="22"/>
          <w:lang w:val="en-GB"/>
        </w:rPr>
        <w:t xml:space="preserve"> </w:t>
      </w:r>
      <w:r w:rsidR="00657700" w:rsidRPr="007F23AD">
        <w:rPr>
          <w:rFonts w:ascii="Calibri" w:hAnsi="Calibri" w:cs="Calibri"/>
          <w:color w:val="000000" w:themeColor="text1"/>
          <w:sz w:val="22"/>
          <w:szCs w:val="22"/>
          <w:lang w:val="en-GB"/>
        </w:rPr>
        <w:fldChar w:fldCharType="begin"/>
      </w:r>
      <w:r w:rsidR="00657700" w:rsidRPr="007F23AD">
        <w:rPr>
          <w:rFonts w:ascii="Calibri" w:hAnsi="Calibri" w:cs="Calibri"/>
          <w:color w:val="000000" w:themeColor="text1"/>
          <w:sz w:val="22"/>
          <w:szCs w:val="22"/>
          <w:lang w:val="en-GB"/>
        </w:rPr>
        <w:instrText xml:space="preserve"> ADDIN EN.CITE &lt;EndNote&gt;&lt;Cite&gt;&lt;Author&gt;Ferreira de Araújo Lima&lt;/Author&gt;&lt;Year&gt;2020&lt;/Year&gt;&lt;RecNum&gt;277&lt;/RecNum&gt;&lt;DisplayText&gt;(Ferreira de Araújo Lima et al. 2020)&lt;/DisplayText&gt;&lt;record&gt;&lt;rec-number&gt;277&lt;/rec-number&gt;&lt;foreign-keys&gt;&lt;key app="EN" db-id="vxw0ffesn9zzt0ewpdx5r5a3fpw92aep9re9" timestamp="1683537859" guid="d95bb7de-bc6a-484f-ae28-1acb77177f85"&gt;277&lt;/key&gt;&lt;/foreign-keys&gt;&lt;ref-type name="Journal Article"&gt;17&lt;/ref-type&gt;&lt;contributors&gt;&lt;authors&gt;&lt;author&gt;Ferreira de Araújo Lima, Priscila&lt;/author&gt;&lt;author&gt;Crema, Maria&lt;/author&gt;&lt;author&gt;Verbano, Chiara&lt;/author&gt;&lt;/authors&gt;&lt;/contributors&gt;&lt;titles&gt;&lt;title&gt;Risk management in SMEs: A systematic literature review and future directions&lt;/title&gt;&lt;secondary-title&gt;European Management Journal&lt;/secondary-title&gt;&lt;/titles&gt;&lt;periodical&gt;&lt;full-title&gt;European Management Journal&lt;/full-title&gt;&lt;/periodical&gt;&lt;pages&gt;78-94&lt;/pages&gt;&lt;volume&gt;38&lt;/volume&gt;&lt;number&gt;1&lt;/number&gt;&lt;section&gt;78&lt;/section&gt;&lt;keywords&gt;&lt;keyword&gt;Risk management&lt;/keyword&gt;&lt;keyword&gt;SMEs&lt;/keyword&gt;&lt;keyword&gt;Systematic literature review&lt;/keyword&gt;&lt;keyword&gt;Bibliometric analysis&lt;/keyword&gt;&lt;keyword&gt;Research agenda&lt;/keyword&gt;&lt;/keywords&gt;&lt;dates&gt;&lt;year&gt;2020&lt;/year&gt;&lt;pub-dates&gt;&lt;date&gt;2020/02/01/&lt;/date&gt;&lt;/pub-dates&gt;&lt;/dates&gt;&lt;isbn&gt;02632373&lt;/isbn&gt;&lt;urls&gt;&lt;related-urls&gt;&lt;url&gt;https://www.sciencedirect.com/science/article/pii/S0263237319300751&lt;/url&gt;&lt;/related-urls&gt;&lt;/urls&gt;&lt;electronic-resource-num&gt;10.1016/j.emj.2019.06.005&lt;/electronic-resource-num&gt;&lt;/record&gt;&lt;/Cite&gt;&lt;/EndNote&gt;</w:instrText>
      </w:r>
      <w:r w:rsidR="00657700" w:rsidRPr="007F23AD">
        <w:rPr>
          <w:rFonts w:ascii="Calibri" w:hAnsi="Calibri" w:cs="Calibri"/>
          <w:color w:val="000000" w:themeColor="text1"/>
          <w:sz w:val="22"/>
          <w:szCs w:val="22"/>
          <w:lang w:val="en-GB"/>
        </w:rPr>
        <w:fldChar w:fldCharType="separate"/>
      </w:r>
      <w:r w:rsidR="00657700" w:rsidRPr="007F23AD">
        <w:rPr>
          <w:rFonts w:ascii="Calibri" w:hAnsi="Calibri" w:cs="Calibri"/>
          <w:noProof/>
          <w:color w:val="000000" w:themeColor="text1"/>
          <w:sz w:val="22"/>
          <w:szCs w:val="22"/>
          <w:lang w:val="en-GB"/>
        </w:rPr>
        <w:t xml:space="preserve">(Ferreira de Araújo Lima et al. </w:t>
      </w:r>
      <w:r w:rsidR="00657700" w:rsidRPr="007F23AD">
        <w:rPr>
          <w:rFonts w:ascii="Calibri" w:hAnsi="Calibri" w:cs="Calibri"/>
          <w:noProof/>
          <w:color w:val="000000" w:themeColor="text1"/>
          <w:sz w:val="22"/>
          <w:szCs w:val="22"/>
          <w:lang w:val="en-GB"/>
        </w:rPr>
        <w:lastRenderedPageBreak/>
        <w:t>2020)</w:t>
      </w:r>
      <w:r w:rsidR="00657700" w:rsidRPr="007F23AD">
        <w:rPr>
          <w:rFonts w:ascii="Calibri" w:hAnsi="Calibri" w:cs="Calibri"/>
          <w:color w:val="000000" w:themeColor="text1"/>
          <w:sz w:val="22"/>
          <w:szCs w:val="22"/>
          <w:lang w:val="en-GB"/>
        </w:rPr>
        <w:fldChar w:fldCharType="end"/>
      </w:r>
      <w:r w:rsidR="00931ACC" w:rsidRPr="007F23AD">
        <w:rPr>
          <w:rFonts w:ascii="Calibri" w:hAnsi="Calibri" w:cs="Calibri"/>
          <w:color w:val="000000" w:themeColor="text1"/>
          <w:sz w:val="22"/>
          <w:szCs w:val="22"/>
          <w:lang w:val="en-GB"/>
        </w:rPr>
        <w:t xml:space="preserve">. For example, </w:t>
      </w:r>
      <w:r w:rsidR="00931ACC" w:rsidRPr="007F23AD">
        <w:rPr>
          <w:rFonts w:ascii="Calibri" w:hAnsi="Calibri" w:cs="Calibri"/>
          <w:color w:val="000000" w:themeColor="text1"/>
          <w:sz w:val="22"/>
          <w:szCs w:val="22"/>
          <w:lang w:val="en-GB"/>
        </w:rPr>
        <w:fldChar w:fldCharType="begin"/>
      </w:r>
      <w:r w:rsidR="00931ACC" w:rsidRPr="007F23AD">
        <w:rPr>
          <w:rFonts w:ascii="Calibri" w:hAnsi="Calibri" w:cs="Calibri"/>
          <w:color w:val="000000" w:themeColor="text1"/>
          <w:sz w:val="22"/>
          <w:szCs w:val="22"/>
          <w:lang w:val="en-GB"/>
        </w:rPr>
        <w:instrText xml:space="preserve"> ADDIN EN.CITE &lt;EndNote&gt;&lt;Cite AuthorYear="1"&gt;&lt;Author&gt;Wedawatta&lt;/Author&gt;&lt;Year&gt;2011&lt;/Year&gt;&lt;RecNum&gt;1733&lt;/RecNum&gt;&lt;DisplayText&gt;Wedawatta et al. (2011)&lt;/DisplayText&gt;&lt;record&gt;&lt;rec-number&gt;1733&lt;/rec-number&gt;&lt;foreign-keys&gt;&lt;key app="EN" db-id="vxw0ffesn9zzt0ewpdx5r5a3fpw92aep9re9" timestamp="1722367821" guid="6bc77ba6-7abc-4eed-866d-b35d71975fb5"&gt;1733&lt;/key&gt;&lt;/foreign-keys&gt;&lt;ref-type name="Journal Article"&gt;17&lt;/ref-type&gt;&lt;contributors&gt;&lt;authors&gt;&lt;author&gt;Wedawatta, Gayan&lt;/author&gt;&lt;author&gt;Ingirige, Bingunath&lt;/author&gt;&lt;author&gt;Jones, Keith&lt;/author&gt;&lt;author&gt;Proverbs, David&lt;/author&gt;&lt;/authors&gt;&lt;/contributors&gt;&lt;titles&gt;&lt;title&gt;Extreme weather events and construction SMEs&lt;/title&gt;&lt;secondary-title&gt;Structural Survey&lt;/secondary-title&gt;&lt;/titles&gt;&lt;periodical&gt;&lt;full-title&gt;Structural Survey&lt;/full-title&gt;&lt;/periodical&gt;&lt;pages&gt;106-119&lt;/pages&gt;&lt;volume&gt;29&lt;/volume&gt;&lt;number&gt;2&lt;/number&gt;&lt;dates&gt;&lt;year&gt;2011&lt;/year&gt;&lt;/dates&gt;&lt;publisher&gt;Emerald Group Publishing Limited&lt;/publisher&gt;&lt;isbn&gt;0263-080X&lt;/isbn&gt;&lt;urls&gt;&lt;related-urls&gt;&lt;url&gt;https://doi.org/10.1108/02630801111132795&lt;/url&gt;&lt;/related-urls&gt;&lt;/urls&gt;&lt;electronic-resource-num&gt;10.1108/02630801111132795&lt;/electronic-resource-num&gt;&lt;access-date&gt;2024/07/30&lt;/access-date&gt;&lt;/record&gt;&lt;/Cite&gt;&lt;/EndNote&gt;</w:instrText>
      </w:r>
      <w:r w:rsidR="00931ACC" w:rsidRPr="007F23AD">
        <w:rPr>
          <w:rFonts w:ascii="Calibri" w:hAnsi="Calibri" w:cs="Calibri"/>
          <w:color w:val="000000" w:themeColor="text1"/>
          <w:sz w:val="22"/>
          <w:szCs w:val="22"/>
          <w:lang w:val="en-GB"/>
        </w:rPr>
        <w:fldChar w:fldCharType="separate"/>
      </w:r>
      <w:r w:rsidR="00931ACC" w:rsidRPr="007F23AD">
        <w:rPr>
          <w:rFonts w:ascii="Calibri" w:hAnsi="Calibri" w:cs="Calibri"/>
          <w:noProof/>
          <w:color w:val="000000" w:themeColor="text1"/>
          <w:sz w:val="22"/>
          <w:szCs w:val="22"/>
          <w:lang w:val="en-GB"/>
        </w:rPr>
        <w:t>Wedawatta et al. (2011)</w:t>
      </w:r>
      <w:r w:rsidR="00931ACC" w:rsidRPr="007F23AD">
        <w:rPr>
          <w:rFonts w:ascii="Calibri" w:hAnsi="Calibri" w:cs="Calibri"/>
          <w:color w:val="000000" w:themeColor="text1"/>
          <w:sz w:val="22"/>
          <w:szCs w:val="22"/>
          <w:lang w:val="en-GB"/>
        </w:rPr>
        <w:fldChar w:fldCharType="end"/>
      </w:r>
      <w:r w:rsidR="009E431F" w:rsidRPr="007F23AD">
        <w:rPr>
          <w:rFonts w:ascii="Calibri" w:hAnsi="Calibri" w:cs="Calibri" w:hint="eastAsia"/>
          <w:color w:val="000000" w:themeColor="text1"/>
          <w:sz w:val="22"/>
          <w:szCs w:val="22"/>
          <w:lang w:val="en-GB"/>
        </w:rPr>
        <w:t xml:space="preserve"> </w:t>
      </w:r>
      <w:r w:rsidR="00931ACC" w:rsidRPr="007F23AD">
        <w:rPr>
          <w:rFonts w:ascii="Calibri" w:hAnsi="Calibri" w:cs="Calibri" w:hint="eastAsia"/>
          <w:color w:val="000000" w:themeColor="text1"/>
          <w:sz w:val="22"/>
          <w:szCs w:val="22"/>
          <w:lang w:val="en-GB"/>
        </w:rPr>
        <w:t>u</w:t>
      </w:r>
      <w:r w:rsidR="00931ACC" w:rsidRPr="007F23AD">
        <w:rPr>
          <w:rFonts w:ascii="Calibri" w:hAnsi="Calibri" w:cs="Calibri"/>
          <w:color w:val="000000" w:themeColor="text1"/>
          <w:sz w:val="22"/>
          <w:szCs w:val="22"/>
          <w:lang w:val="en-GB"/>
        </w:rPr>
        <w:t xml:space="preserve">sed case studies to assess how construction SMEs are affected by extreme weather events (EWEs). It was found that </w:t>
      </w:r>
      <w:r w:rsidR="009E431F" w:rsidRPr="007F23AD">
        <w:rPr>
          <w:rFonts w:ascii="Calibri" w:hAnsi="Calibri" w:cs="Calibri"/>
          <w:color w:val="000000" w:themeColor="text1"/>
          <w:sz w:val="22"/>
          <w:szCs w:val="22"/>
          <w:lang w:val="en-GB"/>
        </w:rPr>
        <w:t>most</w:t>
      </w:r>
      <w:r w:rsidR="00931ACC" w:rsidRPr="007F23AD">
        <w:rPr>
          <w:rFonts w:ascii="Calibri" w:hAnsi="Calibri" w:cs="Calibri"/>
          <w:color w:val="000000" w:themeColor="text1"/>
          <w:sz w:val="22"/>
          <w:szCs w:val="22"/>
          <w:lang w:val="en-GB"/>
        </w:rPr>
        <w:t xml:space="preserve"> construction SMEs (75 percent), </w:t>
      </w:r>
      <w:r w:rsidR="007A57FA" w:rsidRPr="007F23AD">
        <w:rPr>
          <w:rFonts w:ascii="Calibri" w:hAnsi="Calibri" w:cs="Calibri"/>
          <w:color w:val="000000" w:themeColor="text1"/>
          <w:sz w:val="22"/>
          <w:szCs w:val="22"/>
          <w:lang w:val="en-GB"/>
        </w:rPr>
        <w:t>whether</w:t>
      </w:r>
      <w:r w:rsidR="00931ACC" w:rsidRPr="007F23AD">
        <w:rPr>
          <w:rFonts w:ascii="Calibri" w:hAnsi="Calibri" w:cs="Calibri"/>
          <w:color w:val="000000" w:themeColor="text1"/>
          <w:sz w:val="22"/>
          <w:szCs w:val="22"/>
          <w:lang w:val="en-GB"/>
        </w:rPr>
        <w:t xml:space="preserve"> they had experienced a previous EWE, had no coping mechanisms in place to protect their business from such events. One possible solution is to use multi-criteria decision-making techniques to develop specific risk differentiation levels for construction SMEs, employ</w:t>
      </w:r>
      <w:r w:rsidR="009C496D" w:rsidRPr="007F23AD">
        <w:rPr>
          <w:rFonts w:ascii="Calibri" w:hAnsi="Calibri" w:cs="Calibri"/>
          <w:color w:val="000000" w:themeColor="text1"/>
          <w:sz w:val="22"/>
          <w:szCs w:val="22"/>
          <w:lang w:val="en-GB"/>
        </w:rPr>
        <w:t xml:space="preserve"> </w:t>
      </w:r>
      <w:r w:rsidR="00931ACC" w:rsidRPr="007F23AD">
        <w:rPr>
          <w:rFonts w:ascii="Calibri" w:hAnsi="Calibri" w:cs="Calibri"/>
          <w:color w:val="000000" w:themeColor="text1"/>
          <w:sz w:val="22"/>
          <w:szCs w:val="22"/>
          <w:lang w:val="en-GB"/>
        </w:rPr>
        <w:t xml:space="preserve">methods such as interviews or </w:t>
      </w:r>
      <w:r w:rsidR="00C53B3D" w:rsidRPr="007F23AD">
        <w:rPr>
          <w:rFonts w:ascii="Calibri" w:hAnsi="Calibri" w:cs="Calibri"/>
          <w:color w:val="000000" w:themeColor="text1"/>
          <w:sz w:val="22"/>
          <w:szCs w:val="22"/>
          <w:lang w:val="en-GB"/>
        </w:rPr>
        <w:t>focus</w:t>
      </w:r>
      <w:r w:rsidR="00931ACC" w:rsidRPr="007F23AD">
        <w:rPr>
          <w:rFonts w:ascii="Calibri" w:hAnsi="Calibri" w:cs="Calibri"/>
          <w:color w:val="000000" w:themeColor="text1"/>
          <w:sz w:val="22"/>
          <w:szCs w:val="22"/>
          <w:lang w:val="en-GB"/>
        </w:rPr>
        <w:t xml:space="preserve"> </w:t>
      </w:r>
      <w:r w:rsidR="00C53B3D" w:rsidRPr="007F23AD">
        <w:rPr>
          <w:rFonts w:ascii="Calibri" w:hAnsi="Calibri" w:cs="Calibri"/>
          <w:color w:val="000000" w:themeColor="text1"/>
          <w:sz w:val="22"/>
          <w:szCs w:val="22"/>
          <w:lang w:val="en-GB"/>
        </w:rPr>
        <w:t>group</w:t>
      </w:r>
      <w:r w:rsidR="009C496D" w:rsidRPr="007F23AD">
        <w:rPr>
          <w:rFonts w:ascii="Calibri" w:hAnsi="Calibri" w:cs="Calibri"/>
          <w:color w:val="000000" w:themeColor="text1"/>
          <w:sz w:val="22"/>
          <w:szCs w:val="22"/>
          <w:lang w:val="en-GB"/>
        </w:rPr>
        <w:t>s</w:t>
      </w:r>
      <w:r w:rsidR="00931ACC" w:rsidRPr="007F23AD">
        <w:rPr>
          <w:rFonts w:ascii="Calibri" w:hAnsi="Calibri" w:cs="Calibri"/>
          <w:color w:val="000000" w:themeColor="text1"/>
          <w:sz w:val="22"/>
          <w:szCs w:val="22"/>
          <w:lang w:val="en-GB"/>
        </w:rPr>
        <w:t>.</w:t>
      </w:r>
    </w:p>
    <w:p w14:paraId="03958E67" w14:textId="77777777" w:rsidR="009E431F" w:rsidRPr="007F23AD" w:rsidRDefault="009E431F" w:rsidP="00F87BD1">
      <w:pPr>
        <w:spacing w:line="480" w:lineRule="auto"/>
        <w:jc w:val="both"/>
        <w:rPr>
          <w:rFonts w:ascii="Calibri" w:hAnsi="Calibri" w:cs="Calibri"/>
          <w:color w:val="000000" w:themeColor="text1"/>
          <w:sz w:val="22"/>
          <w:szCs w:val="22"/>
          <w:lang w:val="en-GB"/>
        </w:rPr>
      </w:pPr>
    </w:p>
    <w:p w14:paraId="05A4B563" w14:textId="7C581CE9" w:rsidR="00D42FF8" w:rsidRPr="007F23AD" w:rsidRDefault="005C7E68" w:rsidP="00F87BD1">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Third, green supply chains are typically associated with large organisations. However, this paper finds that due to the significant number of SMEs in the construction sector, their environmental impact should not be underestimated. </w:t>
      </w:r>
      <w:r w:rsidR="002D08FF" w:rsidRPr="007F23AD">
        <w:rPr>
          <w:rFonts w:ascii="Calibri" w:hAnsi="Calibri" w:cs="Calibri"/>
          <w:color w:val="000000" w:themeColor="text1"/>
          <w:sz w:val="22"/>
          <w:szCs w:val="22"/>
        </w:rPr>
        <w:t>Therefore, there is a clear research gap in green supply chain management among SMEs in the construction industry. One possible research direction is for academics to use case studies in practical areas to understand the level of awareness among practitioners regarding green supply chains. For example,</w:t>
      </w:r>
      <w:r w:rsidR="00546A4A" w:rsidRPr="007F23AD">
        <w:rPr>
          <w:rFonts w:ascii="Calibri" w:hAnsi="Calibri" w:cs="Calibri"/>
          <w:color w:val="000000" w:themeColor="text1"/>
          <w:sz w:val="22"/>
          <w:szCs w:val="22"/>
          <w:lang w:val="en-GB"/>
        </w:rPr>
        <w:t xml:space="preserve"> </w:t>
      </w:r>
      <w:r w:rsidR="00112D95" w:rsidRPr="007F23AD">
        <w:rPr>
          <w:rFonts w:ascii="Calibri" w:hAnsi="Calibri" w:cs="Calibri"/>
          <w:color w:val="000000" w:themeColor="text1"/>
          <w:sz w:val="22"/>
          <w:szCs w:val="22"/>
          <w:lang w:val="en-GB"/>
        </w:rPr>
        <w:fldChar w:fldCharType="begin"/>
      </w:r>
      <w:r w:rsidR="00112D95" w:rsidRPr="007F23AD">
        <w:rPr>
          <w:rFonts w:ascii="Calibri" w:hAnsi="Calibri" w:cs="Calibri"/>
          <w:color w:val="000000" w:themeColor="text1"/>
          <w:sz w:val="22"/>
          <w:szCs w:val="22"/>
          <w:lang w:val="en-GB"/>
        </w:rPr>
        <w:instrText xml:space="preserve"> ADDIN EN.CITE &lt;EndNote&gt;&lt;Cite AuthorYear="1"&gt;&lt;Author&gt;Namagembe&lt;/Author&gt;&lt;Year&gt;2021&lt;/Year&gt;&lt;RecNum&gt;86&lt;/RecNum&gt;&lt;DisplayText&gt;Namagembe et al. (2021)&lt;/DisplayText&gt;&lt;record&gt;&lt;rec-number&gt;86&lt;/rec-number&gt;&lt;foreign-keys&gt;&lt;key app="EN" db-id="vxw0ffesn9zzt0ewpdx5r5a3fpw92aep9re9" timestamp="1683536773" guid="55ed7c77-b8dc-40c2-9fd9-cde88236be6b"&gt;86&lt;/key&gt;&lt;/foreign-keys&gt;&lt;ref-type name="Journal Article"&gt;17&lt;/ref-type&gt;&lt;contributors&gt;&lt;authors&gt;&lt;author&gt;Namagembe, Sheila&lt;/author&gt;&lt;author&gt;Ntayi Mpeera, Joseph&lt;/author&gt;&lt;author&gt;Kalid, Awad&lt;/author&gt;&lt;/authors&gt;&lt;/contributors&gt;&lt;titles&gt;&lt;title&gt;An examination of SME involvement in public procurement under bid lot sizing&lt;/title&gt;&lt;secondary-title&gt;Journal of Public Procurement&lt;/secondary-title&gt;&lt;/titles&gt;&lt;periodical&gt;&lt;full-title&gt;Journal of Public Procurement&lt;/full-title&gt;&lt;/periodical&gt;&lt;pages&gt;370-398&lt;/pages&gt;&lt;volume&gt;21&lt;/volume&gt;&lt;number&gt;4&lt;/number&gt;&lt;dates&gt;&lt;year&gt;2021&lt;/year&gt;&lt;/dates&gt;&lt;publisher&gt;Emerald Publishing Limited&lt;/publisher&gt;&lt;isbn&gt;1535-0118, 2150-6930&lt;/isbn&gt;&lt;urls&gt;&lt;related-urls&gt;&lt;url&gt;https://doi.org/10.1108/JOPP-04-2020-0031&lt;/url&gt;&lt;/related-urls&gt;&lt;/urls&gt;&lt;electronic-resource-num&gt;10.1108/JOPP-04-2020-0031&lt;/electronic-resource-num&gt;&lt;access-date&gt;2022/06/14&lt;/access-date&gt;&lt;/record&gt;&lt;/Cite&gt;&lt;/EndNote&gt;</w:instrText>
      </w:r>
      <w:r w:rsidR="00112D95" w:rsidRPr="007F23AD">
        <w:rPr>
          <w:rFonts w:ascii="Calibri" w:hAnsi="Calibri" w:cs="Calibri"/>
          <w:color w:val="000000" w:themeColor="text1"/>
          <w:sz w:val="22"/>
          <w:szCs w:val="22"/>
          <w:lang w:val="en-GB"/>
        </w:rPr>
        <w:fldChar w:fldCharType="separate"/>
      </w:r>
      <w:r w:rsidR="00112D95" w:rsidRPr="007F23AD">
        <w:rPr>
          <w:rFonts w:ascii="Calibri" w:hAnsi="Calibri" w:cs="Calibri"/>
          <w:noProof/>
          <w:color w:val="000000" w:themeColor="text1"/>
          <w:sz w:val="22"/>
          <w:szCs w:val="22"/>
          <w:lang w:val="en-GB"/>
        </w:rPr>
        <w:t>Namagembe et al. (2021)</w:t>
      </w:r>
      <w:r w:rsidR="00112D95" w:rsidRPr="007F23AD">
        <w:rPr>
          <w:rFonts w:ascii="Calibri" w:hAnsi="Calibri" w:cs="Calibri"/>
          <w:color w:val="000000" w:themeColor="text1"/>
          <w:sz w:val="22"/>
          <w:szCs w:val="22"/>
          <w:lang w:val="en-GB"/>
        </w:rPr>
        <w:fldChar w:fldCharType="end"/>
      </w:r>
      <w:r w:rsidR="00112D95" w:rsidRPr="007F23AD">
        <w:rPr>
          <w:rFonts w:ascii="Calibri" w:hAnsi="Calibri" w:cs="Calibri" w:hint="eastAsia"/>
          <w:color w:val="000000" w:themeColor="text1"/>
          <w:sz w:val="22"/>
          <w:szCs w:val="22"/>
          <w:lang w:val="en-GB"/>
        </w:rPr>
        <w:t xml:space="preserve"> </w:t>
      </w:r>
      <w:r w:rsidR="0086077B" w:rsidRPr="007F23AD">
        <w:rPr>
          <w:rFonts w:ascii="Calibri" w:hAnsi="Calibri" w:cs="Calibri"/>
          <w:color w:val="000000" w:themeColor="text1"/>
          <w:sz w:val="22"/>
          <w:szCs w:val="22"/>
          <w:lang w:val="en-GB"/>
        </w:rPr>
        <w:t>conducted a study of owners/managers of 200 manufacturing SMEs in Uganda, Africa, which assessed the relationship between five green practices and business performance. They found that eco-design and in-house environmental management practices had a significant impact on environmental performance.</w:t>
      </w:r>
      <w:r w:rsidR="00C45FF3" w:rsidRPr="007F23AD">
        <w:rPr>
          <w:rFonts w:ascii="Calibri" w:hAnsi="Calibri" w:cs="Calibri"/>
          <w:color w:val="000000" w:themeColor="text1"/>
          <w:sz w:val="22"/>
          <w:szCs w:val="22"/>
          <w:lang w:val="en-GB"/>
        </w:rPr>
        <w:t xml:space="preserve"> </w:t>
      </w:r>
      <w:r w:rsidR="00546A4A" w:rsidRPr="007F23AD">
        <w:rPr>
          <w:rFonts w:ascii="Calibri" w:hAnsi="Calibri" w:cs="Calibri"/>
          <w:color w:val="000000" w:themeColor="text1"/>
          <w:sz w:val="22"/>
          <w:szCs w:val="22"/>
          <w:lang w:val="en-GB"/>
        </w:rPr>
        <w:t xml:space="preserve">Additionally, the observation method can be used to understand the environmental practices </w:t>
      </w:r>
      <w:r w:rsidR="003E6608" w:rsidRPr="007F23AD">
        <w:rPr>
          <w:rFonts w:ascii="Calibri" w:hAnsi="Calibri" w:cs="Calibri"/>
          <w:color w:val="000000" w:themeColor="text1"/>
          <w:sz w:val="22"/>
          <w:szCs w:val="22"/>
          <w:lang w:val="en-GB"/>
        </w:rPr>
        <w:t>SMEs</w:t>
      </w:r>
      <w:r w:rsidR="00546A4A" w:rsidRPr="007F23AD">
        <w:rPr>
          <w:rFonts w:ascii="Calibri" w:hAnsi="Calibri" w:cs="Calibri"/>
          <w:color w:val="000000" w:themeColor="text1"/>
          <w:sz w:val="22"/>
          <w:szCs w:val="22"/>
          <w:lang w:val="en-GB"/>
        </w:rPr>
        <w:t xml:space="preserve"> adopt at work.</w:t>
      </w:r>
    </w:p>
    <w:p w14:paraId="74C1649F" w14:textId="77777777" w:rsidR="00546A4A" w:rsidRPr="007F23AD" w:rsidRDefault="00546A4A" w:rsidP="00F87BD1">
      <w:pPr>
        <w:spacing w:line="480" w:lineRule="auto"/>
        <w:jc w:val="both"/>
        <w:rPr>
          <w:rFonts w:ascii="Calibri" w:hAnsi="Calibri" w:cs="Calibri"/>
          <w:color w:val="000000" w:themeColor="text1"/>
          <w:sz w:val="22"/>
          <w:szCs w:val="22"/>
          <w:lang w:val="en-GB"/>
        </w:rPr>
      </w:pPr>
    </w:p>
    <w:p w14:paraId="54D9A6ED" w14:textId="6E39418C" w:rsidR="005C5076" w:rsidRPr="007F23AD" w:rsidRDefault="004978B6" w:rsidP="00F87BD1">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Fourth,</w:t>
      </w:r>
      <w:r w:rsidR="007A038F" w:rsidRPr="007F23AD">
        <w:rPr>
          <w:rFonts w:ascii="Calibri" w:hAnsi="Calibri" w:cs="Calibri" w:hint="eastAsia"/>
          <w:color w:val="000000" w:themeColor="text1"/>
          <w:sz w:val="22"/>
          <w:szCs w:val="22"/>
          <w:lang w:val="en-GB"/>
        </w:rPr>
        <w:t xml:space="preserve"> </w:t>
      </w:r>
      <w:r w:rsidR="007A038F" w:rsidRPr="007F23AD">
        <w:rPr>
          <w:rFonts w:ascii="Calibri" w:hAnsi="Calibri" w:cs="Calibri"/>
          <w:color w:val="000000" w:themeColor="text1"/>
          <w:sz w:val="22"/>
          <w:szCs w:val="22"/>
        </w:rPr>
        <w:t>this paper finds that construction SMEs are often perceived as mere recipients of policies, with limitations on the role they can play in procurement. Consequently, there is a gap in comprehensively studying procurement risks specific to construction SMEs.</w:t>
      </w:r>
      <w:r w:rsidR="007A038F" w:rsidRPr="007F23AD">
        <w:rPr>
          <w:rFonts w:ascii="Calibri" w:hAnsi="Calibri" w:cs="Calibri" w:hint="eastAsia"/>
          <w:color w:val="000000" w:themeColor="text1"/>
          <w:sz w:val="22"/>
          <w:szCs w:val="22"/>
        </w:rPr>
        <w:t xml:space="preserve"> </w:t>
      </w:r>
      <w:r w:rsidRPr="007F23AD">
        <w:rPr>
          <w:rFonts w:ascii="Calibri" w:hAnsi="Calibri" w:cs="Calibri"/>
          <w:color w:val="000000" w:themeColor="text1"/>
          <w:sz w:val="22"/>
          <w:szCs w:val="22"/>
          <w:lang w:val="en-GB"/>
        </w:rPr>
        <w:t>These risks are especially significant in the areas of supplier selection, contract management, and digital procurement solutions. A notable example is the cancellation of the HS2 project</w:t>
      </w:r>
      <w:r w:rsidR="00C6388C" w:rsidRPr="007F23AD">
        <w:rPr>
          <w:rFonts w:ascii="Calibri" w:hAnsi="Calibri" w:cs="Calibri"/>
          <w:color w:val="000000" w:themeColor="text1"/>
          <w:sz w:val="22"/>
          <w:szCs w:val="22"/>
          <w:lang w:val="en-GB"/>
        </w:rPr>
        <w:t xml:space="preserve"> </w:t>
      </w:r>
      <w:r w:rsidR="00C6388C" w:rsidRPr="007F23AD">
        <w:rPr>
          <w:rFonts w:ascii="Calibri" w:hAnsi="Calibri" w:cs="Calibri"/>
          <w:color w:val="000000" w:themeColor="text1"/>
          <w:sz w:val="22"/>
          <w:szCs w:val="22"/>
          <w:lang w:val="en-GB"/>
        </w:rPr>
        <w:fldChar w:fldCharType="begin"/>
      </w:r>
      <w:r w:rsidR="00C6388C" w:rsidRPr="007F23AD">
        <w:rPr>
          <w:rFonts w:ascii="Calibri" w:hAnsi="Calibri" w:cs="Calibri"/>
          <w:color w:val="000000" w:themeColor="text1"/>
          <w:sz w:val="22"/>
          <w:szCs w:val="22"/>
          <w:lang w:val="en-GB"/>
        </w:rPr>
        <w:instrText xml:space="preserve"> ADDIN EN.CITE &lt;EndNote&gt;&lt;Cite&gt;&lt;Author&gt;Austin&lt;/Author&gt;&lt;Year&gt;2023&lt;/Year&gt;&lt;RecNum&gt;1555&lt;/RecNum&gt;&lt;DisplayText&gt;(Austin et al. 2023)&lt;/DisplayText&gt;&lt;record&gt;&lt;rec-number&gt;1555&lt;/rec-number&gt;&lt;foreign-keys&gt;&lt;key app="EN" db-id="vxw0ffesn9zzt0ewpdx5r5a3fpw92aep9re9" timestamp="1719482020" guid="394461b3-039c-4334-a501-6f6aaf532947"&gt;1555&lt;/key&gt;&lt;/foreign-keys&gt;&lt;ref-type name="Newspaper Article"&gt;23&lt;/ref-type&gt;&lt;contributors&gt;&lt;authors&gt;&lt;author&gt;Katy Austin&lt;/author&gt;&lt;author&gt;Chris Mason&lt;/author&gt;&lt;author&gt;Kate Whannel&lt;/author&gt;&lt;/authors&gt;&lt;/contributors&gt;&lt;titles&gt;&lt;title&gt;HS2 West Midlands-Manchester line to be scrapped&lt;/title&gt;&lt;secondary-title&gt;BBC&lt;/secondary-title&gt;&lt;/titles&gt;&lt;dates&gt;&lt;year&gt;2023&lt;/year&gt;&lt;/dates&gt;&lt;urls&gt;&lt;related-urls&gt;&lt;url&gt;https://www.bbc.co.uk/news/uk-politics-66998692&lt;/url&gt;&lt;/related-urls&gt;&lt;/urls&gt;&lt;access-date&gt;27-06-2024&lt;/access-date&gt;&lt;/record&gt;&lt;/Cite&gt;&lt;/EndNote&gt;</w:instrText>
      </w:r>
      <w:r w:rsidR="00C6388C" w:rsidRPr="007F23AD">
        <w:rPr>
          <w:rFonts w:ascii="Calibri" w:hAnsi="Calibri" w:cs="Calibri"/>
          <w:color w:val="000000" w:themeColor="text1"/>
          <w:sz w:val="22"/>
          <w:szCs w:val="22"/>
          <w:lang w:val="en-GB"/>
        </w:rPr>
        <w:fldChar w:fldCharType="separate"/>
      </w:r>
      <w:r w:rsidR="00C6388C" w:rsidRPr="007F23AD">
        <w:rPr>
          <w:rFonts w:ascii="Calibri" w:hAnsi="Calibri" w:cs="Calibri"/>
          <w:noProof/>
          <w:color w:val="000000" w:themeColor="text1"/>
          <w:sz w:val="22"/>
          <w:szCs w:val="22"/>
          <w:lang w:val="en-GB"/>
        </w:rPr>
        <w:t>(Austin et al. 2023)</w:t>
      </w:r>
      <w:r w:rsidR="00C6388C" w:rsidRPr="007F23AD">
        <w:rPr>
          <w:rFonts w:ascii="Calibri" w:hAnsi="Calibri" w:cs="Calibri"/>
          <w:color w:val="000000" w:themeColor="text1"/>
          <w:sz w:val="22"/>
          <w:szCs w:val="22"/>
          <w:lang w:val="en-GB"/>
        </w:rPr>
        <w:fldChar w:fldCharType="end"/>
      </w:r>
      <w:r w:rsidR="00E814C7" w:rsidRPr="007F23AD">
        <w:rPr>
          <w:rFonts w:ascii="Calibri" w:hAnsi="Calibri" w:cs="Calibri"/>
          <w:color w:val="000000" w:themeColor="text1"/>
          <w:sz w:val="22"/>
          <w:szCs w:val="22"/>
          <w:lang w:val="en-GB"/>
        </w:rPr>
        <w:t>,</w:t>
      </w:r>
      <w:r w:rsidR="00E814C7" w:rsidRPr="007F23AD">
        <w:rPr>
          <w:color w:val="000000" w:themeColor="text1"/>
        </w:rPr>
        <w:t xml:space="preserve"> </w:t>
      </w:r>
      <w:r w:rsidR="00E814C7" w:rsidRPr="007F23AD">
        <w:rPr>
          <w:rFonts w:ascii="Calibri" w:hAnsi="Calibri" w:cs="Calibri"/>
          <w:color w:val="000000" w:themeColor="text1"/>
          <w:sz w:val="22"/>
          <w:szCs w:val="22"/>
          <w:lang w:val="en-GB"/>
        </w:rPr>
        <w:t xml:space="preserve">which disrupted an otherwise stable supply chain, resulting in many ordered materials and services not being delivered as </w:t>
      </w:r>
      <w:r w:rsidR="00C035B7" w:rsidRPr="007F23AD">
        <w:rPr>
          <w:rFonts w:ascii="Calibri" w:hAnsi="Calibri" w:cs="Calibri"/>
          <w:color w:val="000000" w:themeColor="text1"/>
          <w:sz w:val="22"/>
          <w:szCs w:val="22"/>
          <w:lang w:val="en-GB"/>
        </w:rPr>
        <w:t>planned. This</w:t>
      </w:r>
      <w:r w:rsidRPr="007F23AD">
        <w:rPr>
          <w:rFonts w:ascii="Calibri" w:hAnsi="Calibri" w:cs="Calibri"/>
          <w:color w:val="000000" w:themeColor="text1"/>
          <w:sz w:val="22"/>
          <w:szCs w:val="22"/>
          <w:lang w:val="en-GB"/>
        </w:rPr>
        <w:t xml:space="preserve"> disruption highlighted several procurement </w:t>
      </w:r>
      <w:r w:rsidRPr="007F23AD">
        <w:rPr>
          <w:rFonts w:ascii="Calibri" w:hAnsi="Calibri" w:cs="Calibri"/>
          <w:color w:val="000000" w:themeColor="text1"/>
          <w:sz w:val="22"/>
          <w:szCs w:val="22"/>
          <w:lang w:val="en-GB"/>
        </w:rPr>
        <w:lastRenderedPageBreak/>
        <w:t xml:space="preserve">challenges for SMEs, including choosing the right suppliers to reduce costs and maintain stability, understanding contract details and terms, and adopting digital procurement techniques. </w:t>
      </w:r>
      <w:r w:rsidR="00553BF4" w:rsidRPr="007F23AD">
        <w:rPr>
          <w:rFonts w:ascii="Calibri" w:hAnsi="Calibri" w:cs="Calibri"/>
          <w:color w:val="000000" w:themeColor="text1"/>
          <w:sz w:val="22"/>
          <w:szCs w:val="22"/>
          <w:lang w:val="en-GB"/>
        </w:rPr>
        <w:t>It is vital for academics to conduct empirical research through interviews or surveys to explore these risks and find solutions.</w:t>
      </w:r>
    </w:p>
    <w:p w14:paraId="754BEFBA" w14:textId="77777777" w:rsidR="004978B6" w:rsidRPr="007F23AD" w:rsidRDefault="004978B6" w:rsidP="00F87BD1">
      <w:pPr>
        <w:spacing w:line="480" w:lineRule="auto"/>
        <w:jc w:val="both"/>
        <w:rPr>
          <w:rFonts w:ascii="Calibri" w:hAnsi="Calibri" w:cs="Calibri"/>
          <w:color w:val="000000" w:themeColor="text1"/>
          <w:sz w:val="22"/>
          <w:szCs w:val="22"/>
        </w:rPr>
      </w:pPr>
    </w:p>
    <w:p w14:paraId="39315DA9" w14:textId="57986ADE" w:rsidR="00D42FF8" w:rsidRPr="007F23AD" w:rsidRDefault="00755B3A" w:rsidP="00755B3A">
      <w:pPr>
        <w:spacing w:line="480" w:lineRule="auto"/>
        <w:jc w:val="both"/>
        <w:rPr>
          <w:rFonts w:ascii="Calibri" w:hAnsi="Calibri" w:cs="Calibri"/>
          <w:color w:val="000000" w:themeColor="text1"/>
          <w:sz w:val="22"/>
          <w:szCs w:val="22"/>
        </w:rPr>
      </w:pPr>
      <w:r w:rsidRPr="007F23AD">
        <w:rPr>
          <w:rFonts w:ascii="Calibri" w:hAnsi="Calibri" w:cs="Calibri"/>
          <w:color w:val="000000" w:themeColor="text1"/>
          <w:sz w:val="22"/>
          <w:szCs w:val="22"/>
          <w:lang w:val="en-GB"/>
        </w:rPr>
        <w:t xml:space="preserve">Fifth, </w:t>
      </w:r>
      <w:r w:rsidR="009F14B1" w:rsidRPr="007F23AD">
        <w:rPr>
          <w:rFonts w:ascii="Calibri" w:hAnsi="Calibri" w:cs="Calibri"/>
          <w:color w:val="000000" w:themeColor="text1"/>
          <w:sz w:val="22"/>
          <w:szCs w:val="22"/>
        </w:rPr>
        <w:t xml:space="preserve">this paper finds that the consequence of contractual risk often leads to financial risk. While academics and practitioners have acknowledged the significance of financial risk for SMEs in the construction industry, there is little research on </w:t>
      </w:r>
      <w:r w:rsidR="000B1CD6" w:rsidRPr="007F23AD">
        <w:rPr>
          <w:rFonts w:ascii="Calibri" w:hAnsi="Calibri" w:cs="Calibri"/>
          <w:color w:val="000000" w:themeColor="text1"/>
          <w:sz w:val="22"/>
          <w:szCs w:val="22"/>
        </w:rPr>
        <w:t>the leading</w:t>
      </w:r>
      <w:r w:rsidR="000B1CD6" w:rsidRPr="007F23AD">
        <w:rPr>
          <w:rFonts w:ascii="Calibri" w:hAnsi="Calibri" w:cs="Calibri" w:hint="eastAsia"/>
          <w:color w:val="000000" w:themeColor="text1"/>
          <w:sz w:val="22"/>
          <w:szCs w:val="22"/>
        </w:rPr>
        <w:t xml:space="preserve"> </w:t>
      </w:r>
      <w:r w:rsidR="009F14B1" w:rsidRPr="007F23AD">
        <w:rPr>
          <w:rFonts w:ascii="Calibri" w:hAnsi="Calibri" w:cs="Calibri"/>
          <w:color w:val="000000" w:themeColor="text1"/>
          <w:sz w:val="22"/>
          <w:szCs w:val="22"/>
        </w:rPr>
        <w:t>factors of financial risk, which may arise from uncertainty about its sources.</w:t>
      </w:r>
      <w:r w:rsidR="000B1CD6" w:rsidRPr="007F23AD">
        <w:rPr>
          <w:rFonts w:ascii="Calibri" w:hAnsi="Calibri" w:cs="Calibri" w:hint="eastAsia"/>
          <w:color w:val="000000" w:themeColor="text1"/>
          <w:sz w:val="22"/>
          <w:szCs w:val="22"/>
        </w:rPr>
        <w:t xml:space="preserve"> </w:t>
      </w:r>
      <w:r w:rsidR="00950CE3" w:rsidRPr="007F23AD">
        <w:rPr>
          <w:rFonts w:ascii="Calibri" w:hAnsi="Calibri" w:cs="Calibri"/>
          <w:color w:val="000000" w:themeColor="text1"/>
          <w:sz w:val="22"/>
          <w:szCs w:val="22"/>
          <w:lang w:val="en-GB"/>
        </w:rPr>
        <w:t>For example, the Central Artery/Tunnel Project (The Big Dig), the most expensive highway project in the United States, was initially completed nine years later than planned, with a cost overrun of $11.8 billion</w:t>
      </w:r>
      <w:r w:rsidR="001810DD" w:rsidRPr="007F23AD">
        <w:rPr>
          <w:rFonts w:ascii="Calibri" w:hAnsi="Calibri" w:cs="Calibri" w:hint="eastAsia"/>
          <w:color w:val="000000" w:themeColor="text1"/>
          <w:sz w:val="22"/>
          <w:szCs w:val="22"/>
          <w:lang w:val="en-GB"/>
        </w:rPr>
        <w:t xml:space="preserve"> </w:t>
      </w:r>
      <w:r w:rsidR="001810DD" w:rsidRPr="007F23AD">
        <w:rPr>
          <w:rFonts w:ascii="Calibri" w:hAnsi="Calibri" w:cs="Calibri"/>
          <w:color w:val="000000" w:themeColor="text1"/>
          <w:sz w:val="22"/>
          <w:szCs w:val="22"/>
          <w:lang w:val="en-GB"/>
        </w:rPr>
        <w:fldChar w:fldCharType="begin"/>
      </w:r>
      <w:r w:rsidR="00103AD0" w:rsidRPr="007F23AD">
        <w:rPr>
          <w:rFonts w:ascii="Calibri" w:hAnsi="Calibri" w:cs="Calibri"/>
          <w:color w:val="000000" w:themeColor="text1"/>
          <w:sz w:val="22"/>
          <w:szCs w:val="22"/>
          <w:lang w:val="en-GB"/>
        </w:rPr>
        <w:instrText xml:space="preserve"> ADDIN EN.CITE &lt;EndNote&gt;&lt;Cite&gt;&lt;Author&gt;Greiman&lt;/Author&gt;&lt;Year&gt;2013&lt;/Year&gt;&lt;RecNum&gt;1734&lt;/RecNum&gt;&lt;DisplayText&gt;(Greiman 2013)&lt;/DisplayText&gt;&lt;record&gt;&lt;rec-number&gt;1734&lt;/rec-number&gt;&lt;foreign-keys&gt;&lt;key app="EN" db-id="vxw0ffesn9zzt0ewpdx5r5a3fpw92aep9re9" timestamp="1722373150" guid="2be3c701-27c0-4421-8b04-f2fc7b9029e3"&gt;1734&lt;/key&gt;&lt;/foreign-keys&gt;&lt;ref-type name="Book"&gt;6&lt;/ref-type&gt;&lt;contributors&gt;&lt;authors&gt;&lt;author&gt;Greiman, Virginia A&lt;/author&gt;&lt;/authors&gt;&lt;/contributors&gt;&lt;titles&gt;&lt;title&gt;Megaproject management: Lessons on risk and project management from the Big Dig&lt;/title&gt;&lt;/titles&gt;&lt;dates&gt;&lt;year&gt;2013&lt;/year&gt;&lt;/dates&gt;&lt;publisher&gt;John Wiley &amp;amp; Sons&lt;/publisher&gt;&lt;isbn&gt;1118115473&lt;/isbn&gt;&lt;urls&gt;&lt;/urls&gt;&lt;/record&gt;&lt;/Cite&gt;&lt;/EndNote&gt;</w:instrText>
      </w:r>
      <w:r w:rsidR="001810DD" w:rsidRPr="007F23AD">
        <w:rPr>
          <w:rFonts w:ascii="Calibri" w:hAnsi="Calibri" w:cs="Calibri"/>
          <w:color w:val="000000" w:themeColor="text1"/>
          <w:sz w:val="22"/>
          <w:szCs w:val="22"/>
          <w:lang w:val="en-GB"/>
        </w:rPr>
        <w:fldChar w:fldCharType="separate"/>
      </w:r>
      <w:r w:rsidR="001810DD" w:rsidRPr="007F23AD">
        <w:rPr>
          <w:rFonts w:ascii="Calibri" w:hAnsi="Calibri" w:cs="Calibri"/>
          <w:noProof/>
          <w:color w:val="000000" w:themeColor="text1"/>
          <w:sz w:val="22"/>
          <w:szCs w:val="22"/>
          <w:lang w:val="en-GB"/>
        </w:rPr>
        <w:t>(Greiman 2013)</w:t>
      </w:r>
      <w:r w:rsidR="001810DD"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t xml:space="preserve">. </w:t>
      </w:r>
      <w:r w:rsidR="00B66B1E" w:rsidRPr="007F23AD">
        <w:rPr>
          <w:rFonts w:ascii="Calibri" w:hAnsi="Calibri" w:cs="Calibri"/>
          <w:color w:val="000000" w:themeColor="text1"/>
          <w:sz w:val="22"/>
          <w:szCs w:val="22"/>
          <w:lang w:val="en-GB"/>
        </w:rPr>
        <w:t>It was plagued by cost overruns, design flaws, and the use of poor-quality materials.</w:t>
      </w:r>
      <w:r w:rsidRPr="007F23AD">
        <w:rPr>
          <w:rFonts w:ascii="Calibri" w:hAnsi="Calibri" w:cs="Calibri"/>
          <w:color w:val="000000" w:themeColor="text1"/>
          <w:sz w:val="22"/>
          <w:szCs w:val="22"/>
          <w:lang w:val="en-GB"/>
        </w:rPr>
        <w:t xml:space="preserve"> By understanding the </w:t>
      </w:r>
      <w:r w:rsidR="00F5422A" w:rsidRPr="007F23AD">
        <w:rPr>
          <w:rFonts w:ascii="Calibri" w:hAnsi="Calibri" w:cs="Calibri"/>
          <w:color w:val="000000" w:themeColor="text1"/>
          <w:sz w:val="22"/>
          <w:szCs w:val="22"/>
          <w:lang w:val="en-GB"/>
        </w:rPr>
        <w:t xml:space="preserve">dynamic </w:t>
      </w:r>
      <w:r w:rsidRPr="007F23AD">
        <w:rPr>
          <w:rFonts w:ascii="Calibri" w:hAnsi="Calibri" w:cs="Calibri"/>
          <w:color w:val="000000" w:themeColor="text1"/>
          <w:sz w:val="22"/>
          <w:szCs w:val="22"/>
          <w:lang w:val="en-GB"/>
        </w:rPr>
        <w:t>relationship between financial risk and other risks (e.g. procurement risk), scholars can build on this foundation to further investigate how to mitigate risks. Simulation is an appropriate option in this case, as the balance between financial risk and other risks can be understood through system dynamics.</w:t>
      </w:r>
    </w:p>
    <w:p w14:paraId="3B5E5599" w14:textId="77777777" w:rsidR="00755B3A" w:rsidRPr="007F23AD" w:rsidRDefault="00755B3A" w:rsidP="00755B3A">
      <w:pPr>
        <w:spacing w:line="480" w:lineRule="auto"/>
        <w:jc w:val="both"/>
        <w:rPr>
          <w:rFonts w:ascii="Calibri" w:hAnsi="Calibri" w:cs="Calibri"/>
          <w:color w:val="000000" w:themeColor="text1"/>
          <w:sz w:val="22"/>
          <w:szCs w:val="22"/>
          <w:lang w:val="en-GB"/>
        </w:rPr>
      </w:pPr>
    </w:p>
    <w:p w14:paraId="3E3DA7BA" w14:textId="77777777" w:rsidR="00C010F8" w:rsidRDefault="00436148" w:rsidP="00F87BD1">
      <w:pPr>
        <w:spacing w:line="480" w:lineRule="auto"/>
        <w:jc w:val="both"/>
        <w:rPr>
          <w:rFonts w:ascii="Calibri" w:hAnsi="Calibri" w:cs="Calibri"/>
          <w:color w:val="000000" w:themeColor="text1"/>
          <w:sz w:val="22"/>
          <w:szCs w:val="22"/>
          <w:lang w:val="en-GB"/>
        </w:rPr>
        <w:sectPr w:rsidR="00C010F8" w:rsidSect="002F0FBC">
          <w:pgSz w:w="11900" w:h="16840"/>
          <w:pgMar w:top="1440" w:right="1800" w:bottom="1440" w:left="1800" w:header="708" w:footer="708" w:gutter="0"/>
          <w:cols w:space="708"/>
          <w:docGrid w:linePitch="360"/>
        </w:sectPr>
      </w:pPr>
      <w:r w:rsidRPr="007F23AD">
        <w:rPr>
          <w:rFonts w:ascii="Calibri" w:hAnsi="Calibri" w:cs="Calibri"/>
          <w:color w:val="000000" w:themeColor="text1"/>
          <w:sz w:val="22"/>
          <w:szCs w:val="22"/>
          <w:lang w:val="en-GB"/>
        </w:rPr>
        <w:t>S</w:t>
      </w:r>
      <w:r w:rsidR="00B158F6" w:rsidRPr="007F23AD">
        <w:rPr>
          <w:rFonts w:ascii="Calibri" w:hAnsi="Calibri" w:cs="Calibri"/>
          <w:color w:val="000000" w:themeColor="text1"/>
          <w:sz w:val="22"/>
          <w:szCs w:val="22"/>
          <w:lang w:val="en-GB"/>
        </w:rPr>
        <w:t>ixth</w:t>
      </w:r>
      <w:r w:rsidR="00434726" w:rsidRPr="007F23AD">
        <w:rPr>
          <w:rFonts w:ascii="Calibri" w:hAnsi="Calibri" w:cs="Calibri"/>
          <w:color w:val="000000" w:themeColor="text1"/>
          <w:sz w:val="22"/>
          <w:szCs w:val="22"/>
          <w:lang w:val="en-GB"/>
        </w:rPr>
        <w:t>,</w:t>
      </w:r>
      <w:r w:rsidR="00836714" w:rsidRPr="007F23AD">
        <w:rPr>
          <w:rFonts w:hint="eastAsia"/>
          <w:color w:val="000000" w:themeColor="text1"/>
        </w:rPr>
        <w:t xml:space="preserve"> </w:t>
      </w:r>
      <w:r w:rsidR="00852D41" w:rsidRPr="007F23AD">
        <w:rPr>
          <w:rFonts w:ascii="Calibri" w:hAnsi="Calibri" w:cs="Calibri"/>
          <w:color w:val="000000" w:themeColor="text1"/>
          <w:sz w:val="22"/>
          <w:szCs w:val="22"/>
        </w:rPr>
        <w:t>this paper highlights the innovations in management styles and strategies introduced by emerging technologies. However, there is a need for a more comprehensive understanding of the opportunities and challenges that these technologies pose for construction SMEs, as their applicability to the SME context remains unclear.</w:t>
      </w:r>
      <w:r w:rsidR="00836714" w:rsidRPr="007F23AD">
        <w:rPr>
          <w:rFonts w:ascii="Calibri" w:hAnsi="Calibri" w:cs="Calibri" w:hint="eastAsia"/>
          <w:color w:val="000000" w:themeColor="text1"/>
          <w:sz w:val="22"/>
          <w:szCs w:val="22"/>
        </w:rPr>
        <w:t xml:space="preserve"> </w:t>
      </w:r>
      <w:r w:rsidR="00D43873" w:rsidRPr="007F23AD">
        <w:rPr>
          <w:rFonts w:ascii="Calibri" w:hAnsi="Calibri" w:cs="Calibri"/>
          <w:color w:val="000000" w:themeColor="text1"/>
          <w:sz w:val="22"/>
          <w:szCs w:val="22"/>
          <w:lang w:val="en-GB"/>
        </w:rPr>
        <w:t>A well-known example is the construction of the largest single-terminal airport in the world, Beijing Daxing International Airport, where BIM was used in planning, design, construction supervision, and maintenance to improve the efficiency and overall effectiveness of the project</w:t>
      </w:r>
      <w:r w:rsidR="00814FA3" w:rsidRPr="007F23AD">
        <w:rPr>
          <w:rFonts w:ascii="Calibri" w:hAnsi="Calibri" w:cs="Calibri"/>
          <w:color w:val="000000" w:themeColor="text1"/>
          <w:sz w:val="22"/>
          <w:szCs w:val="22"/>
          <w:lang w:val="en-GB"/>
        </w:rPr>
        <w:t xml:space="preserve"> </w:t>
      </w:r>
      <w:r w:rsidR="00103AD0" w:rsidRPr="007F23AD">
        <w:rPr>
          <w:rFonts w:ascii="Calibri" w:hAnsi="Calibri" w:cs="Calibri"/>
          <w:color w:val="000000" w:themeColor="text1"/>
          <w:sz w:val="22"/>
          <w:szCs w:val="22"/>
          <w:lang w:val="en-GB"/>
        </w:rPr>
        <w:fldChar w:fldCharType="begin"/>
      </w:r>
      <w:r w:rsidR="00EA57A9" w:rsidRPr="007F23AD">
        <w:rPr>
          <w:rFonts w:ascii="Calibri" w:hAnsi="Calibri" w:cs="Calibri"/>
          <w:color w:val="000000" w:themeColor="text1"/>
          <w:sz w:val="22"/>
          <w:szCs w:val="22"/>
          <w:lang w:val="en-GB"/>
        </w:rPr>
        <w:instrText xml:space="preserve"> ADDIN EN.CITE &lt;EndNote&gt;&lt;Cite&gt;&lt;Author&gt;Zhou&lt;/Author&gt;&lt;Year&gt;2024&lt;/Year&gt;&lt;RecNum&gt;1735&lt;/RecNum&gt;&lt;DisplayText&gt;(Zhou et al. 2024)&lt;/DisplayText&gt;&lt;record&gt;&lt;rec-number&gt;1735&lt;/rec-number&gt;&lt;foreign-keys&gt;&lt;key app="EN" db-id="vxw0ffesn9zzt0ewpdx5r5a3fpw92aep9re9" timestamp="1722373848" guid="c423b098-5392-403c-952c-9fe8fdb99635"&gt;1735&lt;/key&gt;&lt;/foreign-keys&gt;&lt;ref-type name="Journal Article"&gt;17&lt;/ref-type&gt;&lt;contributors&gt;&lt;authors&gt;&lt;author&gt;Zhou, Dong&lt;/author&gt;&lt;author&gt;Pei, Bida&lt;/author&gt;&lt;author&gt;Li, Xueqin&lt;/author&gt;&lt;author&gt;Jiang, Ding&lt;/author&gt;&lt;author&gt;Wen, Lin&lt;/author&gt;&lt;/authors&gt;&lt;/contributors&gt;&lt;titles&gt;&lt;title&gt;Innovative BIM technology application in the construction management of highway&lt;/title&gt;&lt;secondary-title&gt;Scientific reports&lt;/secondary-title&gt;&lt;/titles&gt;&lt;periodical&gt;&lt;full-title&gt;Scientific reports&lt;/full-title&gt;&lt;/periodical&gt;&lt;pages&gt;15298&lt;/pages&gt;&lt;volume&gt;14&lt;/volume&gt;&lt;number&gt;1&lt;/number&gt;&lt;dates&gt;&lt;year&gt;2024&lt;/year&gt;&lt;/dates&gt;&lt;isbn&gt;2045-2322&lt;/isbn&gt;&lt;urls&gt;&lt;/urls&gt;&lt;/record&gt;&lt;/Cite&gt;&lt;/EndNote&gt;</w:instrText>
      </w:r>
      <w:r w:rsidR="00103AD0" w:rsidRPr="007F23AD">
        <w:rPr>
          <w:rFonts w:ascii="Calibri" w:hAnsi="Calibri" w:cs="Calibri"/>
          <w:color w:val="000000" w:themeColor="text1"/>
          <w:sz w:val="22"/>
          <w:szCs w:val="22"/>
          <w:lang w:val="en-GB"/>
        </w:rPr>
        <w:fldChar w:fldCharType="separate"/>
      </w:r>
      <w:r w:rsidR="00103AD0" w:rsidRPr="007F23AD">
        <w:rPr>
          <w:rFonts w:ascii="Calibri" w:hAnsi="Calibri" w:cs="Calibri"/>
          <w:noProof/>
          <w:color w:val="000000" w:themeColor="text1"/>
          <w:sz w:val="22"/>
          <w:szCs w:val="22"/>
          <w:lang w:val="en-GB"/>
        </w:rPr>
        <w:t>(Zhou et al. 2024)</w:t>
      </w:r>
      <w:r w:rsidR="00103AD0" w:rsidRPr="007F23AD">
        <w:rPr>
          <w:rFonts w:ascii="Calibri" w:hAnsi="Calibri" w:cs="Calibri"/>
          <w:color w:val="000000" w:themeColor="text1"/>
          <w:sz w:val="22"/>
          <w:szCs w:val="22"/>
          <w:lang w:val="en-GB"/>
        </w:rPr>
        <w:fldChar w:fldCharType="end"/>
      </w:r>
      <w:r w:rsidR="00434726" w:rsidRPr="007F23AD">
        <w:rPr>
          <w:rFonts w:ascii="Calibri" w:hAnsi="Calibri" w:cs="Calibri"/>
          <w:color w:val="000000" w:themeColor="text1"/>
          <w:sz w:val="22"/>
          <w:szCs w:val="22"/>
          <w:lang w:val="en-GB"/>
        </w:rPr>
        <w:t>. However, for construction SMEs, it is vital to explore how these firms are using new technologies to improve sustainability and minimi</w:t>
      </w:r>
      <w:r w:rsidR="00884879" w:rsidRPr="007F23AD">
        <w:rPr>
          <w:rFonts w:ascii="Calibri" w:hAnsi="Calibri" w:cs="Calibri"/>
          <w:color w:val="000000" w:themeColor="text1"/>
          <w:sz w:val="22"/>
          <w:szCs w:val="22"/>
          <w:lang w:val="en-GB"/>
        </w:rPr>
        <w:t>s</w:t>
      </w:r>
      <w:r w:rsidR="00434726" w:rsidRPr="007F23AD">
        <w:rPr>
          <w:rFonts w:ascii="Calibri" w:hAnsi="Calibri" w:cs="Calibri"/>
          <w:color w:val="000000" w:themeColor="text1"/>
          <w:sz w:val="22"/>
          <w:szCs w:val="22"/>
          <w:lang w:val="en-GB"/>
        </w:rPr>
        <w:t>e the environmental impact of their supply chains.</w:t>
      </w:r>
      <w:r w:rsidR="00363A1D" w:rsidRPr="007F23AD">
        <w:rPr>
          <w:color w:val="000000" w:themeColor="text1"/>
        </w:rPr>
        <w:t xml:space="preserve"> </w:t>
      </w:r>
      <w:r w:rsidR="00363A1D" w:rsidRPr="007F23AD">
        <w:rPr>
          <w:rFonts w:ascii="Calibri" w:hAnsi="Calibri" w:cs="Calibri"/>
          <w:color w:val="000000" w:themeColor="text1"/>
          <w:sz w:val="22"/>
          <w:szCs w:val="22"/>
          <w:lang w:val="en-GB"/>
        </w:rPr>
        <w:t xml:space="preserve">A </w:t>
      </w:r>
      <w:r w:rsidR="00363A1D" w:rsidRPr="007F23AD">
        <w:rPr>
          <w:rFonts w:ascii="Calibri" w:hAnsi="Calibri" w:cs="Calibri"/>
          <w:color w:val="000000" w:themeColor="text1"/>
          <w:sz w:val="22"/>
          <w:szCs w:val="22"/>
          <w:lang w:val="en-GB"/>
        </w:rPr>
        <w:lastRenderedPageBreak/>
        <w:t xml:space="preserve">systematic literature review focusing on the adoption of new technology in the construction </w:t>
      </w:r>
      <w:r w:rsidR="00D51F07" w:rsidRPr="007F23AD">
        <w:rPr>
          <w:rFonts w:ascii="Calibri" w:hAnsi="Calibri" w:cs="Calibri"/>
          <w:color w:val="000000" w:themeColor="text1"/>
          <w:sz w:val="22"/>
          <w:szCs w:val="22"/>
          <w:lang w:val="en-GB"/>
        </w:rPr>
        <w:t>SMEs</w:t>
      </w:r>
      <w:r w:rsidR="00363A1D" w:rsidRPr="007F23AD">
        <w:rPr>
          <w:rFonts w:ascii="Calibri" w:hAnsi="Calibri" w:cs="Calibri"/>
          <w:color w:val="000000" w:themeColor="text1"/>
          <w:sz w:val="22"/>
          <w:szCs w:val="22"/>
          <w:lang w:val="en-GB"/>
        </w:rPr>
        <w:t xml:space="preserve"> is necessary.</w:t>
      </w:r>
    </w:p>
    <w:p w14:paraId="155440BB" w14:textId="77777777" w:rsidR="00C010F8" w:rsidRDefault="00C010F8" w:rsidP="00C010F8">
      <w:pPr>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rPr>
        <w:lastRenderedPageBreak/>
        <w:t>Table VI: Research agenda for construction SMEs supply chain risks</w:t>
      </w:r>
      <w:r w:rsidRPr="00C010F8">
        <w:rPr>
          <w:rFonts w:ascii="Calibri" w:hAnsi="Calibri" w:cs="Calibri"/>
          <w:color w:val="000000" w:themeColor="text1"/>
          <w:sz w:val="22"/>
          <w:szCs w:val="22"/>
          <w:lang w:val="en-GB"/>
        </w:rPr>
        <w:t xml:space="preserve"> </w:t>
      </w:r>
    </w:p>
    <w:p w14:paraId="5C4407F2" w14:textId="77777777" w:rsidR="00C010F8" w:rsidRDefault="00C010F8" w:rsidP="00C010F8">
      <w:pPr>
        <w:jc w:val="center"/>
        <w:rPr>
          <w:rFonts w:ascii="Calibri" w:hAnsi="Calibri" w:cs="Calibri"/>
          <w:color w:val="000000" w:themeColor="text1"/>
          <w:sz w:val="22"/>
          <w:szCs w:val="22"/>
          <w:lang w:val="en-GB"/>
        </w:rPr>
      </w:pPr>
      <w:r w:rsidRPr="003E6EF8">
        <w:rPr>
          <w:rFonts w:ascii="Calibri" w:hAnsi="Calibri" w:cs="Calibri"/>
          <w:color w:val="000000" w:themeColor="text1"/>
          <w:sz w:val="22"/>
          <w:szCs w:val="22"/>
          <w:lang w:val="en-GB"/>
        </w:rPr>
        <w:t>Source: Authors own work</w:t>
      </w:r>
    </w:p>
    <w:tbl>
      <w:tblPr>
        <w:tblStyle w:val="a6"/>
        <w:tblW w:w="0" w:type="auto"/>
        <w:tblLook w:val="04A0" w:firstRow="1" w:lastRow="0" w:firstColumn="1" w:lastColumn="0" w:noHBand="0" w:noVBand="1"/>
      </w:tblPr>
      <w:tblGrid>
        <w:gridCol w:w="3681"/>
        <w:gridCol w:w="6237"/>
        <w:gridCol w:w="4032"/>
      </w:tblGrid>
      <w:tr w:rsidR="00C010F8" w:rsidRPr="007F23AD" w14:paraId="420C516C" w14:textId="77777777" w:rsidTr="005B4EA9">
        <w:trPr>
          <w:trHeight w:val="320"/>
        </w:trPr>
        <w:tc>
          <w:tcPr>
            <w:tcW w:w="3681" w:type="dxa"/>
            <w:tcBorders>
              <w:top w:val="single" w:sz="4" w:space="0" w:color="auto"/>
              <w:left w:val="nil"/>
              <w:bottom w:val="single" w:sz="4" w:space="0" w:color="auto"/>
              <w:right w:val="nil"/>
            </w:tcBorders>
            <w:noWrap/>
            <w:hideMark/>
          </w:tcPr>
          <w:p w14:paraId="75BABE6B" w14:textId="77777777" w:rsidR="00C010F8" w:rsidRPr="007F23AD" w:rsidRDefault="00C010F8" w:rsidP="005B4EA9">
            <w:pPr>
              <w:spacing w:line="480" w:lineRule="auto"/>
              <w:jc w:val="center"/>
              <w:rPr>
                <w:rFonts w:ascii="Calibri" w:hAnsi="Calibri" w:cs="Calibri"/>
                <w:b/>
                <w:bCs/>
                <w:color w:val="000000" w:themeColor="text1"/>
                <w:sz w:val="22"/>
                <w:szCs w:val="22"/>
              </w:rPr>
            </w:pPr>
            <w:r w:rsidRPr="007F23AD">
              <w:rPr>
                <w:rFonts w:ascii="Calibri" w:hAnsi="Calibri" w:cs="Calibri" w:hint="eastAsia"/>
                <w:b/>
                <w:bCs/>
                <w:color w:val="000000" w:themeColor="text1"/>
                <w:sz w:val="22"/>
                <w:szCs w:val="22"/>
              </w:rPr>
              <w:t>Research gap</w:t>
            </w:r>
          </w:p>
        </w:tc>
        <w:tc>
          <w:tcPr>
            <w:tcW w:w="6237" w:type="dxa"/>
            <w:tcBorders>
              <w:top w:val="single" w:sz="4" w:space="0" w:color="auto"/>
              <w:left w:val="nil"/>
              <w:bottom w:val="single" w:sz="4" w:space="0" w:color="auto"/>
              <w:right w:val="nil"/>
            </w:tcBorders>
            <w:noWrap/>
            <w:hideMark/>
          </w:tcPr>
          <w:p w14:paraId="1827FAC5" w14:textId="77777777" w:rsidR="00C010F8" w:rsidRPr="007F23AD" w:rsidRDefault="00C010F8" w:rsidP="005B4EA9">
            <w:pPr>
              <w:spacing w:line="480" w:lineRule="auto"/>
              <w:jc w:val="center"/>
              <w:rPr>
                <w:rFonts w:ascii="Calibri" w:hAnsi="Calibri" w:cs="Calibri"/>
                <w:b/>
                <w:bCs/>
                <w:color w:val="000000" w:themeColor="text1"/>
                <w:sz w:val="22"/>
                <w:szCs w:val="22"/>
              </w:rPr>
            </w:pPr>
            <w:r w:rsidRPr="007F23AD">
              <w:rPr>
                <w:rFonts w:ascii="Calibri" w:hAnsi="Calibri" w:cs="Calibri"/>
                <w:b/>
                <w:bCs/>
                <w:color w:val="000000" w:themeColor="text1"/>
                <w:sz w:val="22"/>
                <w:szCs w:val="22"/>
              </w:rPr>
              <w:t xml:space="preserve">Pertinent research </w:t>
            </w:r>
            <w:r w:rsidRPr="007F23AD">
              <w:rPr>
                <w:rFonts w:ascii="Calibri" w:hAnsi="Calibri" w:cs="Calibri" w:hint="eastAsia"/>
                <w:b/>
                <w:bCs/>
                <w:color w:val="000000" w:themeColor="text1"/>
                <w:sz w:val="22"/>
                <w:szCs w:val="22"/>
              </w:rPr>
              <w:t>questions</w:t>
            </w:r>
          </w:p>
        </w:tc>
        <w:tc>
          <w:tcPr>
            <w:tcW w:w="4032" w:type="dxa"/>
            <w:tcBorders>
              <w:top w:val="single" w:sz="4" w:space="0" w:color="auto"/>
              <w:left w:val="nil"/>
              <w:bottom w:val="single" w:sz="4" w:space="0" w:color="auto"/>
              <w:right w:val="nil"/>
            </w:tcBorders>
            <w:noWrap/>
            <w:hideMark/>
          </w:tcPr>
          <w:p w14:paraId="50CC209F" w14:textId="77777777" w:rsidR="00C010F8" w:rsidRPr="007F23AD" w:rsidRDefault="00C010F8" w:rsidP="005B4EA9">
            <w:pPr>
              <w:spacing w:line="480" w:lineRule="auto"/>
              <w:jc w:val="center"/>
              <w:rPr>
                <w:rFonts w:ascii="Calibri" w:hAnsi="Calibri" w:cs="Calibri"/>
                <w:b/>
                <w:bCs/>
                <w:color w:val="000000" w:themeColor="text1"/>
                <w:sz w:val="22"/>
                <w:szCs w:val="22"/>
              </w:rPr>
            </w:pPr>
            <w:r w:rsidRPr="007F23AD">
              <w:rPr>
                <w:rFonts w:ascii="Calibri" w:hAnsi="Calibri" w:cs="Calibri"/>
                <w:b/>
                <w:bCs/>
                <w:color w:val="000000" w:themeColor="text1"/>
                <w:sz w:val="22"/>
                <w:szCs w:val="22"/>
              </w:rPr>
              <w:t>Practical implication</w:t>
            </w:r>
          </w:p>
        </w:tc>
      </w:tr>
      <w:tr w:rsidR="00C010F8" w:rsidRPr="007F23AD" w14:paraId="2C38042A" w14:textId="77777777" w:rsidTr="005B4EA9">
        <w:trPr>
          <w:trHeight w:val="320"/>
        </w:trPr>
        <w:tc>
          <w:tcPr>
            <w:tcW w:w="3681" w:type="dxa"/>
            <w:tcBorders>
              <w:top w:val="single" w:sz="4" w:space="0" w:color="auto"/>
              <w:left w:val="nil"/>
              <w:bottom w:val="single" w:sz="4" w:space="0" w:color="auto"/>
              <w:right w:val="nil"/>
            </w:tcBorders>
            <w:noWrap/>
            <w:hideMark/>
          </w:tcPr>
          <w:p w14:paraId="6D9C7805"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1.Research on Revealing Risk Interaction in Construction SMEs</w:t>
            </w:r>
          </w:p>
        </w:tc>
        <w:tc>
          <w:tcPr>
            <w:tcW w:w="6237" w:type="dxa"/>
            <w:tcBorders>
              <w:top w:val="single" w:sz="4" w:space="0" w:color="auto"/>
              <w:left w:val="nil"/>
              <w:bottom w:val="single" w:sz="4" w:space="0" w:color="auto"/>
              <w:right w:val="nil"/>
            </w:tcBorders>
            <w:noWrap/>
            <w:hideMark/>
          </w:tcPr>
          <w:p w14:paraId="26B54537"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What is the difference between risk propagation (Ripple Effect) and risk interaction among supply chain risks in construction SMEs?</w:t>
            </w:r>
          </w:p>
          <w:p w14:paraId="132D09F4" w14:textId="77777777" w:rsidR="00C010F8" w:rsidRPr="007F23AD" w:rsidRDefault="00C010F8" w:rsidP="005B4EA9">
            <w:pPr>
              <w:jc w:val="center"/>
              <w:rPr>
                <w:rFonts w:ascii="Calibri" w:hAnsi="Calibri" w:cs="Calibri"/>
                <w:color w:val="000000" w:themeColor="text1"/>
                <w:kern w:val="0"/>
                <w:sz w:val="22"/>
                <w:szCs w:val="22"/>
              </w:rPr>
            </w:pPr>
          </w:p>
          <w:p w14:paraId="41E3873E"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Which mitigation strategies are effective in managing the interaction of supply chain risks within construction SMEs?</w:t>
            </w:r>
          </w:p>
        </w:tc>
        <w:tc>
          <w:tcPr>
            <w:tcW w:w="4032" w:type="dxa"/>
            <w:tcBorders>
              <w:top w:val="single" w:sz="4" w:space="0" w:color="auto"/>
              <w:left w:val="nil"/>
              <w:bottom w:val="single" w:sz="4" w:space="0" w:color="auto"/>
              <w:right w:val="nil"/>
            </w:tcBorders>
            <w:noWrap/>
            <w:hideMark/>
          </w:tcPr>
          <w:p w14:paraId="50C838CD"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Develop comprehensive frameworks to aid construction SMEs in identifying and evaluating the potential for interactions among various risks.</w:t>
            </w:r>
          </w:p>
        </w:tc>
      </w:tr>
      <w:tr w:rsidR="00C010F8" w:rsidRPr="007F23AD" w14:paraId="5DEF9F92" w14:textId="77777777" w:rsidTr="005B4EA9">
        <w:trPr>
          <w:trHeight w:val="919"/>
        </w:trPr>
        <w:tc>
          <w:tcPr>
            <w:tcW w:w="3681" w:type="dxa"/>
            <w:tcBorders>
              <w:top w:val="single" w:sz="4" w:space="0" w:color="auto"/>
              <w:left w:val="nil"/>
              <w:bottom w:val="single" w:sz="4" w:space="0" w:color="auto"/>
              <w:right w:val="nil"/>
            </w:tcBorders>
            <w:noWrap/>
            <w:hideMark/>
          </w:tcPr>
          <w:p w14:paraId="7C04841D"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2.Systematic Work on Risk Prioritization for Construction SMEs</w:t>
            </w:r>
          </w:p>
        </w:tc>
        <w:tc>
          <w:tcPr>
            <w:tcW w:w="6237" w:type="dxa"/>
            <w:tcBorders>
              <w:top w:val="single" w:sz="4" w:space="0" w:color="auto"/>
              <w:left w:val="nil"/>
              <w:bottom w:val="single" w:sz="4" w:space="0" w:color="auto"/>
              <w:right w:val="nil"/>
            </w:tcBorders>
            <w:noWrap/>
            <w:hideMark/>
          </w:tcPr>
          <w:p w14:paraId="544D49F7"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How can the impacts of various supply chain risks be quantified and compared within the context of construction SMEs?</w:t>
            </w:r>
          </w:p>
        </w:tc>
        <w:tc>
          <w:tcPr>
            <w:tcW w:w="4032" w:type="dxa"/>
            <w:tcBorders>
              <w:top w:val="single" w:sz="4" w:space="0" w:color="auto"/>
              <w:left w:val="nil"/>
              <w:bottom w:val="single" w:sz="4" w:space="0" w:color="auto"/>
              <w:right w:val="nil"/>
            </w:tcBorders>
            <w:noWrap/>
            <w:hideMark/>
          </w:tcPr>
          <w:p w14:paraId="341B6545" w14:textId="77777777" w:rsidR="00C010F8" w:rsidRPr="007F23AD" w:rsidRDefault="00C010F8" w:rsidP="005B4EA9">
            <w:pPr>
              <w:jc w:val="center"/>
              <w:rPr>
                <w:rFonts w:ascii="Calibri" w:hAnsi="Calibri" w:cs="Calibri"/>
                <w:color w:val="000000" w:themeColor="text1"/>
                <w:kern w:val="0"/>
                <w:sz w:val="22"/>
                <w:szCs w:val="22"/>
              </w:rPr>
            </w:pPr>
            <w:r w:rsidRPr="007F23AD">
              <w:rPr>
                <w:rFonts w:ascii="Calibri" w:hAnsi="Calibri" w:cs="Calibri"/>
                <w:color w:val="000000" w:themeColor="text1"/>
                <w:sz w:val="22"/>
                <w:szCs w:val="22"/>
              </w:rPr>
              <w:t>Demonstrate to construction SMEs how to priorities risks, enabling them to focus on the most severe threats.</w:t>
            </w:r>
          </w:p>
          <w:p w14:paraId="1A08C80F" w14:textId="77777777" w:rsidR="00C010F8" w:rsidRPr="007F23AD" w:rsidRDefault="00C010F8" w:rsidP="005B4EA9">
            <w:pPr>
              <w:jc w:val="center"/>
              <w:rPr>
                <w:rFonts w:ascii="Calibri" w:hAnsi="Calibri" w:cs="Calibri"/>
                <w:color w:val="000000" w:themeColor="text1"/>
                <w:sz w:val="22"/>
                <w:szCs w:val="22"/>
              </w:rPr>
            </w:pPr>
          </w:p>
        </w:tc>
      </w:tr>
      <w:tr w:rsidR="00C010F8" w:rsidRPr="007F23AD" w14:paraId="4CCEA2B0" w14:textId="77777777" w:rsidTr="005B4EA9">
        <w:trPr>
          <w:trHeight w:val="320"/>
        </w:trPr>
        <w:tc>
          <w:tcPr>
            <w:tcW w:w="3681" w:type="dxa"/>
            <w:tcBorders>
              <w:top w:val="single" w:sz="4" w:space="0" w:color="auto"/>
              <w:left w:val="nil"/>
              <w:bottom w:val="single" w:sz="4" w:space="0" w:color="auto"/>
              <w:right w:val="nil"/>
            </w:tcBorders>
            <w:noWrap/>
          </w:tcPr>
          <w:p w14:paraId="4CC97FC0"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3.Work on Green Supply Chain Focused on Construction SMEs</w:t>
            </w:r>
          </w:p>
        </w:tc>
        <w:tc>
          <w:tcPr>
            <w:tcW w:w="6237" w:type="dxa"/>
            <w:tcBorders>
              <w:top w:val="single" w:sz="4" w:space="0" w:color="auto"/>
              <w:left w:val="nil"/>
              <w:bottom w:val="single" w:sz="4" w:space="0" w:color="auto"/>
              <w:right w:val="nil"/>
            </w:tcBorders>
            <w:noWrap/>
          </w:tcPr>
          <w:p w14:paraId="6936CF2D"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Which supply chain risks are associated with sustainable practices in construction SMEs, and how can these be effectively managed?</w:t>
            </w:r>
          </w:p>
        </w:tc>
        <w:tc>
          <w:tcPr>
            <w:tcW w:w="4032" w:type="dxa"/>
            <w:tcBorders>
              <w:top w:val="single" w:sz="4" w:space="0" w:color="auto"/>
              <w:left w:val="nil"/>
              <w:bottom w:val="single" w:sz="4" w:space="0" w:color="auto"/>
              <w:right w:val="nil"/>
            </w:tcBorders>
            <w:noWrap/>
          </w:tcPr>
          <w:p w14:paraId="76B6D6CC" w14:textId="77777777" w:rsidR="00C010F8" w:rsidRPr="007F23AD" w:rsidRDefault="00C010F8" w:rsidP="005B4EA9">
            <w:pPr>
              <w:jc w:val="center"/>
              <w:rPr>
                <w:rFonts w:ascii="Calibri" w:hAnsi="Calibri" w:cs="Calibri"/>
                <w:color w:val="000000" w:themeColor="text1"/>
                <w:kern w:val="0"/>
                <w:sz w:val="22"/>
                <w:szCs w:val="22"/>
              </w:rPr>
            </w:pPr>
            <w:r w:rsidRPr="007F23AD">
              <w:rPr>
                <w:rFonts w:ascii="Calibri" w:hAnsi="Calibri" w:cs="Calibri"/>
                <w:color w:val="000000" w:themeColor="text1"/>
                <w:sz w:val="22"/>
                <w:szCs w:val="22"/>
              </w:rPr>
              <w:t>Create a framework to guide construction SMEs in managing risks associated with the growth of a green supply chain, thus promoting sustainability, and preventing financial loss or legal issues.</w:t>
            </w:r>
          </w:p>
          <w:p w14:paraId="5F5B4E10" w14:textId="77777777" w:rsidR="00C010F8" w:rsidRPr="007F23AD" w:rsidRDefault="00C010F8" w:rsidP="005B4EA9">
            <w:pPr>
              <w:jc w:val="center"/>
              <w:rPr>
                <w:rFonts w:ascii="Calibri" w:hAnsi="Calibri" w:cs="Calibri"/>
                <w:color w:val="000000" w:themeColor="text1"/>
                <w:sz w:val="22"/>
                <w:szCs w:val="22"/>
              </w:rPr>
            </w:pPr>
          </w:p>
        </w:tc>
      </w:tr>
      <w:tr w:rsidR="00C010F8" w:rsidRPr="007F23AD" w14:paraId="02869E56" w14:textId="77777777" w:rsidTr="005B4EA9">
        <w:trPr>
          <w:trHeight w:val="320"/>
        </w:trPr>
        <w:tc>
          <w:tcPr>
            <w:tcW w:w="3681" w:type="dxa"/>
            <w:tcBorders>
              <w:top w:val="single" w:sz="4" w:space="0" w:color="auto"/>
              <w:left w:val="nil"/>
              <w:bottom w:val="single" w:sz="4" w:space="0" w:color="auto"/>
              <w:right w:val="nil"/>
            </w:tcBorders>
            <w:noWrap/>
            <w:hideMark/>
          </w:tcPr>
          <w:p w14:paraId="2E4422D7"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4.Research on Procurement Risks in Construction SMEs</w:t>
            </w:r>
          </w:p>
        </w:tc>
        <w:tc>
          <w:tcPr>
            <w:tcW w:w="6237" w:type="dxa"/>
            <w:tcBorders>
              <w:top w:val="single" w:sz="4" w:space="0" w:color="auto"/>
              <w:left w:val="nil"/>
              <w:bottom w:val="single" w:sz="4" w:space="0" w:color="auto"/>
              <w:right w:val="nil"/>
            </w:tcBorders>
            <w:noWrap/>
            <w:hideMark/>
          </w:tcPr>
          <w:p w14:paraId="06F950F9"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What is the current state of procurement practices in construction SMEs?</w:t>
            </w:r>
          </w:p>
        </w:tc>
        <w:tc>
          <w:tcPr>
            <w:tcW w:w="4032" w:type="dxa"/>
            <w:tcBorders>
              <w:top w:val="single" w:sz="4" w:space="0" w:color="auto"/>
              <w:left w:val="nil"/>
              <w:bottom w:val="single" w:sz="4" w:space="0" w:color="auto"/>
              <w:right w:val="nil"/>
            </w:tcBorders>
            <w:noWrap/>
            <w:hideMark/>
          </w:tcPr>
          <w:p w14:paraId="25A42325" w14:textId="77777777" w:rsidR="00C010F8" w:rsidRPr="007F23AD" w:rsidRDefault="00C010F8" w:rsidP="005B4EA9">
            <w:pPr>
              <w:jc w:val="center"/>
              <w:rPr>
                <w:rFonts w:ascii="Calibri" w:hAnsi="Calibri" w:cs="Calibri"/>
                <w:color w:val="000000" w:themeColor="text1"/>
                <w:kern w:val="0"/>
                <w:sz w:val="22"/>
                <w:szCs w:val="22"/>
              </w:rPr>
            </w:pPr>
            <w:r w:rsidRPr="007F23AD">
              <w:rPr>
                <w:rFonts w:ascii="Calibri" w:hAnsi="Calibri" w:cs="Calibri"/>
                <w:color w:val="000000" w:themeColor="text1"/>
                <w:sz w:val="22"/>
                <w:szCs w:val="22"/>
              </w:rPr>
              <w:t>Assist construction SMEs in formulating procurement policies that mitigate potential risks.</w:t>
            </w:r>
          </w:p>
          <w:p w14:paraId="24E50F3F" w14:textId="77777777" w:rsidR="00C010F8" w:rsidRPr="007F23AD" w:rsidRDefault="00C010F8" w:rsidP="005B4EA9">
            <w:pPr>
              <w:jc w:val="center"/>
              <w:rPr>
                <w:rFonts w:ascii="Calibri" w:hAnsi="Calibri" w:cs="Calibri"/>
                <w:color w:val="000000" w:themeColor="text1"/>
                <w:sz w:val="22"/>
                <w:szCs w:val="22"/>
              </w:rPr>
            </w:pPr>
          </w:p>
        </w:tc>
      </w:tr>
      <w:tr w:rsidR="00C010F8" w:rsidRPr="007F23AD" w14:paraId="0C51CFE7" w14:textId="77777777" w:rsidTr="005B4EA9">
        <w:trPr>
          <w:trHeight w:val="320"/>
        </w:trPr>
        <w:tc>
          <w:tcPr>
            <w:tcW w:w="3681" w:type="dxa"/>
            <w:tcBorders>
              <w:top w:val="single" w:sz="4" w:space="0" w:color="auto"/>
              <w:left w:val="nil"/>
              <w:bottom w:val="single" w:sz="4" w:space="0" w:color="auto"/>
              <w:right w:val="nil"/>
            </w:tcBorders>
            <w:noWrap/>
          </w:tcPr>
          <w:p w14:paraId="0174F06F"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5.Systematic Work on F</w:t>
            </w:r>
            <w:r w:rsidRPr="007F23AD">
              <w:rPr>
                <w:rFonts w:ascii="Calibri" w:hAnsi="Calibri" w:cs="Calibri" w:hint="eastAsia"/>
                <w:color w:val="000000" w:themeColor="text1"/>
                <w:sz w:val="22"/>
                <w:szCs w:val="22"/>
              </w:rPr>
              <w:t>i</w:t>
            </w:r>
            <w:r w:rsidRPr="007F23AD">
              <w:rPr>
                <w:rFonts w:ascii="Calibri" w:hAnsi="Calibri" w:cs="Calibri"/>
                <w:color w:val="000000" w:themeColor="text1"/>
                <w:sz w:val="22"/>
                <w:szCs w:val="22"/>
              </w:rPr>
              <w:t>nancial Risks in Construction SMEs</w:t>
            </w:r>
          </w:p>
        </w:tc>
        <w:tc>
          <w:tcPr>
            <w:tcW w:w="6237" w:type="dxa"/>
            <w:tcBorders>
              <w:top w:val="single" w:sz="4" w:space="0" w:color="auto"/>
              <w:left w:val="nil"/>
              <w:bottom w:val="single" w:sz="4" w:space="0" w:color="auto"/>
              <w:right w:val="nil"/>
            </w:tcBorders>
            <w:noWrap/>
          </w:tcPr>
          <w:p w14:paraId="7E3885B9"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 xml:space="preserve">What are the sources of finical risks in constriction SMEs and what are the consequences? </w:t>
            </w:r>
          </w:p>
        </w:tc>
        <w:tc>
          <w:tcPr>
            <w:tcW w:w="4032" w:type="dxa"/>
            <w:tcBorders>
              <w:top w:val="single" w:sz="4" w:space="0" w:color="auto"/>
              <w:left w:val="nil"/>
              <w:bottom w:val="single" w:sz="4" w:space="0" w:color="auto"/>
              <w:right w:val="nil"/>
            </w:tcBorders>
            <w:noWrap/>
          </w:tcPr>
          <w:p w14:paraId="596F1245"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 xml:space="preserve">Help construction SMEs by identify and manage potential factors that causes financial risks. </w:t>
            </w:r>
          </w:p>
          <w:p w14:paraId="151CC8D8" w14:textId="77777777" w:rsidR="00C010F8" w:rsidRPr="007F23AD" w:rsidRDefault="00C010F8" w:rsidP="005B4EA9">
            <w:pPr>
              <w:jc w:val="center"/>
              <w:rPr>
                <w:rFonts w:ascii="Calibri" w:hAnsi="Calibri" w:cs="Calibri"/>
                <w:color w:val="000000" w:themeColor="text1"/>
                <w:sz w:val="22"/>
                <w:szCs w:val="22"/>
              </w:rPr>
            </w:pPr>
          </w:p>
        </w:tc>
      </w:tr>
      <w:tr w:rsidR="00C010F8" w:rsidRPr="007F23AD" w14:paraId="7B1965A1" w14:textId="77777777" w:rsidTr="005B4EA9">
        <w:trPr>
          <w:trHeight w:val="320"/>
        </w:trPr>
        <w:tc>
          <w:tcPr>
            <w:tcW w:w="3681" w:type="dxa"/>
            <w:tcBorders>
              <w:top w:val="single" w:sz="4" w:space="0" w:color="auto"/>
              <w:left w:val="nil"/>
              <w:bottom w:val="single" w:sz="4" w:space="0" w:color="auto"/>
              <w:right w:val="nil"/>
            </w:tcBorders>
            <w:noWrap/>
            <w:hideMark/>
          </w:tcPr>
          <w:p w14:paraId="39A184B2"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6.Research on the Impact of Technology in Construction SMEs</w:t>
            </w:r>
          </w:p>
        </w:tc>
        <w:tc>
          <w:tcPr>
            <w:tcW w:w="6237" w:type="dxa"/>
            <w:tcBorders>
              <w:top w:val="single" w:sz="4" w:space="0" w:color="auto"/>
              <w:left w:val="nil"/>
              <w:bottom w:val="single" w:sz="4" w:space="0" w:color="auto"/>
              <w:right w:val="nil"/>
            </w:tcBorders>
            <w:noWrap/>
            <w:hideMark/>
          </w:tcPr>
          <w:p w14:paraId="046C67DA" w14:textId="77777777" w:rsidR="00C010F8" w:rsidRPr="007F23AD" w:rsidRDefault="00C010F8" w:rsidP="005B4EA9">
            <w:pPr>
              <w:jc w:val="center"/>
              <w:rPr>
                <w:rFonts w:ascii="Calibri" w:hAnsi="Calibri" w:cs="Calibri"/>
                <w:color w:val="000000" w:themeColor="text1"/>
                <w:sz w:val="22"/>
                <w:szCs w:val="22"/>
              </w:rPr>
            </w:pPr>
            <w:r w:rsidRPr="007F23AD">
              <w:rPr>
                <w:rFonts w:ascii="Calibri" w:hAnsi="Calibri" w:cs="Calibri"/>
                <w:color w:val="000000" w:themeColor="text1"/>
                <w:sz w:val="22"/>
                <w:szCs w:val="22"/>
              </w:rPr>
              <w:t>What are the implications of emerging technologies on the supply chain risks faced by construction SMEs, and what mitigation strategies can be implemented?</w:t>
            </w:r>
          </w:p>
        </w:tc>
        <w:tc>
          <w:tcPr>
            <w:tcW w:w="4032" w:type="dxa"/>
            <w:tcBorders>
              <w:top w:val="single" w:sz="4" w:space="0" w:color="auto"/>
              <w:left w:val="nil"/>
              <w:bottom w:val="single" w:sz="4" w:space="0" w:color="auto"/>
              <w:right w:val="nil"/>
            </w:tcBorders>
            <w:noWrap/>
            <w:hideMark/>
          </w:tcPr>
          <w:p w14:paraId="0E33FA63" w14:textId="7FF796BB" w:rsidR="00C010F8" w:rsidRPr="00C010F8" w:rsidRDefault="00C010F8" w:rsidP="00C010F8">
            <w:pPr>
              <w:jc w:val="center"/>
              <w:rPr>
                <w:rFonts w:ascii="Calibri" w:hAnsi="Calibri" w:cs="Calibri" w:hint="eastAsia"/>
                <w:color w:val="000000" w:themeColor="text1"/>
                <w:kern w:val="0"/>
                <w:sz w:val="22"/>
                <w:szCs w:val="22"/>
              </w:rPr>
            </w:pPr>
            <w:r w:rsidRPr="007F23AD">
              <w:rPr>
                <w:rFonts w:ascii="Calibri" w:hAnsi="Calibri" w:cs="Calibri"/>
                <w:color w:val="000000" w:themeColor="text1"/>
                <w:sz w:val="22"/>
                <w:szCs w:val="22"/>
              </w:rPr>
              <w:t>Provide construction SMEs with a thorough understanding of the benefits and drawbacks of new technologies</w:t>
            </w:r>
          </w:p>
        </w:tc>
      </w:tr>
    </w:tbl>
    <w:p w14:paraId="6260FE45" w14:textId="77777777" w:rsidR="00C010F8" w:rsidRDefault="00C010F8" w:rsidP="00F87BD1">
      <w:pPr>
        <w:spacing w:line="480" w:lineRule="auto"/>
        <w:jc w:val="both"/>
        <w:rPr>
          <w:rFonts w:ascii="Calibri" w:hAnsi="Calibri" w:cs="Calibri" w:hint="eastAsia"/>
          <w:color w:val="000000" w:themeColor="text1"/>
          <w:sz w:val="22"/>
          <w:szCs w:val="22"/>
          <w:lang w:val="en-GB"/>
        </w:rPr>
        <w:sectPr w:rsidR="00C010F8" w:rsidSect="00C010F8">
          <w:pgSz w:w="16840" w:h="11900" w:orient="landscape"/>
          <w:pgMar w:top="1800" w:right="1440" w:bottom="1800" w:left="1440" w:header="708" w:footer="708" w:gutter="0"/>
          <w:cols w:space="708"/>
          <w:docGrid w:linePitch="360"/>
        </w:sectPr>
      </w:pPr>
    </w:p>
    <w:p w14:paraId="39366601" w14:textId="070530E7" w:rsidR="00432CBF" w:rsidRPr="007F23AD" w:rsidRDefault="004311A1" w:rsidP="00C3226C">
      <w:pPr>
        <w:pStyle w:val="a3"/>
        <w:numPr>
          <w:ilvl w:val="0"/>
          <w:numId w:val="18"/>
        </w:numPr>
        <w:spacing w:line="480" w:lineRule="auto"/>
        <w:jc w:val="both"/>
        <w:rPr>
          <w:rFonts w:ascii="Calibri" w:hAnsi="Calibri" w:cs="Calibri"/>
          <w:b/>
          <w:bCs/>
          <w:color w:val="000000" w:themeColor="text1"/>
          <w:sz w:val="22"/>
          <w:szCs w:val="22"/>
          <w:lang w:val="en-GB"/>
        </w:rPr>
      </w:pPr>
      <w:r w:rsidRPr="007F23AD">
        <w:rPr>
          <w:rFonts w:ascii="Calibri" w:hAnsi="Calibri" w:cs="Calibri"/>
          <w:b/>
          <w:bCs/>
          <w:color w:val="000000" w:themeColor="text1"/>
          <w:sz w:val="22"/>
          <w:szCs w:val="22"/>
          <w:lang w:val="en-GB"/>
        </w:rPr>
        <w:lastRenderedPageBreak/>
        <w:t xml:space="preserve">Conclusion </w:t>
      </w:r>
    </w:p>
    <w:p w14:paraId="11C935BD" w14:textId="77777777" w:rsidR="00862835" w:rsidRPr="007F23AD" w:rsidRDefault="003731B7" w:rsidP="00C3226C">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Despite the increasing number of reports on supply chain risk in the construction industry, there is considerably less research focused on SMEs. This paper aims to explore the current state of research on supply chain risk among SMEs in the construction industry and to highlight the gaps that still exist in the field. </w:t>
      </w:r>
      <w:r w:rsidR="007C196A" w:rsidRPr="007F23AD">
        <w:rPr>
          <w:rFonts w:ascii="Calibri" w:hAnsi="Calibri" w:cs="Calibri"/>
          <w:color w:val="000000" w:themeColor="text1"/>
          <w:sz w:val="22"/>
          <w:szCs w:val="22"/>
        </w:rPr>
        <w:t xml:space="preserve">By </w:t>
      </w:r>
      <w:r w:rsidR="00AF5FEA" w:rsidRPr="007F23AD">
        <w:rPr>
          <w:rFonts w:ascii="Calibri" w:hAnsi="Calibri" w:cs="Calibri"/>
          <w:color w:val="000000" w:themeColor="text1"/>
          <w:sz w:val="22"/>
          <w:szCs w:val="22"/>
          <w:lang w:val="en-GB"/>
        </w:rPr>
        <w:t>search</w:t>
      </w:r>
      <w:r w:rsidR="0092087D" w:rsidRPr="007F23AD">
        <w:rPr>
          <w:rFonts w:ascii="Calibri" w:hAnsi="Calibri" w:cs="Calibri"/>
          <w:color w:val="000000" w:themeColor="text1"/>
          <w:sz w:val="22"/>
          <w:szCs w:val="22"/>
          <w:lang w:val="en-GB"/>
        </w:rPr>
        <w:t>ing</w:t>
      </w:r>
      <w:r w:rsidR="00AF5FEA" w:rsidRPr="007F23AD">
        <w:rPr>
          <w:rFonts w:ascii="Calibri" w:hAnsi="Calibri" w:cs="Calibri"/>
          <w:color w:val="000000" w:themeColor="text1"/>
          <w:sz w:val="22"/>
          <w:szCs w:val="22"/>
          <w:lang w:val="en-GB"/>
        </w:rPr>
        <w:t xml:space="preserve"> the rated journal based on the </w:t>
      </w:r>
      <w:r w:rsidR="00ED4461" w:rsidRPr="007F23AD">
        <w:rPr>
          <w:rFonts w:ascii="Calibri" w:hAnsi="Calibri" w:cs="Calibri"/>
          <w:color w:val="000000" w:themeColor="text1"/>
          <w:sz w:val="22"/>
          <w:szCs w:val="22"/>
          <w:lang w:val="en-GB"/>
        </w:rPr>
        <w:t xml:space="preserve">AJG’s </w:t>
      </w:r>
      <w:r w:rsidR="00F87BD1" w:rsidRPr="007F23AD">
        <w:rPr>
          <w:rFonts w:ascii="Calibri" w:hAnsi="Calibri" w:cs="Calibri"/>
          <w:color w:val="000000" w:themeColor="text1"/>
          <w:sz w:val="22"/>
          <w:szCs w:val="22"/>
          <w:lang w:val="en-GB"/>
        </w:rPr>
        <w:t>ratings, this</w:t>
      </w:r>
      <w:r w:rsidR="00301750" w:rsidRPr="007F23AD">
        <w:rPr>
          <w:rFonts w:ascii="Calibri" w:hAnsi="Calibri" w:cs="Calibri"/>
          <w:color w:val="000000" w:themeColor="text1"/>
          <w:sz w:val="22"/>
          <w:szCs w:val="22"/>
          <w:lang w:val="en-GB"/>
        </w:rPr>
        <w:t xml:space="preserve"> paper </w:t>
      </w:r>
      <w:r w:rsidR="00AF5FEA" w:rsidRPr="007F23AD">
        <w:rPr>
          <w:rFonts w:ascii="Calibri" w:hAnsi="Calibri" w:cs="Calibri"/>
          <w:color w:val="000000" w:themeColor="text1"/>
          <w:sz w:val="22"/>
          <w:szCs w:val="22"/>
          <w:lang w:val="en-GB"/>
        </w:rPr>
        <w:t>then adopted thematic analysis to generate themes</w:t>
      </w:r>
      <w:r w:rsidR="001E5C8E" w:rsidRPr="007F23AD">
        <w:rPr>
          <w:rFonts w:ascii="Calibri" w:hAnsi="Calibri" w:cs="Calibri"/>
          <w:color w:val="000000" w:themeColor="text1"/>
          <w:sz w:val="22"/>
          <w:szCs w:val="22"/>
          <w:lang w:val="en-GB"/>
        </w:rPr>
        <w:t xml:space="preserve">. </w:t>
      </w:r>
      <w:r w:rsidR="005927AB" w:rsidRPr="007F23AD">
        <w:rPr>
          <w:rFonts w:ascii="Calibri" w:hAnsi="Calibri" w:cs="Calibri"/>
          <w:color w:val="000000" w:themeColor="text1"/>
          <w:sz w:val="22"/>
          <w:szCs w:val="22"/>
          <w:lang w:val="en-GB"/>
        </w:rPr>
        <w:t>This research concludes by identifying three themes</w:t>
      </w:r>
      <w:r w:rsidR="00862835" w:rsidRPr="007F23AD">
        <w:rPr>
          <w:rFonts w:ascii="Calibri" w:hAnsi="Calibri" w:cs="Calibri"/>
          <w:color w:val="000000" w:themeColor="text1"/>
          <w:sz w:val="22"/>
          <w:szCs w:val="22"/>
          <w:lang w:val="en-GB"/>
        </w:rPr>
        <w:t xml:space="preserve">: </w:t>
      </w:r>
      <w:r w:rsidR="005927AB" w:rsidRPr="007F23AD">
        <w:rPr>
          <w:rFonts w:ascii="Calibri" w:hAnsi="Calibri" w:cs="Calibri"/>
          <w:color w:val="000000" w:themeColor="text1"/>
          <w:sz w:val="22"/>
          <w:szCs w:val="22"/>
          <w:lang w:val="en-GB"/>
        </w:rPr>
        <w:t>management and strategy, operations and process, and sustainability</w:t>
      </w:r>
      <w:r w:rsidR="00862835" w:rsidRPr="007F23AD">
        <w:rPr>
          <w:rFonts w:ascii="Calibri" w:hAnsi="Calibri" w:cs="Calibri"/>
          <w:color w:val="000000" w:themeColor="text1"/>
          <w:sz w:val="22"/>
          <w:szCs w:val="22"/>
          <w:lang w:val="en-GB"/>
        </w:rPr>
        <w:t xml:space="preserve"> which</w:t>
      </w:r>
      <w:r w:rsidR="005927AB" w:rsidRPr="007F23AD">
        <w:rPr>
          <w:rFonts w:ascii="Calibri" w:hAnsi="Calibri" w:cs="Calibri"/>
          <w:color w:val="000000" w:themeColor="text1"/>
          <w:sz w:val="22"/>
          <w:szCs w:val="22"/>
          <w:lang w:val="en-GB"/>
        </w:rPr>
        <w:t xml:space="preserve"> encompass </w:t>
      </w:r>
      <w:r w:rsidR="00B60A55" w:rsidRPr="007F23AD">
        <w:rPr>
          <w:rFonts w:ascii="Calibri" w:hAnsi="Calibri" w:cs="Calibri"/>
          <w:color w:val="000000" w:themeColor="text1"/>
          <w:sz w:val="22"/>
          <w:szCs w:val="22"/>
          <w:lang w:val="en-GB"/>
        </w:rPr>
        <w:t>eight</w:t>
      </w:r>
      <w:r w:rsidR="005927AB" w:rsidRPr="007F23AD">
        <w:rPr>
          <w:rFonts w:ascii="Calibri" w:hAnsi="Calibri" w:cs="Calibri"/>
          <w:color w:val="000000" w:themeColor="text1"/>
          <w:sz w:val="22"/>
          <w:szCs w:val="22"/>
          <w:lang w:val="en-GB"/>
        </w:rPr>
        <w:t xml:space="preserve"> supply chain risks faced by construction SMEs. </w:t>
      </w:r>
    </w:p>
    <w:p w14:paraId="1CC82919" w14:textId="77777777" w:rsidR="00862835" w:rsidRPr="007F23AD" w:rsidRDefault="00862835" w:rsidP="00C3226C">
      <w:pPr>
        <w:spacing w:line="480" w:lineRule="auto"/>
        <w:jc w:val="both"/>
        <w:rPr>
          <w:rFonts w:ascii="Calibri" w:hAnsi="Calibri" w:cs="Calibri"/>
          <w:color w:val="000000" w:themeColor="text1"/>
          <w:sz w:val="22"/>
          <w:szCs w:val="22"/>
          <w:lang w:val="en-GB"/>
        </w:rPr>
      </w:pPr>
    </w:p>
    <w:p w14:paraId="7218D891" w14:textId="25981C43" w:rsidR="00CD18ED" w:rsidRPr="007F23AD" w:rsidRDefault="00395D5C" w:rsidP="00C3226C">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The </w:t>
      </w:r>
      <w:r w:rsidR="00EA77CF" w:rsidRPr="007F23AD">
        <w:rPr>
          <w:rFonts w:ascii="Calibri" w:hAnsi="Calibri" w:cs="Calibri"/>
          <w:color w:val="000000" w:themeColor="text1"/>
          <w:sz w:val="22"/>
          <w:szCs w:val="22"/>
          <w:lang w:val="en-GB"/>
        </w:rPr>
        <w:t>exist</w:t>
      </w:r>
      <w:r w:rsidR="0048765D" w:rsidRPr="007F23AD">
        <w:rPr>
          <w:rFonts w:ascii="Calibri" w:hAnsi="Calibri" w:cs="Calibri"/>
          <w:color w:val="000000" w:themeColor="text1"/>
          <w:sz w:val="22"/>
          <w:szCs w:val="22"/>
          <w:lang w:val="en-GB"/>
        </w:rPr>
        <w:t>ing</w:t>
      </w:r>
      <w:r w:rsidR="00EA77CF" w:rsidRPr="007F23AD">
        <w:rPr>
          <w:rFonts w:ascii="Calibri" w:hAnsi="Calibri" w:cs="Calibri"/>
          <w:color w:val="000000" w:themeColor="text1"/>
          <w:sz w:val="22"/>
          <w:szCs w:val="22"/>
          <w:lang w:val="en-GB"/>
        </w:rPr>
        <w:t xml:space="preserve"> </w:t>
      </w:r>
      <w:r w:rsidRPr="007F23AD">
        <w:rPr>
          <w:rFonts w:ascii="Calibri" w:hAnsi="Calibri" w:cs="Calibri"/>
          <w:color w:val="000000" w:themeColor="text1"/>
          <w:sz w:val="22"/>
          <w:szCs w:val="22"/>
          <w:lang w:val="en-GB"/>
        </w:rPr>
        <w:t>literature in this paper predominantly focuses on the inherent risks faced by construction SMEs and overlooks their roles within the broader supply chain</w:t>
      </w:r>
      <w:r w:rsidR="002E5CE7" w:rsidRPr="007F23AD">
        <w:rPr>
          <w:rFonts w:ascii="Calibri" w:hAnsi="Calibri" w:cs="Calibri"/>
          <w:color w:val="000000" w:themeColor="text1"/>
          <w:sz w:val="22"/>
          <w:szCs w:val="22"/>
          <w:lang w:val="en-GB"/>
        </w:rPr>
        <w:t xml:space="preserve"> </w:t>
      </w:r>
      <w:r w:rsidR="002E5CE7" w:rsidRPr="007F23AD">
        <w:rPr>
          <w:rFonts w:ascii="Calibri" w:hAnsi="Calibri" w:cs="Calibri"/>
          <w:color w:val="000000" w:themeColor="text1"/>
          <w:sz w:val="22"/>
          <w:szCs w:val="22"/>
          <w:lang w:val="en-GB"/>
        </w:rPr>
        <w:fldChar w:fldCharType="begin"/>
      </w:r>
      <w:r w:rsidR="00726588" w:rsidRPr="007F23AD">
        <w:rPr>
          <w:rFonts w:ascii="Calibri" w:hAnsi="Calibri" w:cs="Calibri"/>
          <w:color w:val="000000" w:themeColor="text1"/>
          <w:sz w:val="22"/>
          <w:szCs w:val="22"/>
          <w:lang w:val="en-GB"/>
        </w:rPr>
        <w:instrText xml:space="preserve"> ADDIN EN.CITE &lt;EndNote&gt;&lt;Cite&gt;&lt;Author&gt;Pham&lt;/Author&gt;&lt;Year&gt;2022&lt;/Year&gt;&lt;RecNum&gt;54&lt;/RecNum&gt;&lt;DisplayText&gt;(Pham et al. 2022)&lt;/DisplayText&gt;&lt;record&gt;&lt;rec-number&gt;54&lt;/rec-number&gt;&lt;foreign-keys&gt;&lt;key app="EN" db-id="vxw0ffesn9zzt0ewpdx5r5a3fpw92aep9re9" timestamp="1683536773" guid="41b516c1-e64c-4468-9b89-dd6e88d80716"&gt;54&lt;/key&gt;&lt;/foreign-keys&gt;&lt;ref-type name="Journal Article"&gt;17&lt;/ref-type&gt;&lt;contributors&gt;&lt;authors&gt;&lt;author&gt;Pham, Hai Thanh&lt;/author&gt;&lt;author&gt;Pham, Tho&lt;/author&gt;&lt;author&gt;Truong Quang, Huy&lt;/author&gt;&lt;author&gt;Dang, Chau Ngoc&lt;/author&gt;&lt;/authors&gt;&lt;/contributors&gt;&lt;titles&gt;&lt;title&gt;Supply chain risk management research in construction: a systematic review&lt;/title&gt;&lt;secondary-title&gt;International Journal of Construction Management&lt;/secondary-title&gt;&lt;/titles&gt;&lt;periodical&gt;&lt;full-title&gt;International Journal of Construction Management&lt;/full-title&gt;&lt;/periodical&gt;&lt;pages&gt;1-11&lt;/pages&gt;&lt;dates&gt;&lt;year&gt;2022&lt;/year&gt;&lt;/dates&gt;&lt;publisher&gt;Taylor &amp;amp; Francis&lt;/publisher&gt;&lt;isbn&gt;1562-3599&lt;/isbn&gt;&lt;urls&gt;&lt;related-urls&gt;&lt;url&gt;https://doi.org/10.1080/15623599.2022.2029677&lt;/url&gt;&lt;/related-urls&gt;&lt;/urls&gt;&lt;electronic-resource-num&gt;10.1080/15623599.2022.2029677&lt;/electronic-resource-num&gt;&lt;/record&gt;&lt;/Cite&gt;&lt;/EndNote&gt;</w:instrText>
      </w:r>
      <w:r w:rsidR="002E5CE7" w:rsidRPr="007F23AD">
        <w:rPr>
          <w:rFonts w:ascii="Calibri" w:hAnsi="Calibri" w:cs="Calibri"/>
          <w:color w:val="000000" w:themeColor="text1"/>
          <w:sz w:val="22"/>
          <w:szCs w:val="22"/>
          <w:lang w:val="en-GB"/>
        </w:rPr>
        <w:fldChar w:fldCharType="separate"/>
      </w:r>
      <w:r w:rsidR="00726588" w:rsidRPr="007F23AD">
        <w:rPr>
          <w:rFonts w:ascii="Calibri" w:hAnsi="Calibri" w:cs="Calibri"/>
          <w:noProof/>
          <w:color w:val="000000" w:themeColor="text1"/>
          <w:sz w:val="22"/>
          <w:szCs w:val="22"/>
          <w:lang w:val="en-GB"/>
        </w:rPr>
        <w:t>(Pham et al. 2022)</w:t>
      </w:r>
      <w:r w:rsidR="002E5CE7" w:rsidRPr="007F23AD">
        <w:rPr>
          <w:rFonts w:ascii="Calibri" w:hAnsi="Calibri" w:cs="Calibri"/>
          <w:color w:val="000000" w:themeColor="text1"/>
          <w:sz w:val="22"/>
          <w:szCs w:val="22"/>
          <w:lang w:val="en-GB"/>
        </w:rPr>
        <w:fldChar w:fldCharType="end"/>
      </w:r>
      <w:r w:rsidRPr="007F23AD">
        <w:rPr>
          <w:rFonts w:ascii="Calibri" w:hAnsi="Calibri" w:cs="Calibri"/>
          <w:color w:val="000000" w:themeColor="text1"/>
          <w:sz w:val="22"/>
          <w:szCs w:val="22"/>
          <w:lang w:val="en-GB"/>
        </w:rPr>
        <w:t xml:space="preserve">. </w:t>
      </w:r>
      <w:r w:rsidR="00A60E6D" w:rsidRPr="007F23AD">
        <w:rPr>
          <w:rFonts w:ascii="Calibri" w:hAnsi="Calibri" w:cs="Calibri"/>
          <w:color w:val="000000" w:themeColor="text1"/>
          <w:sz w:val="22"/>
          <w:szCs w:val="22"/>
          <w:lang w:val="en-GB"/>
        </w:rPr>
        <w:t>To fill this gap, this paper systematically explores the risks faced by SMEs in the construction industry, both within their operations and in the supply chain.</w:t>
      </w:r>
      <w:r w:rsidR="00A2658B" w:rsidRPr="007F23AD">
        <w:rPr>
          <w:color w:val="000000" w:themeColor="text1"/>
        </w:rPr>
        <w:t xml:space="preserve"> </w:t>
      </w:r>
      <w:r w:rsidR="00F713C5" w:rsidRPr="007F23AD">
        <w:rPr>
          <w:rFonts w:ascii="Calibri" w:hAnsi="Calibri" w:cs="Calibri"/>
          <w:color w:val="000000" w:themeColor="text1"/>
          <w:sz w:val="22"/>
          <w:szCs w:val="22"/>
          <w:lang w:val="en-GB"/>
        </w:rPr>
        <w:t>The current literature review of construction supply chains by scholars focuses primarily on the risk management process</w:t>
      </w:r>
      <w:r w:rsidR="00EA7FB3" w:rsidRPr="007F23AD">
        <w:rPr>
          <w:rFonts w:ascii="Calibri" w:hAnsi="Calibri" w:cs="Calibri"/>
          <w:color w:val="000000" w:themeColor="text1"/>
          <w:sz w:val="22"/>
          <w:szCs w:val="22"/>
          <w:lang w:val="en-GB"/>
        </w:rPr>
        <w:t xml:space="preserve">, while providing different insights on risk delineation and mitigation specific to the construction industry. This paper highlights the differences between construction SMEs and SMEs in other </w:t>
      </w:r>
      <w:r w:rsidR="008032D5" w:rsidRPr="007F23AD">
        <w:rPr>
          <w:rFonts w:ascii="Calibri" w:hAnsi="Calibri" w:cs="Calibri" w:hint="eastAsia"/>
          <w:color w:val="000000" w:themeColor="text1"/>
          <w:sz w:val="22"/>
          <w:szCs w:val="22"/>
          <w:lang w:val="en-GB"/>
        </w:rPr>
        <w:t>in</w:t>
      </w:r>
      <w:proofErr w:type="spellStart"/>
      <w:r w:rsidR="008032D5" w:rsidRPr="007F23AD">
        <w:rPr>
          <w:rFonts w:ascii="Calibri" w:hAnsi="Calibri" w:cs="Calibri"/>
          <w:color w:val="000000" w:themeColor="text1"/>
          <w:sz w:val="22"/>
          <w:szCs w:val="22"/>
        </w:rPr>
        <w:t>dustry</w:t>
      </w:r>
      <w:proofErr w:type="spellEnd"/>
      <w:r w:rsidR="00EA7FB3" w:rsidRPr="007F23AD">
        <w:rPr>
          <w:rFonts w:ascii="Calibri" w:hAnsi="Calibri" w:cs="Calibri"/>
          <w:color w:val="000000" w:themeColor="text1"/>
          <w:sz w:val="22"/>
          <w:szCs w:val="22"/>
          <w:lang w:val="en-GB"/>
        </w:rPr>
        <w:t>, such as manufacturing and services. Our characteri</w:t>
      </w:r>
      <w:r w:rsidR="003B5285" w:rsidRPr="007F23AD">
        <w:rPr>
          <w:rFonts w:ascii="Calibri" w:hAnsi="Calibri" w:cs="Calibri" w:hint="eastAsia"/>
          <w:color w:val="000000" w:themeColor="text1"/>
          <w:sz w:val="22"/>
          <w:szCs w:val="22"/>
          <w:lang w:val="en-GB"/>
        </w:rPr>
        <w:t>s</w:t>
      </w:r>
      <w:r w:rsidR="00EA7FB3" w:rsidRPr="007F23AD">
        <w:rPr>
          <w:rFonts w:ascii="Calibri" w:hAnsi="Calibri" w:cs="Calibri"/>
          <w:color w:val="000000" w:themeColor="text1"/>
          <w:sz w:val="22"/>
          <w:szCs w:val="22"/>
          <w:lang w:val="en-GB"/>
        </w:rPr>
        <w:t>ation of the research objectives defines a research framework that can be applied more broadly to other industries.</w:t>
      </w:r>
    </w:p>
    <w:p w14:paraId="30149982" w14:textId="77777777" w:rsidR="00CD18ED" w:rsidRPr="007F23AD" w:rsidRDefault="00CD18ED" w:rsidP="00C3226C">
      <w:pPr>
        <w:spacing w:line="480" w:lineRule="auto"/>
        <w:jc w:val="both"/>
        <w:rPr>
          <w:rFonts w:ascii="Calibri" w:hAnsi="Calibri" w:cs="Calibri"/>
          <w:color w:val="000000" w:themeColor="text1"/>
          <w:sz w:val="22"/>
          <w:szCs w:val="22"/>
          <w:lang w:val="en-GB"/>
        </w:rPr>
      </w:pPr>
    </w:p>
    <w:p w14:paraId="05C3A5E4" w14:textId="2BC89A0E" w:rsidR="0038627E" w:rsidRPr="007F23AD" w:rsidRDefault="00FC5935" w:rsidP="003E45AB">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Another</w:t>
      </w:r>
      <w:r w:rsidR="00D42FF8" w:rsidRPr="007F23AD">
        <w:rPr>
          <w:rFonts w:ascii="Calibri" w:hAnsi="Calibri" w:cs="Calibri"/>
          <w:color w:val="000000" w:themeColor="text1"/>
          <w:sz w:val="22"/>
          <w:szCs w:val="22"/>
          <w:lang w:val="en-GB"/>
        </w:rPr>
        <w:t xml:space="preserve"> scholarly contribution</w:t>
      </w:r>
      <w:r w:rsidRPr="007F23AD">
        <w:rPr>
          <w:rFonts w:ascii="Calibri" w:hAnsi="Calibri" w:cs="Calibri"/>
          <w:color w:val="000000" w:themeColor="text1"/>
          <w:sz w:val="22"/>
          <w:szCs w:val="22"/>
          <w:lang w:val="en-GB"/>
        </w:rPr>
        <w:t xml:space="preserve"> of this study is to summarise the supply chain risks specific to SMEs in the construction industry. The study clearly distinguishes between the impact of these risks on SMEs and large enterprises. In addition, by exploring the daily operations and processes of construction SMEs and their management strategies, this paper reveals that traditional risk management frameworks are inadequate to meet the nuanced needs of construction SMEs. Scholars should first segment specific construction subsectors, such as </w:t>
      </w:r>
      <w:r w:rsidRPr="007F23AD">
        <w:rPr>
          <w:rFonts w:ascii="Calibri" w:hAnsi="Calibri" w:cs="Calibri"/>
          <w:color w:val="000000" w:themeColor="text1"/>
          <w:sz w:val="22"/>
          <w:szCs w:val="22"/>
          <w:lang w:val="en-GB"/>
        </w:rPr>
        <w:lastRenderedPageBreak/>
        <w:t>home building and renovation. By conducting empirical studies on target firms in these subsectors and exploring the practical problems they encounter, a suitable management framework for construction SMEs can be further developed.</w:t>
      </w:r>
      <w:r w:rsidR="000504E8" w:rsidRPr="007F23AD">
        <w:rPr>
          <w:rFonts w:ascii="Calibri" w:hAnsi="Calibri" w:cs="Calibri"/>
          <w:color w:val="000000" w:themeColor="text1"/>
          <w:sz w:val="22"/>
          <w:szCs w:val="22"/>
          <w:lang w:val="en-GB"/>
        </w:rPr>
        <w:t xml:space="preserve"> </w:t>
      </w:r>
    </w:p>
    <w:p w14:paraId="7FCBF42C" w14:textId="77777777" w:rsidR="0038627E" w:rsidRPr="007F23AD" w:rsidRDefault="0038627E" w:rsidP="003E45AB">
      <w:pPr>
        <w:spacing w:line="480" w:lineRule="auto"/>
        <w:jc w:val="both"/>
        <w:rPr>
          <w:rFonts w:ascii="Calibri" w:hAnsi="Calibri" w:cs="Calibri"/>
          <w:color w:val="000000" w:themeColor="text1"/>
          <w:sz w:val="22"/>
          <w:szCs w:val="22"/>
          <w:lang w:val="en-GB"/>
        </w:rPr>
      </w:pPr>
    </w:p>
    <w:p w14:paraId="79990B4C" w14:textId="3DBFBD3F" w:rsidR="0038627E" w:rsidRPr="007F23AD" w:rsidRDefault="0038627E" w:rsidP="003E45AB">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The practical significance of this paper is to provide SMEs with a comprehensive framework for identifying and categorising risks associated with management and strategy, operation and process, and sustainability in the construction industry. This framework can be used by SMEs to systematically assess potential risks at all stages of a project, leading to more proactive risk management. SMEs can develop more comprehensive strategies for resources control and contract management. Furthermore, SMEs can achieve operational improvements through the implementation of advanced project management tools and techniques. Finally, SMEs can enhance their competitiveness by integrating sustainability into their normal management processes.</w:t>
      </w:r>
    </w:p>
    <w:p w14:paraId="3A4816A9" w14:textId="77777777" w:rsidR="0038627E" w:rsidRPr="007F23AD" w:rsidRDefault="0038627E" w:rsidP="003E45AB">
      <w:pPr>
        <w:spacing w:line="480" w:lineRule="auto"/>
        <w:jc w:val="both"/>
        <w:rPr>
          <w:rFonts w:ascii="Calibri" w:hAnsi="Calibri" w:cs="Calibri"/>
          <w:color w:val="000000" w:themeColor="text1"/>
          <w:sz w:val="22"/>
          <w:szCs w:val="22"/>
          <w:lang w:val="en-GB"/>
        </w:rPr>
      </w:pPr>
    </w:p>
    <w:p w14:paraId="56EB901C" w14:textId="50559E80" w:rsidR="005F69BB" w:rsidRPr="007F23AD" w:rsidRDefault="00AF7DF3" w:rsidP="003E45AB">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For policymakers, construction SMEs can be supported through regulatory reforms, financial incentives, and education and communication programmes. Specifically, policymakers can adopt more simplified and transparent standard contract management procedures to reduce the waste of time and resources associated with complex steps. In addition, financial incentives and support, such as low-interest loans and tax incentive subsidies, can be actively provided. Finally, the awareness and capacity of SMEs to apply modern risk management tools and techniques can be enhanced through educational programmes. Also, peer-to-peer support sessions can be conducted to promote information exchange among construction SMEs.</w:t>
      </w:r>
      <w:r w:rsidR="001102A4" w:rsidRPr="007F23AD">
        <w:rPr>
          <w:rFonts w:ascii="Calibri" w:hAnsi="Calibri" w:cs="Calibri"/>
          <w:color w:val="000000" w:themeColor="text1"/>
          <w:sz w:val="22"/>
          <w:szCs w:val="22"/>
          <w:lang w:val="en-GB"/>
        </w:rPr>
        <w:t xml:space="preserve"> </w:t>
      </w:r>
    </w:p>
    <w:p w14:paraId="303A9159" w14:textId="77777777" w:rsidR="00A009F9" w:rsidRPr="007F23AD" w:rsidRDefault="00A009F9" w:rsidP="00C3226C">
      <w:pPr>
        <w:spacing w:line="480" w:lineRule="auto"/>
        <w:jc w:val="both"/>
        <w:rPr>
          <w:rFonts w:ascii="Calibri" w:hAnsi="Calibri" w:cs="Calibri"/>
          <w:color w:val="000000" w:themeColor="text1"/>
          <w:sz w:val="22"/>
          <w:szCs w:val="22"/>
          <w:lang w:val="en-GB"/>
        </w:rPr>
      </w:pPr>
    </w:p>
    <w:p w14:paraId="4228B9FF" w14:textId="507D7561" w:rsidR="00BC6613" w:rsidRPr="007F23AD" w:rsidRDefault="00432CBF" w:rsidP="00C3226C">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 xml:space="preserve">While this </w:t>
      </w:r>
      <w:r w:rsidR="0031760F" w:rsidRPr="007F23AD">
        <w:rPr>
          <w:rFonts w:ascii="Calibri" w:hAnsi="Calibri" w:cs="Calibri"/>
          <w:color w:val="000000" w:themeColor="text1"/>
          <w:sz w:val="22"/>
          <w:szCs w:val="22"/>
          <w:lang w:val="en-GB"/>
        </w:rPr>
        <w:t>paper</w:t>
      </w:r>
      <w:r w:rsidRPr="007F23AD">
        <w:rPr>
          <w:rFonts w:ascii="Calibri" w:hAnsi="Calibri" w:cs="Calibri"/>
          <w:color w:val="000000" w:themeColor="text1"/>
          <w:sz w:val="22"/>
          <w:szCs w:val="22"/>
          <w:lang w:val="en-GB"/>
        </w:rPr>
        <w:t xml:space="preserve"> identified supply chain risks at construction </w:t>
      </w:r>
      <w:r w:rsidR="0031760F" w:rsidRPr="007F23AD">
        <w:rPr>
          <w:rFonts w:ascii="Calibri" w:hAnsi="Calibri" w:cs="Calibri"/>
          <w:color w:val="000000" w:themeColor="text1"/>
          <w:sz w:val="22"/>
          <w:szCs w:val="22"/>
          <w:lang w:val="en-GB"/>
        </w:rPr>
        <w:t>SMEs</w:t>
      </w:r>
      <w:r w:rsidRPr="007F23AD">
        <w:rPr>
          <w:rFonts w:ascii="Calibri" w:hAnsi="Calibri" w:cs="Calibri"/>
          <w:color w:val="000000" w:themeColor="text1"/>
          <w:sz w:val="22"/>
          <w:szCs w:val="22"/>
          <w:lang w:val="en-GB"/>
        </w:rPr>
        <w:t xml:space="preserve"> and presented possible </w:t>
      </w:r>
      <w:r w:rsidR="0031760F" w:rsidRPr="007F23AD">
        <w:rPr>
          <w:rFonts w:ascii="Calibri" w:hAnsi="Calibri" w:cs="Calibri"/>
          <w:color w:val="000000" w:themeColor="text1"/>
          <w:sz w:val="22"/>
          <w:szCs w:val="22"/>
          <w:lang w:val="en-GB"/>
        </w:rPr>
        <w:t>research directions</w:t>
      </w:r>
      <w:r w:rsidRPr="007F23AD">
        <w:rPr>
          <w:rFonts w:ascii="Calibri" w:hAnsi="Calibri" w:cs="Calibri"/>
          <w:color w:val="000000" w:themeColor="text1"/>
          <w:sz w:val="22"/>
          <w:szCs w:val="22"/>
          <w:lang w:val="en-GB"/>
        </w:rPr>
        <w:t xml:space="preserve">. However, some limitations remain. First, </w:t>
      </w:r>
      <w:r w:rsidR="0031760F" w:rsidRPr="007F23AD">
        <w:rPr>
          <w:rFonts w:ascii="Calibri" w:hAnsi="Calibri" w:cs="Calibri"/>
          <w:color w:val="000000" w:themeColor="text1"/>
          <w:sz w:val="22"/>
          <w:szCs w:val="22"/>
          <w:lang w:val="en-GB"/>
        </w:rPr>
        <w:t xml:space="preserve">only </w:t>
      </w:r>
      <w:r w:rsidRPr="007F23AD">
        <w:rPr>
          <w:rFonts w:ascii="Calibri" w:hAnsi="Calibri" w:cs="Calibri"/>
          <w:color w:val="000000" w:themeColor="text1"/>
          <w:sz w:val="22"/>
          <w:szCs w:val="22"/>
          <w:lang w:val="en-GB"/>
        </w:rPr>
        <w:t xml:space="preserve">few numbers of studies that </w:t>
      </w:r>
      <w:r w:rsidRPr="007F23AD">
        <w:rPr>
          <w:rFonts w:ascii="Calibri" w:hAnsi="Calibri" w:cs="Calibri"/>
          <w:color w:val="000000" w:themeColor="text1"/>
          <w:sz w:val="22"/>
          <w:szCs w:val="22"/>
          <w:lang w:val="en-GB"/>
        </w:rPr>
        <w:lastRenderedPageBreak/>
        <w:t xml:space="preserve">have focused on supply chain risk in construction </w:t>
      </w:r>
      <w:r w:rsidR="0031760F" w:rsidRPr="007F23AD">
        <w:rPr>
          <w:rFonts w:ascii="Calibri" w:hAnsi="Calibri" w:cs="Calibri"/>
          <w:color w:val="000000" w:themeColor="text1"/>
          <w:sz w:val="22"/>
          <w:szCs w:val="22"/>
          <w:lang w:val="en-GB"/>
        </w:rPr>
        <w:t>SMEs</w:t>
      </w:r>
      <w:r w:rsidRPr="007F23AD">
        <w:rPr>
          <w:rFonts w:ascii="Calibri" w:hAnsi="Calibri" w:cs="Calibri"/>
          <w:color w:val="000000" w:themeColor="text1"/>
          <w:sz w:val="22"/>
          <w:szCs w:val="22"/>
          <w:lang w:val="en-GB"/>
        </w:rPr>
        <w:t xml:space="preserve"> may have impacted the richness of the literature.</w:t>
      </w:r>
      <w:r w:rsidR="00A26C6E" w:rsidRPr="007F23AD">
        <w:rPr>
          <w:rFonts w:ascii="Calibri" w:hAnsi="Calibri" w:cs="Calibri"/>
          <w:color w:val="000000" w:themeColor="text1"/>
          <w:sz w:val="22"/>
          <w:szCs w:val="22"/>
        </w:rPr>
        <w:t xml:space="preserve"> </w:t>
      </w:r>
      <w:r w:rsidR="00647F56" w:rsidRPr="007F23AD">
        <w:rPr>
          <w:rFonts w:ascii="Calibri" w:hAnsi="Calibri" w:cs="Calibri"/>
          <w:color w:val="000000" w:themeColor="text1"/>
          <w:sz w:val="22"/>
          <w:szCs w:val="22"/>
        </w:rPr>
        <w:t>Second, the structured literature review methodology deliberately focuses on academic journal articles listed in the ABS to ensure the quality of the reviewed publication. While</w:t>
      </w:r>
      <w:r w:rsidR="00A26C6E" w:rsidRPr="007F23AD">
        <w:rPr>
          <w:rFonts w:ascii="Calibri" w:hAnsi="Calibri" w:cs="Calibri"/>
          <w:color w:val="000000" w:themeColor="text1"/>
          <w:sz w:val="22"/>
          <w:szCs w:val="22"/>
        </w:rPr>
        <w:t xml:space="preserve"> the structured literature review methodology</w:t>
      </w:r>
      <w:r w:rsidR="005F7D20" w:rsidRPr="007F23AD">
        <w:rPr>
          <w:rFonts w:ascii="Calibri" w:hAnsi="Calibri" w:cs="Calibri"/>
          <w:color w:val="000000" w:themeColor="text1"/>
          <w:sz w:val="22"/>
          <w:szCs w:val="22"/>
        </w:rPr>
        <w:t xml:space="preserve"> with ABS</w:t>
      </w:r>
      <w:r w:rsidR="00A26C6E" w:rsidRPr="007F23AD">
        <w:rPr>
          <w:rFonts w:ascii="Calibri" w:hAnsi="Calibri" w:cs="Calibri"/>
          <w:color w:val="000000" w:themeColor="text1"/>
          <w:sz w:val="22"/>
          <w:szCs w:val="22"/>
        </w:rPr>
        <w:t xml:space="preserve"> has been well used </w:t>
      </w:r>
      <w:r w:rsidR="003C41D4" w:rsidRPr="007F23AD">
        <w:rPr>
          <w:rFonts w:ascii="Calibri" w:hAnsi="Calibri" w:cs="Calibri"/>
          <w:color w:val="000000" w:themeColor="text1"/>
          <w:sz w:val="22"/>
          <w:szCs w:val="22"/>
        </w:rPr>
        <w:t xml:space="preserve"> </w:t>
      </w:r>
      <w:r w:rsidR="003C41D4" w:rsidRPr="007F23AD">
        <w:rPr>
          <w:rFonts w:ascii="Calibri" w:hAnsi="Calibri" w:cs="Calibri"/>
          <w:color w:val="000000" w:themeColor="text1"/>
          <w:sz w:val="22"/>
          <w:szCs w:val="22"/>
        </w:rPr>
        <w:fldChar w:fldCharType="begin"/>
      </w:r>
      <w:r w:rsidR="003C41D4" w:rsidRPr="007F23AD">
        <w:rPr>
          <w:rFonts w:ascii="Calibri" w:hAnsi="Calibri" w:cs="Calibri"/>
          <w:color w:val="000000" w:themeColor="text1"/>
          <w:sz w:val="22"/>
          <w:szCs w:val="22"/>
        </w:rPr>
        <w:instrText xml:space="preserve"> ADDIN EN.CITE &lt;EndNote&gt;&lt;Cite&gt;&lt;Author&gt;Gosling&lt;/Author&gt;&lt;Year&gt;2009&lt;/Year&gt;&lt;RecNum&gt;308&lt;/RecNum&gt;&lt;DisplayText&gt;(Gosling and Naim 2009)&lt;/DisplayText&gt;&lt;record&gt;&lt;rec-number&gt;308&lt;/rec-number&gt;&lt;foreign-keys&gt;&lt;key app="EN" db-id="vxw0ffesn9zzt0ewpdx5r5a3fpw92aep9re9" timestamp="1683537976" guid="9ece3df2-70c4-45a1-bb98-db336bb4f11a"&gt;308&lt;/key&gt;&lt;/foreign-keys&gt;&lt;ref-type name="Journal Article"&gt;17&lt;/ref-type&gt;&lt;contributors&gt;&lt;authors&gt;&lt;author&gt;Gosling, Jonathan&lt;/author&gt;&lt;author&gt;Naim, Mohamed M.&lt;/author&gt;&lt;/authors&gt;&lt;/contributors&gt;&lt;titles&gt;&lt;title&gt;Engineer-to-order supply chain management: A literature review and research agenda&lt;/title&gt;&lt;secondary-title&gt;International Journal of Production Economics&lt;/secondary-title&gt;&lt;/titles&gt;&lt;periodical&gt;&lt;full-title&gt;International Journal of Production Economics&lt;/full-title&gt;&lt;/periodical&gt;&lt;pages&gt;741-754&lt;/pages&gt;&lt;volume&gt;122&lt;/volume&gt;&lt;number&gt;2&lt;/number&gt;&lt;keywords&gt;&lt;keyword&gt;Engineer-to-order&lt;/keyword&gt;&lt;keyword&gt;Project&lt;/keyword&gt;&lt;keyword&gt;One-of-a-kind&lt;/keyword&gt;&lt;keyword&gt;Supply chain&lt;/keyword&gt;&lt;keyword&gt;Literature review&lt;/keyword&gt;&lt;/keywords&gt;&lt;dates&gt;&lt;year&gt;2009&lt;/year&gt;&lt;pub-dates&gt;&lt;date&gt;2009/12/01/&lt;/date&gt;&lt;/pub-dates&gt;&lt;/dates&gt;&lt;isbn&gt;0925-5273&lt;/isbn&gt;&lt;urls&gt;&lt;related-urls&gt;&lt;url&gt;https://www.sciencedirect.com/science/article/pii/S0925527309002394&lt;/url&gt;&lt;/related-urls&gt;&lt;/urls&gt;&lt;electronic-resource-num&gt;https://doi.org/10.1016/j.ijpe.2009.07.002&lt;/electronic-resource-num&gt;&lt;/record&gt;&lt;/Cite&gt;&lt;/EndNote&gt;</w:instrText>
      </w:r>
      <w:r w:rsidR="003C41D4" w:rsidRPr="007F23AD">
        <w:rPr>
          <w:rFonts w:ascii="Calibri" w:hAnsi="Calibri" w:cs="Calibri"/>
          <w:color w:val="000000" w:themeColor="text1"/>
          <w:sz w:val="22"/>
          <w:szCs w:val="22"/>
        </w:rPr>
        <w:fldChar w:fldCharType="separate"/>
      </w:r>
      <w:r w:rsidR="003C41D4" w:rsidRPr="007F23AD">
        <w:rPr>
          <w:rFonts w:ascii="Calibri" w:hAnsi="Calibri" w:cs="Calibri"/>
          <w:noProof/>
          <w:color w:val="000000" w:themeColor="text1"/>
          <w:sz w:val="22"/>
          <w:szCs w:val="22"/>
        </w:rPr>
        <w:t>(Gosling and Naim 2009)</w:t>
      </w:r>
      <w:r w:rsidR="003C41D4" w:rsidRPr="007F23AD">
        <w:rPr>
          <w:rFonts w:ascii="Calibri" w:hAnsi="Calibri" w:cs="Calibri"/>
          <w:color w:val="000000" w:themeColor="text1"/>
          <w:sz w:val="22"/>
          <w:szCs w:val="22"/>
        </w:rPr>
        <w:fldChar w:fldCharType="end"/>
      </w:r>
      <w:r w:rsidR="00A26C6E" w:rsidRPr="007F23AD">
        <w:rPr>
          <w:rFonts w:ascii="Calibri" w:hAnsi="Calibri" w:cs="Calibri"/>
          <w:color w:val="000000" w:themeColor="text1"/>
          <w:sz w:val="22"/>
          <w:szCs w:val="22"/>
        </w:rPr>
        <w:t xml:space="preserve">, other methodologies such as the systematic literature review </w:t>
      </w:r>
      <w:r w:rsidR="00A26C6E" w:rsidRPr="007F23AD">
        <w:rPr>
          <w:rFonts w:ascii="Calibri" w:hAnsi="Calibri" w:cs="Calibri"/>
          <w:color w:val="000000" w:themeColor="text1"/>
          <w:sz w:val="22"/>
          <w:szCs w:val="22"/>
        </w:rPr>
        <w:fldChar w:fldCharType="begin"/>
      </w:r>
      <w:r w:rsidR="00A26C6E" w:rsidRPr="007F23AD">
        <w:rPr>
          <w:rFonts w:ascii="Calibri" w:hAnsi="Calibri" w:cs="Calibri"/>
          <w:color w:val="000000" w:themeColor="text1"/>
          <w:sz w:val="22"/>
          <w:szCs w:val="22"/>
        </w:rPr>
        <w:instrText xml:space="preserve"> ADDIN EN.CITE &lt;EndNote&gt;&lt;Cite&gt;&lt;Author&gt;Tranfield&lt;/Author&gt;&lt;Year&gt;2003&lt;/Year&gt;&lt;RecNum&gt;284&lt;/RecNum&gt;&lt;DisplayText&gt;(Tranfield et al. 2003)&lt;/DisplayText&gt;&lt;record&gt;&lt;rec-number&gt;284&lt;/rec-number&gt;&lt;foreign-keys&gt;&lt;key app="EN" db-id="vxw0ffesn9zzt0ewpdx5r5a3fpw92aep9re9" timestamp="1683537899" guid="18125d50-125c-4c1c-bb71-27f0546b2a1c"&gt;284&lt;/key&gt;&lt;/foreign-keys&gt;&lt;ref-type name="Journal Article"&gt;17&lt;/ref-type&gt;&lt;contributors&gt;&lt;authors&gt;&lt;author&gt;Tranfield, David&lt;/author&gt;&lt;author&gt;Denyer, David&lt;/author&gt;&lt;author&gt;Smart, Palminder&lt;/author&gt;&lt;/authors&gt;&lt;/contributors&gt;&lt;titles&gt;&lt;title&gt;Towards a Methodology for Developing Evidence-Informed Management Knowledge by Means of Systematic Review&lt;/title&gt;&lt;secondary-title&gt;British Journal of Management&lt;/secondary-title&gt;&lt;/titles&gt;&lt;periodical&gt;&lt;full-title&gt;British Journal of Management&lt;/full-title&gt;&lt;/periodical&gt;&lt;pages&gt;207-222&lt;/pages&gt;&lt;volume&gt;14&lt;/volume&gt;&lt;dates&gt;&lt;year&gt;2003&lt;/year&gt;&lt;pub-dates&gt;&lt;date&gt;09/01&lt;/date&gt;&lt;/pub-dates&gt;&lt;/dates&gt;&lt;urls&gt;&lt;/urls&gt;&lt;electronic-resource-num&gt;10.1111/1467-8551.00375&lt;/electronic-resource-num&gt;&lt;/record&gt;&lt;/Cite&gt;&lt;/EndNote&gt;</w:instrText>
      </w:r>
      <w:r w:rsidR="00A26C6E" w:rsidRPr="007F23AD">
        <w:rPr>
          <w:rFonts w:ascii="Calibri" w:hAnsi="Calibri" w:cs="Calibri"/>
          <w:color w:val="000000" w:themeColor="text1"/>
          <w:sz w:val="22"/>
          <w:szCs w:val="22"/>
        </w:rPr>
        <w:fldChar w:fldCharType="separate"/>
      </w:r>
      <w:r w:rsidR="00A26C6E" w:rsidRPr="007F23AD">
        <w:rPr>
          <w:rFonts w:ascii="Calibri" w:hAnsi="Calibri" w:cs="Calibri"/>
          <w:noProof/>
          <w:color w:val="000000" w:themeColor="text1"/>
          <w:sz w:val="22"/>
          <w:szCs w:val="22"/>
        </w:rPr>
        <w:t>(Tranfield et al. 2003)</w:t>
      </w:r>
      <w:r w:rsidR="00A26C6E" w:rsidRPr="007F23AD">
        <w:rPr>
          <w:rFonts w:ascii="Calibri" w:hAnsi="Calibri" w:cs="Calibri"/>
          <w:color w:val="000000" w:themeColor="text1"/>
          <w:sz w:val="22"/>
          <w:szCs w:val="22"/>
        </w:rPr>
        <w:fldChar w:fldCharType="end"/>
      </w:r>
      <w:r w:rsidR="00A26C6E" w:rsidRPr="007F23AD">
        <w:rPr>
          <w:rFonts w:ascii="Calibri" w:hAnsi="Calibri" w:cs="Calibri"/>
          <w:color w:val="000000" w:themeColor="text1"/>
          <w:sz w:val="22"/>
          <w:szCs w:val="22"/>
        </w:rPr>
        <w:t xml:space="preserve"> could potentially produce a wider range of results, albeit with output quality tools</w:t>
      </w:r>
      <w:r w:rsidR="003C41D4" w:rsidRPr="007F23AD">
        <w:rPr>
          <w:rFonts w:ascii="Calibri" w:hAnsi="Calibri" w:cs="Calibri"/>
          <w:color w:val="000000" w:themeColor="text1"/>
          <w:sz w:val="22"/>
          <w:szCs w:val="22"/>
        </w:rPr>
        <w:t>.</w:t>
      </w:r>
      <w:r w:rsidR="00D5155A" w:rsidRPr="007F23AD">
        <w:rPr>
          <w:rFonts w:ascii="Calibri" w:hAnsi="Calibri" w:cs="Calibri"/>
          <w:color w:val="000000" w:themeColor="text1"/>
          <w:sz w:val="22"/>
          <w:szCs w:val="22"/>
        </w:rPr>
        <w:t xml:space="preserve"> </w:t>
      </w:r>
    </w:p>
    <w:p w14:paraId="6F201DB6" w14:textId="114709A1" w:rsidR="004628B3" w:rsidRPr="007F23AD" w:rsidRDefault="004628B3">
      <w:pP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br w:type="page"/>
      </w:r>
    </w:p>
    <w:p w14:paraId="6D493150" w14:textId="77777777" w:rsidR="00FA14C1" w:rsidRPr="007F23AD" w:rsidRDefault="00FA14C1">
      <w:pPr>
        <w:rPr>
          <w:rFonts w:ascii="Calibri" w:hAnsi="Calibri" w:cs="Calibri" w:hint="eastAsia"/>
          <w:color w:val="000000" w:themeColor="text1"/>
          <w:sz w:val="22"/>
          <w:szCs w:val="22"/>
          <w:lang w:val="en-GB"/>
        </w:rPr>
      </w:pPr>
    </w:p>
    <w:p w14:paraId="19E51324" w14:textId="61D45BE5" w:rsidR="00BC6613" w:rsidRDefault="00FA14C1" w:rsidP="004628B3">
      <w:pPr>
        <w:jc w:val="center"/>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t>Appendix: Distribution of articles across AJG-rated journals</w:t>
      </w:r>
    </w:p>
    <w:p w14:paraId="29200FCF" w14:textId="63EE3EB0" w:rsidR="00C010F8" w:rsidRPr="003C2737" w:rsidRDefault="00C010F8" w:rsidP="00C010F8">
      <w:pPr>
        <w:jc w:val="center"/>
        <w:rPr>
          <w:rFonts w:ascii="Calibri" w:hAnsi="Calibri" w:cs="Calibri"/>
          <w:color w:val="000000" w:themeColor="text1"/>
          <w:sz w:val="22"/>
          <w:szCs w:val="22"/>
        </w:rPr>
      </w:pPr>
      <w:r w:rsidRPr="003E6EF8">
        <w:rPr>
          <w:rFonts w:ascii="Calibri" w:hAnsi="Calibri" w:cs="Calibri"/>
          <w:color w:val="000000" w:themeColor="text1"/>
          <w:sz w:val="22"/>
          <w:szCs w:val="22"/>
          <w:lang w:val="en-GB"/>
        </w:rPr>
        <w:t>Source: Authors own work</w:t>
      </w:r>
    </w:p>
    <w:tbl>
      <w:tblPr>
        <w:tblW w:w="0" w:type="auto"/>
        <w:tblLayout w:type="fixed"/>
        <w:tblLook w:val="04A0" w:firstRow="1" w:lastRow="0" w:firstColumn="1" w:lastColumn="0" w:noHBand="0" w:noVBand="1"/>
      </w:tblPr>
      <w:tblGrid>
        <w:gridCol w:w="567"/>
        <w:gridCol w:w="5163"/>
        <w:gridCol w:w="746"/>
        <w:gridCol w:w="612"/>
        <w:gridCol w:w="137"/>
        <w:gridCol w:w="1075"/>
      </w:tblGrid>
      <w:tr w:rsidR="007F23AD" w:rsidRPr="007F23AD" w14:paraId="3D05856B" w14:textId="77777777" w:rsidTr="004628B3">
        <w:trPr>
          <w:trHeight w:val="320"/>
        </w:trPr>
        <w:tc>
          <w:tcPr>
            <w:tcW w:w="567" w:type="dxa"/>
            <w:tcBorders>
              <w:top w:val="nil"/>
              <w:left w:val="nil"/>
              <w:bottom w:val="nil"/>
              <w:right w:val="nil"/>
            </w:tcBorders>
            <w:shd w:val="clear" w:color="auto" w:fill="auto"/>
            <w:noWrap/>
            <w:hideMark/>
          </w:tcPr>
          <w:p w14:paraId="2C4837AD" w14:textId="77777777" w:rsidR="00FA14C1" w:rsidRPr="007F23AD" w:rsidRDefault="00FA14C1" w:rsidP="004628B3">
            <w:pPr>
              <w:rPr>
                <w:rFonts w:ascii="Calibri" w:eastAsia="Times New Roman" w:hAnsi="Calibri" w:cs="Calibri"/>
                <w:color w:val="000000" w:themeColor="text1"/>
                <w:sz w:val="18"/>
                <w:szCs w:val="18"/>
                <w:lang w:val="en-GB"/>
              </w:rPr>
            </w:pPr>
          </w:p>
          <w:p w14:paraId="3A61AA96" w14:textId="77777777" w:rsidR="00FA14C1" w:rsidRPr="007F23AD" w:rsidRDefault="00FA14C1" w:rsidP="004628B3">
            <w:pPr>
              <w:rPr>
                <w:rFonts w:ascii="Calibri" w:eastAsia="Times New Roman" w:hAnsi="Calibri" w:cs="Calibri"/>
                <w:color w:val="000000" w:themeColor="text1"/>
                <w:sz w:val="18"/>
                <w:szCs w:val="18"/>
                <w:lang w:val="en-GB"/>
              </w:rPr>
            </w:pPr>
          </w:p>
        </w:tc>
        <w:tc>
          <w:tcPr>
            <w:tcW w:w="5163" w:type="dxa"/>
            <w:tcBorders>
              <w:top w:val="single" w:sz="4" w:space="0" w:color="auto"/>
              <w:left w:val="nil"/>
              <w:bottom w:val="single" w:sz="4" w:space="0" w:color="auto"/>
              <w:right w:val="nil"/>
            </w:tcBorders>
            <w:shd w:val="clear" w:color="auto" w:fill="auto"/>
            <w:noWrap/>
            <w:hideMark/>
          </w:tcPr>
          <w:p w14:paraId="4FD9FF7A" w14:textId="12B6BF72" w:rsidR="00BC6613" w:rsidRPr="007F23AD" w:rsidRDefault="00BC6613" w:rsidP="004628B3">
            <w:pPr>
              <w:jc w:val="cente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Journal</w:t>
            </w:r>
            <w:r w:rsidR="00FA14C1" w:rsidRPr="007F23AD">
              <w:rPr>
                <w:rFonts w:ascii="Calibri" w:eastAsia="Times New Roman" w:hAnsi="Calibri" w:cs="Calibri"/>
                <w:color w:val="000000" w:themeColor="text1"/>
                <w:sz w:val="18"/>
                <w:szCs w:val="18"/>
                <w:lang w:val="en-GB"/>
              </w:rPr>
              <w:t xml:space="preserve"> Title</w:t>
            </w:r>
          </w:p>
        </w:tc>
        <w:tc>
          <w:tcPr>
            <w:tcW w:w="1358" w:type="dxa"/>
            <w:gridSpan w:val="2"/>
            <w:tcBorders>
              <w:top w:val="single" w:sz="4" w:space="0" w:color="auto"/>
              <w:left w:val="nil"/>
              <w:bottom w:val="single" w:sz="4" w:space="0" w:color="auto"/>
              <w:right w:val="nil"/>
            </w:tcBorders>
            <w:shd w:val="clear" w:color="auto" w:fill="auto"/>
            <w:noWrap/>
            <w:hideMark/>
          </w:tcPr>
          <w:p w14:paraId="792AD3FE" w14:textId="483AE80E" w:rsidR="00BC6613" w:rsidRPr="007F23AD" w:rsidRDefault="00BC6613" w:rsidP="004628B3">
            <w:pPr>
              <w:jc w:val="cente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Frequency</w:t>
            </w:r>
          </w:p>
        </w:tc>
        <w:tc>
          <w:tcPr>
            <w:tcW w:w="1212" w:type="dxa"/>
            <w:gridSpan w:val="2"/>
            <w:tcBorders>
              <w:top w:val="single" w:sz="4" w:space="0" w:color="auto"/>
              <w:left w:val="nil"/>
              <w:bottom w:val="single" w:sz="4" w:space="0" w:color="auto"/>
              <w:right w:val="nil"/>
            </w:tcBorders>
            <w:shd w:val="clear" w:color="auto" w:fill="auto"/>
            <w:noWrap/>
            <w:hideMark/>
          </w:tcPr>
          <w:p w14:paraId="7B13ADF5" w14:textId="77777777" w:rsidR="00BC6613" w:rsidRPr="007F23AD" w:rsidRDefault="00BC6613" w:rsidP="004628B3">
            <w:pPr>
              <w:jc w:val="cente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ABS Rating 2021</w:t>
            </w:r>
          </w:p>
        </w:tc>
      </w:tr>
      <w:tr w:rsidR="007F23AD" w:rsidRPr="007F23AD" w14:paraId="378D76C9" w14:textId="77777777" w:rsidTr="004628B3">
        <w:trPr>
          <w:trHeight w:val="320"/>
        </w:trPr>
        <w:tc>
          <w:tcPr>
            <w:tcW w:w="567" w:type="dxa"/>
            <w:tcBorders>
              <w:top w:val="nil"/>
              <w:left w:val="nil"/>
              <w:bottom w:val="nil"/>
              <w:right w:val="nil"/>
            </w:tcBorders>
            <w:shd w:val="clear" w:color="auto" w:fill="auto"/>
            <w:noWrap/>
            <w:hideMark/>
          </w:tcPr>
          <w:p w14:paraId="17DC25A0"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5909" w:type="dxa"/>
            <w:gridSpan w:val="2"/>
            <w:tcBorders>
              <w:top w:val="single" w:sz="4" w:space="0" w:color="auto"/>
              <w:left w:val="nil"/>
              <w:bottom w:val="nil"/>
              <w:right w:val="nil"/>
            </w:tcBorders>
            <w:shd w:val="clear" w:color="auto" w:fill="auto"/>
            <w:noWrap/>
            <w:hideMark/>
          </w:tcPr>
          <w:p w14:paraId="739C3719"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Journal of Construction Engineering and Management</w:t>
            </w:r>
          </w:p>
        </w:tc>
        <w:tc>
          <w:tcPr>
            <w:tcW w:w="749" w:type="dxa"/>
            <w:gridSpan w:val="2"/>
            <w:tcBorders>
              <w:top w:val="single" w:sz="4" w:space="0" w:color="auto"/>
              <w:left w:val="nil"/>
              <w:bottom w:val="nil"/>
              <w:right w:val="nil"/>
            </w:tcBorders>
            <w:shd w:val="clear" w:color="auto" w:fill="auto"/>
            <w:noWrap/>
            <w:hideMark/>
          </w:tcPr>
          <w:p w14:paraId="4AFAC154"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12</w:t>
            </w:r>
          </w:p>
        </w:tc>
        <w:tc>
          <w:tcPr>
            <w:tcW w:w="1075" w:type="dxa"/>
            <w:tcBorders>
              <w:top w:val="single" w:sz="4" w:space="0" w:color="auto"/>
              <w:left w:val="nil"/>
              <w:bottom w:val="nil"/>
              <w:right w:val="nil"/>
            </w:tcBorders>
            <w:shd w:val="clear" w:color="auto" w:fill="auto"/>
            <w:noWrap/>
            <w:hideMark/>
          </w:tcPr>
          <w:p w14:paraId="10D7881D"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r>
      <w:tr w:rsidR="007F23AD" w:rsidRPr="007F23AD" w14:paraId="40571B31" w14:textId="77777777" w:rsidTr="004628B3">
        <w:trPr>
          <w:trHeight w:val="320"/>
        </w:trPr>
        <w:tc>
          <w:tcPr>
            <w:tcW w:w="567" w:type="dxa"/>
            <w:tcBorders>
              <w:top w:val="nil"/>
              <w:left w:val="nil"/>
              <w:bottom w:val="nil"/>
              <w:right w:val="nil"/>
            </w:tcBorders>
            <w:shd w:val="clear" w:color="auto" w:fill="auto"/>
            <w:noWrap/>
            <w:hideMark/>
          </w:tcPr>
          <w:p w14:paraId="4912C3FA"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c>
          <w:tcPr>
            <w:tcW w:w="5909" w:type="dxa"/>
            <w:gridSpan w:val="2"/>
            <w:tcBorders>
              <w:top w:val="nil"/>
              <w:left w:val="nil"/>
              <w:bottom w:val="nil"/>
              <w:right w:val="nil"/>
            </w:tcBorders>
            <w:shd w:val="clear" w:color="auto" w:fill="auto"/>
            <w:noWrap/>
            <w:hideMark/>
          </w:tcPr>
          <w:p w14:paraId="6FF5282E"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Construction Management</w:t>
            </w:r>
          </w:p>
        </w:tc>
        <w:tc>
          <w:tcPr>
            <w:tcW w:w="749" w:type="dxa"/>
            <w:gridSpan w:val="2"/>
            <w:tcBorders>
              <w:top w:val="nil"/>
              <w:left w:val="nil"/>
              <w:bottom w:val="nil"/>
              <w:right w:val="nil"/>
            </w:tcBorders>
            <w:shd w:val="clear" w:color="auto" w:fill="auto"/>
            <w:noWrap/>
            <w:hideMark/>
          </w:tcPr>
          <w:p w14:paraId="2B136F2A"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12</w:t>
            </w:r>
          </w:p>
        </w:tc>
        <w:tc>
          <w:tcPr>
            <w:tcW w:w="1075" w:type="dxa"/>
            <w:tcBorders>
              <w:top w:val="nil"/>
              <w:left w:val="nil"/>
              <w:bottom w:val="nil"/>
              <w:right w:val="nil"/>
            </w:tcBorders>
            <w:shd w:val="clear" w:color="auto" w:fill="auto"/>
            <w:noWrap/>
            <w:hideMark/>
          </w:tcPr>
          <w:p w14:paraId="239C5AE0"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170F5674" w14:textId="77777777" w:rsidTr="004628B3">
        <w:trPr>
          <w:trHeight w:val="320"/>
        </w:trPr>
        <w:tc>
          <w:tcPr>
            <w:tcW w:w="567" w:type="dxa"/>
            <w:tcBorders>
              <w:top w:val="nil"/>
              <w:left w:val="nil"/>
              <w:bottom w:val="nil"/>
              <w:right w:val="nil"/>
            </w:tcBorders>
            <w:shd w:val="clear" w:color="auto" w:fill="auto"/>
            <w:noWrap/>
            <w:hideMark/>
          </w:tcPr>
          <w:p w14:paraId="68BAFC24"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c>
          <w:tcPr>
            <w:tcW w:w="5909" w:type="dxa"/>
            <w:gridSpan w:val="2"/>
            <w:tcBorders>
              <w:top w:val="nil"/>
              <w:left w:val="nil"/>
              <w:bottom w:val="nil"/>
              <w:right w:val="nil"/>
            </w:tcBorders>
            <w:shd w:val="clear" w:color="auto" w:fill="auto"/>
            <w:noWrap/>
            <w:hideMark/>
          </w:tcPr>
          <w:p w14:paraId="6867ED02"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Procurement Management</w:t>
            </w:r>
          </w:p>
        </w:tc>
        <w:tc>
          <w:tcPr>
            <w:tcW w:w="749" w:type="dxa"/>
            <w:gridSpan w:val="2"/>
            <w:tcBorders>
              <w:top w:val="nil"/>
              <w:left w:val="nil"/>
              <w:bottom w:val="nil"/>
              <w:right w:val="nil"/>
            </w:tcBorders>
            <w:shd w:val="clear" w:color="auto" w:fill="auto"/>
            <w:noWrap/>
            <w:hideMark/>
          </w:tcPr>
          <w:p w14:paraId="75FC5032"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8</w:t>
            </w:r>
          </w:p>
        </w:tc>
        <w:tc>
          <w:tcPr>
            <w:tcW w:w="1075" w:type="dxa"/>
            <w:tcBorders>
              <w:top w:val="nil"/>
              <w:left w:val="nil"/>
              <w:bottom w:val="nil"/>
              <w:right w:val="nil"/>
            </w:tcBorders>
            <w:shd w:val="clear" w:color="auto" w:fill="auto"/>
            <w:noWrap/>
            <w:hideMark/>
          </w:tcPr>
          <w:p w14:paraId="6B9D92A3"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7EF80699" w14:textId="77777777" w:rsidTr="004628B3">
        <w:trPr>
          <w:trHeight w:val="320"/>
        </w:trPr>
        <w:tc>
          <w:tcPr>
            <w:tcW w:w="567" w:type="dxa"/>
            <w:tcBorders>
              <w:top w:val="nil"/>
              <w:left w:val="nil"/>
              <w:bottom w:val="nil"/>
              <w:right w:val="nil"/>
            </w:tcBorders>
            <w:shd w:val="clear" w:color="auto" w:fill="auto"/>
            <w:noWrap/>
            <w:hideMark/>
          </w:tcPr>
          <w:p w14:paraId="42744E85"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4</w:t>
            </w:r>
          </w:p>
        </w:tc>
        <w:tc>
          <w:tcPr>
            <w:tcW w:w="5909" w:type="dxa"/>
            <w:gridSpan w:val="2"/>
            <w:tcBorders>
              <w:top w:val="nil"/>
              <w:left w:val="nil"/>
              <w:bottom w:val="nil"/>
              <w:right w:val="nil"/>
            </w:tcBorders>
            <w:shd w:val="clear" w:color="auto" w:fill="auto"/>
            <w:noWrap/>
            <w:hideMark/>
          </w:tcPr>
          <w:p w14:paraId="02F52EDE"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Journal of Purchasing and Supply Management</w:t>
            </w:r>
          </w:p>
        </w:tc>
        <w:tc>
          <w:tcPr>
            <w:tcW w:w="749" w:type="dxa"/>
            <w:gridSpan w:val="2"/>
            <w:tcBorders>
              <w:top w:val="nil"/>
              <w:left w:val="nil"/>
              <w:bottom w:val="nil"/>
              <w:right w:val="nil"/>
            </w:tcBorders>
            <w:shd w:val="clear" w:color="auto" w:fill="auto"/>
            <w:noWrap/>
            <w:hideMark/>
          </w:tcPr>
          <w:p w14:paraId="1313B95E"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6</w:t>
            </w:r>
          </w:p>
        </w:tc>
        <w:tc>
          <w:tcPr>
            <w:tcW w:w="1075" w:type="dxa"/>
            <w:tcBorders>
              <w:top w:val="nil"/>
              <w:left w:val="nil"/>
              <w:bottom w:val="nil"/>
              <w:right w:val="nil"/>
            </w:tcBorders>
            <w:shd w:val="clear" w:color="auto" w:fill="auto"/>
            <w:noWrap/>
            <w:hideMark/>
          </w:tcPr>
          <w:p w14:paraId="76BAFFE6"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r>
      <w:tr w:rsidR="007F23AD" w:rsidRPr="007F23AD" w14:paraId="0BA8E3B8" w14:textId="77777777" w:rsidTr="004628B3">
        <w:trPr>
          <w:trHeight w:val="320"/>
        </w:trPr>
        <w:tc>
          <w:tcPr>
            <w:tcW w:w="567" w:type="dxa"/>
            <w:tcBorders>
              <w:top w:val="nil"/>
              <w:left w:val="nil"/>
              <w:bottom w:val="nil"/>
              <w:right w:val="nil"/>
            </w:tcBorders>
            <w:shd w:val="clear" w:color="auto" w:fill="auto"/>
            <w:noWrap/>
            <w:hideMark/>
          </w:tcPr>
          <w:p w14:paraId="0C221917"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5</w:t>
            </w:r>
          </w:p>
        </w:tc>
        <w:tc>
          <w:tcPr>
            <w:tcW w:w="5909" w:type="dxa"/>
            <w:gridSpan w:val="2"/>
            <w:tcBorders>
              <w:top w:val="nil"/>
              <w:left w:val="nil"/>
              <w:bottom w:val="nil"/>
              <w:right w:val="nil"/>
            </w:tcBorders>
            <w:shd w:val="clear" w:color="auto" w:fill="auto"/>
            <w:noWrap/>
            <w:hideMark/>
          </w:tcPr>
          <w:p w14:paraId="1329446D"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Production Planning &amp; Control</w:t>
            </w:r>
          </w:p>
        </w:tc>
        <w:tc>
          <w:tcPr>
            <w:tcW w:w="749" w:type="dxa"/>
            <w:gridSpan w:val="2"/>
            <w:tcBorders>
              <w:top w:val="nil"/>
              <w:left w:val="nil"/>
              <w:bottom w:val="nil"/>
              <w:right w:val="nil"/>
            </w:tcBorders>
            <w:shd w:val="clear" w:color="auto" w:fill="auto"/>
            <w:noWrap/>
            <w:hideMark/>
          </w:tcPr>
          <w:p w14:paraId="3132BE80"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6</w:t>
            </w:r>
          </w:p>
        </w:tc>
        <w:tc>
          <w:tcPr>
            <w:tcW w:w="1075" w:type="dxa"/>
            <w:tcBorders>
              <w:top w:val="nil"/>
              <w:left w:val="nil"/>
              <w:bottom w:val="nil"/>
              <w:right w:val="nil"/>
            </w:tcBorders>
            <w:shd w:val="clear" w:color="auto" w:fill="auto"/>
            <w:noWrap/>
            <w:hideMark/>
          </w:tcPr>
          <w:p w14:paraId="02C2F11F"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r>
      <w:tr w:rsidR="007F23AD" w:rsidRPr="007F23AD" w14:paraId="2CDC9F05" w14:textId="77777777" w:rsidTr="004628B3">
        <w:trPr>
          <w:trHeight w:val="320"/>
        </w:trPr>
        <w:tc>
          <w:tcPr>
            <w:tcW w:w="567" w:type="dxa"/>
            <w:tcBorders>
              <w:top w:val="nil"/>
              <w:left w:val="nil"/>
              <w:bottom w:val="nil"/>
              <w:right w:val="nil"/>
            </w:tcBorders>
            <w:shd w:val="clear" w:color="auto" w:fill="auto"/>
            <w:noWrap/>
            <w:hideMark/>
          </w:tcPr>
          <w:p w14:paraId="6934B8D3"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6</w:t>
            </w:r>
          </w:p>
        </w:tc>
        <w:tc>
          <w:tcPr>
            <w:tcW w:w="5909" w:type="dxa"/>
            <w:gridSpan w:val="2"/>
            <w:tcBorders>
              <w:top w:val="nil"/>
              <w:left w:val="nil"/>
              <w:bottom w:val="nil"/>
              <w:right w:val="nil"/>
            </w:tcBorders>
            <w:shd w:val="clear" w:color="auto" w:fill="auto"/>
            <w:noWrap/>
            <w:hideMark/>
          </w:tcPr>
          <w:p w14:paraId="26A36337"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Project Management</w:t>
            </w:r>
          </w:p>
        </w:tc>
        <w:tc>
          <w:tcPr>
            <w:tcW w:w="749" w:type="dxa"/>
            <w:gridSpan w:val="2"/>
            <w:tcBorders>
              <w:top w:val="nil"/>
              <w:left w:val="nil"/>
              <w:bottom w:val="nil"/>
              <w:right w:val="nil"/>
            </w:tcBorders>
            <w:shd w:val="clear" w:color="auto" w:fill="auto"/>
            <w:noWrap/>
            <w:hideMark/>
          </w:tcPr>
          <w:p w14:paraId="6522071A"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4</w:t>
            </w:r>
          </w:p>
        </w:tc>
        <w:tc>
          <w:tcPr>
            <w:tcW w:w="1075" w:type="dxa"/>
            <w:tcBorders>
              <w:top w:val="nil"/>
              <w:left w:val="nil"/>
              <w:bottom w:val="nil"/>
              <w:right w:val="nil"/>
            </w:tcBorders>
            <w:shd w:val="clear" w:color="auto" w:fill="auto"/>
            <w:noWrap/>
            <w:hideMark/>
          </w:tcPr>
          <w:p w14:paraId="65774D48"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r>
      <w:tr w:rsidR="007F23AD" w:rsidRPr="007F23AD" w14:paraId="7FFF9F8D" w14:textId="77777777" w:rsidTr="004628B3">
        <w:trPr>
          <w:trHeight w:val="320"/>
        </w:trPr>
        <w:tc>
          <w:tcPr>
            <w:tcW w:w="567" w:type="dxa"/>
            <w:tcBorders>
              <w:top w:val="nil"/>
              <w:left w:val="nil"/>
              <w:bottom w:val="nil"/>
              <w:right w:val="nil"/>
            </w:tcBorders>
            <w:shd w:val="clear" w:color="auto" w:fill="auto"/>
            <w:noWrap/>
            <w:hideMark/>
          </w:tcPr>
          <w:p w14:paraId="26CD50D2"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7</w:t>
            </w:r>
          </w:p>
        </w:tc>
        <w:tc>
          <w:tcPr>
            <w:tcW w:w="5909" w:type="dxa"/>
            <w:gridSpan w:val="2"/>
            <w:tcBorders>
              <w:top w:val="nil"/>
              <w:left w:val="nil"/>
              <w:bottom w:val="nil"/>
              <w:right w:val="nil"/>
            </w:tcBorders>
            <w:shd w:val="clear" w:color="auto" w:fill="auto"/>
            <w:noWrap/>
            <w:hideMark/>
          </w:tcPr>
          <w:p w14:paraId="2DA23F23"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IEEE Transactions on Engineering Management</w:t>
            </w:r>
          </w:p>
        </w:tc>
        <w:tc>
          <w:tcPr>
            <w:tcW w:w="749" w:type="dxa"/>
            <w:gridSpan w:val="2"/>
            <w:tcBorders>
              <w:top w:val="nil"/>
              <w:left w:val="nil"/>
              <w:bottom w:val="nil"/>
              <w:right w:val="nil"/>
            </w:tcBorders>
            <w:shd w:val="clear" w:color="auto" w:fill="auto"/>
            <w:noWrap/>
            <w:hideMark/>
          </w:tcPr>
          <w:p w14:paraId="445CFA0E"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4</w:t>
            </w:r>
          </w:p>
        </w:tc>
        <w:tc>
          <w:tcPr>
            <w:tcW w:w="1075" w:type="dxa"/>
            <w:tcBorders>
              <w:top w:val="nil"/>
              <w:left w:val="nil"/>
              <w:bottom w:val="nil"/>
              <w:right w:val="nil"/>
            </w:tcBorders>
            <w:shd w:val="clear" w:color="auto" w:fill="auto"/>
            <w:noWrap/>
            <w:hideMark/>
          </w:tcPr>
          <w:p w14:paraId="3DF1CAD8"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r>
      <w:tr w:rsidR="007F23AD" w:rsidRPr="007F23AD" w14:paraId="4EF81F97" w14:textId="77777777" w:rsidTr="004628B3">
        <w:trPr>
          <w:trHeight w:val="320"/>
        </w:trPr>
        <w:tc>
          <w:tcPr>
            <w:tcW w:w="567" w:type="dxa"/>
            <w:tcBorders>
              <w:top w:val="nil"/>
              <w:left w:val="nil"/>
              <w:bottom w:val="nil"/>
              <w:right w:val="nil"/>
            </w:tcBorders>
            <w:shd w:val="clear" w:color="auto" w:fill="auto"/>
            <w:noWrap/>
            <w:hideMark/>
          </w:tcPr>
          <w:p w14:paraId="0C98D152"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8</w:t>
            </w:r>
          </w:p>
        </w:tc>
        <w:tc>
          <w:tcPr>
            <w:tcW w:w="5909" w:type="dxa"/>
            <w:gridSpan w:val="2"/>
            <w:tcBorders>
              <w:top w:val="nil"/>
              <w:left w:val="nil"/>
              <w:bottom w:val="nil"/>
              <w:right w:val="nil"/>
            </w:tcBorders>
            <w:shd w:val="clear" w:color="auto" w:fill="auto"/>
            <w:noWrap/>
            <w:hideMark/>
          </w:tcPr>
          <w:p w14:paraId="5DA2FC3F"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Lean Six Sigma</w:t>
            </w:r>
          </w:p>
        </w:tc>
        <w:tc>
          <w:tcPr>
            <w:tcW w:w="749" w:type="dxa"/>
            <w:gridSpan w:val="2"/>
            <w:tcBorders>
              <w:top w:val="nil"/>
              <w:left w:val="nil"/>
              <w:bottom w:val="nil"/>
              <w:right w:val="nil"/>
            </w:tcBorders>
            <w:shd w:val="clear" w:color="auto" w:fill="auto"/>
            <w:noWrap/>
            <w:hideMark/>
          </w:tcPr>
          <w:p w14:paraId="50B3E556"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c>
          <w:tcPr>
            <w:tcW w:w="1075" w:type="dxa"/>
            <w:tcBorders>
              <w:top w:val="nil"/>
              <w:left w:val="nil"/>
              <w:bottom w:val="nil"/>
              <w:right w:val="nil"/>
            </w:tcBorders>
            <w:shd w:val="clear" w:color="auto" w:fill="auto"/>
            <w:noWrap/>
            <w:hideMark/>
          </w:tcPr>
          <w:p w14:paraId="2071F607"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4BE4E8AB" w14:textId="77777777" w:rsidTr="004628B3">
        <w:trPr>
          <w:trHeight w:val="320"/>
        </w:trPr>
        <w:tc>
          <w:tcPr>
            <w:tcW w:w="567" w:type="dxa"/>
            <w:tcBorders>
              <w:top w:val="nil"/>
              <w:left w:val="nil"/>
              <w:bottom w:val="nil"/>
              <w:right w:val="nil"/>
            </w:tcBorders>
            <w:shd w:val="clear" w:color="auto" w:fill="auto"/>
            <w:noWrap/>
            <w:hideMark/>
          </w:tcPr>
          <w:p w14:paraId="1FE0D4C6"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9</w:t>
            </w:r>
          </w:p>
        </w:tc>
        <w:tc>
          <w:tcPr>
            <w:tcW w:w="5909" w:type="dxa"/>
            <w:gridSpan w:val="2"/>
            <w:tcBorders>
              <w:top w:val="nil"/>
              <w:left w:val="nil"/>
              <w:bottom w:val="nil"/>
              <w:right w:val="nil"/>
            </w:tcBorders>
            <w:shd w:val="clear" w:color="auto" w:fill="auto"/>
            <w:noWrap/>
            <w:hideMark/>
          </w:tcPr>
          <w:p w14:paraId="0F4F7F82"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Journal of Public Procurement</w:t>
            </w:r>
          </w:p>
        </w:tc>
        <w:tc>
          <w:tcPr>
            <w:tcW w:w="749" w:type="dxa"/>
            <w:gridSpan w:val="2"/>
            <w:tcBorders>
              <w:top w:val="nil"/>
              <w:left w:val="nil"/>
              <w:bottom w:val="nil"/>
              <w:right w:val="nil"/>
            </w:tcBorders>
            <w:shd w:val="clear" w:color="auto" w:fill="auto"/>
            <w:noWrap/>
            <w:hideMark/>
          </w:tcPr>
          <w:p w14:paraId="77DB4DF4"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c>
          <w:tcPr>
            <w:tcW w:w="1075" w:type="dxa"/>
            <w:tcBorders>
              <w:top w:val="nil"/>
              <w:left w:val="nil"/>
              <w:bottom w:val="nil"/>
              <w:right w:val="nil"/>
            </w:tcBorders>
            <w:shd w:val="clear" w:color="auto" w:fill="auto"/>
            <w:noWrap/>
            <w:hideMark/>
          </w:tcPr>
          <w:p w14:paraId="334A7E88"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6214A717" w14:textId="77777777" w:rsidTr="004628B3">
        <w:trPr>
          <w:trHeight w:val="320"/>
        </w:trPr>
        <w:tc>
          <w:tcPr>
            <w:tcW w:w="567" w:type="dxa"/>
            <w:tcBorders>
              <w:top w:val="nil"/>
              <w:left w:val="nil"/>
              <w:bottom w:val="nil"/>
              <w:right w:val="nil"/>
            </w:tcBorders>
            <w:shd w:val="clear" w:color="auto" w:fill="auto"/>
            <w:noWrap/>
            <w:hideMark/>
          </w:tcPr>
          <w:p w14:paraId="27BEC9FB"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10</w:t>
            </w:r>
          </w:p>
        </w:tc>
        <w:tc>
          <w:tcPr>
            <w:tcW w:w="5909" w:type="dxa"/>
            <w:gridSpan w:val="2"/>
            <w:tcBorders>
              <w:top w:val="nil"/>
              <w:left w:val="nil"/>
              <w:bottom w:val="nil"/>
              <w:right w:val="nil"/>
            </w:tcBorders>
            <w:shd w:val="clear" w:color="auto" w:fill="auto"/>
            <w:noWrap/>
            <w:hideMark/>
          </w:tcPr>
          <w:p w14:paraId="5D575E33"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Journal of Manufacturing Technology Management</w:t>
            </w:r>
          </w:p>
        </w:tc>
        <w:tc>
          <w:tcPr>
            <w:tcW w:w="749" w:type="dxa"/>
            <w:gridSpan w:val="2"/>
            <w:tcBorders>
              <w:top w:val="nil"/>
              <w:left w:val="nil"/>
              <w:bottom w:val="nil"/>
              <w:right w:val="nil"/>
            </w:tcBorders>
            <w:shd w:val="clear" w:color="auto" w:fill="auto"/>
            <w:noWrap/>
            <w:hideMark/>
          </w:tcPr>
          <w:p w14:paraId="7BC5B752"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c>
          <w:tcPr>
            <w:tcW w:w="1075" w:type="dxa"/>
            <w:tcBorders>
              <w:top w:val="nil"/>
              <w:left w:val="nil"/>
              <w:bottom w:val="nil"/>
              <w:right w:val="nil"/>
            </w:tcBorders>
            <w:shd w:val="clear" w:color="auto" w:fill="auto"/>
            <w:noWrap/>
            <w:hideMark/>
          </w:tcPr>
          <w:p w14:paraId="6B16BB19"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3964AAF0" w14:textId="77777777" w:rsidTr="004628B3">
        <w:trPr>
          <w:trHeight w:val="320"/>
        </w:trPr>
        <w:tc>
          <w:tcPr>
            <w:tcW w:w="567" w:type="dxa"/>
            <w:tcBorders>
              <w:top w:val="nil"/>
              <w:left w:val="nil"/>
              <w:bottom w:val="nil"/>
              <w:right w:val="nil"/>
            </w:tcBorders>
            <w:shd w:val="clear" w:color="auto" w:fill="auto"/>
            <w:noWrap/>
            <w:hideMark/>
          </w:tcPr>
          <w:p w14:paraId="4D5B04AE"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11</w:t>
            </w:r>
          </w:p>
        </w:tc>
        <w:tc>
          <w:tcPr>
            <w:tcW w:w="5909" w:type="dxa"/>
            <w:gridSpan w:val="2"/>
            <w:tcBorders>
              <w:top w:val="nil"/>
              <w:left w:val="nil"/>
              <w:bottom w:val="nil"/>
              <w:right w:val="nil"/>
            </w:tcBorders>
            <w:shd w:val="clear" w:color="auto" w:fill="auto"/>
            <w:noWrap/>
            <w:hideMark/>
          </w:tcPr>
          <w:p w14:paraId="37CF738F"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Business Process Management Journal</w:t>
            </w:r>
          </w:p>
        </w:tc>
        <w:tc>
          <w:tcPr>
            <w:tcW w:w="749" w:type="dxa"/>
            <w:gridSpan w:val="2"/>
            <w:tcBorders>
              <w:top w:val="nil"/>
              <w:left w:val="nil"/>
              <w:bottom w:val="nil"/>
              <w:right w:val="nil"/>
            </w:tcBorders>
            <w:shd w:val="clear" w:color="auto" w:fill="auto"/>
            <w:noWrap/>
            <w:hideMark/>
          </w:tcPr>
          <w:p w14:paraId="2C910174"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c>
          <w:tcPr>
            <w:tcW w:w="1075" w:type="dxa"/>
            <w:tcBorders>
              <w:top w:val="nil"/>
              <w:left w:val="nil"/>
              <w:bottom w:val="nil"/>
              <w:right w:val="nil"/>
            </w:tcBorders>
            <w:shd w:val="clear" w:color="auto" w:fill="auto"/>
            <w:noWrap/>
            <w:hideMark/>
          </w:tcPr>
          <w:p w14:paraId="51F18413"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r>
      <w:tr w:rsidR="007F23AD" w:rsidRPr="007F23AD" w14:paraId="53807DAA" w14:textId="77777777" w:rsidTr="004628B3">
        <w:trPr>
          <w:trHeight w:val="320"/>
        </w:trPr>
        <w:tc>
          <w:tcPr>
            <w:tcW w:w="567" w:type="dxa"/>
            <w:tcBorders>
              <w:top w:val="nil"/>
              <w:left w:val="nil"/>
              <w:bottom w:val="nil"/>
              <w:right w:val="nil"/>
            </w:tcBorders>
            <w:shd w:val="clear" w:color="auto" w:fill="auto"/>
            <w:noWrap/>
            <w:hideMark/>
          </w:tcPr>
          <w:p w14:paraId="65FE9173"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12</w:t>
            </w:r>
          </w:p>
        </w:tc>
        <w:tc>
          <w:tcPr>
            <w:tcW w:w="5909" w:type="dxa"/>
            <w:gridSpan w:val="2"/>
            <w:tcBorders>
              <w:top w:val="nil"/>
              <w:left w:val="nil"/>
              <w:bottom w:val="nil"/>
              <w:right w:val="nil"/>
            </w:tcBorders>
            <w:shd w:val="clear" w:color="auto" w:fill="auto"/>
            <w:noWrap/>
            <w:hideMark/>
          </w:tcPr>
          <w:p w14:paraId="721EE7EE"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Productivity and Performance Management</w:t>
            </w:r>
          </w:p>
        </w:tc>
        <w:tc>
          <w:tcPr>
            <w:tcW w:w="749" w:type="dxa"/>
            <w:gridSpan w:val="2"/>
            <w:tcBorders>
              <w:top w:val="nil"/>
              <w:left w:val="nil"/>
              <w:bottom w:val="nil"/>
              <w:right w:val="nil"/>
            </w:tcBorders>
            <w:shd w:val="clear" w:color="auto" w:fill="auto"/>
            <w:noWrap/>
            <w:hideMark/>
          </w:tcPr>
          <w:p w14:paraId="26B478AB"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c>
          <w:tcPr>
            <w:tcW w:w="1075" w:type="dxa"/>
            <w:tcBorders>
              <w:top w:val="nil"/>
              <w:left w:val="nil"/>
              <w:bottom w:val="nil"/>
              <w:right w:val="nil"/>
            </w:tcBorders>
            <w:shd w:val="clear" w:color="auto" w:fill="auto"/>
            <w:noWrap/>
            <w:hideMark/>
          </w:tcPr>
          <w:p w14:paraId="7485FE7A"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647F2FD9" w14:textId="77777777" w:rsidTr="004628B3">
        <w:trPr>
          <w:trHeight w:val="320"/>
        </w:trPr>
        <w:tc>
          <w:tcPr>
            <w:tcW w:w="567" w:type="dxa"/>
            <w:tcBorders>
              <w:top w:val="nil"/>
              <w:left w:val="nil"/>
              <w:bottom w:val="nil"/>
              <w:right w:val="nil"/>
            </w:tcBorders>
            <w:shd w:val="clear" w:color="auto" w:fill="auto"/>
            <w:noWrap/>
            <w:hideMark/>
          </w:tcPr>
          <w:p w14:paraId="0361B99B"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13</w:t>
            </w:r>
          </w:p>
        </w:tc>
        <w:tc>
          <w:tcPr>
            <w:tcW w:w="5909" w:type="dxa"/>
            <w:gridSpan w:val="2"/>
            <w:tcBorders>
              <w:top w:val="nil"/>
              <w:left w:val="nil"/>
              <w:bottom w:val="nil"/>
              <w:right w:val="nil"/>
            </w:tcBorders>
            <w:shd w:val="clear" w:color="auto" w:fill="auto"/>
            <w:noWrap/>
            <w:hideMark/>
          </w:tcPr>
          <w:p w14:paraId="571A106D"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Manufacturing &amp; Service Operations Management</w:t>
            </w:r>
          </w:p>
        </w:tc>
        <w:tc>
          <w:tcPr>
            <w:tcW w:w="749" w:type="dxa"/>
            <w:gridSpan w:val="2"/>
            <w:tcBorders>
              <w:top w:val="nil"/>
              <w:left w:val="nil"/>
              <w:bottom w:val="nil"/>
              <w:right w:val="nil"/>
            </w:tcBorders>
            <w:shd w:val="clear" w:color="auto" w:fill="auto"/>
            <w:noWrap/>
            <w:hideMark/>
          </w:tcPr>
          <w:p w14:paraId="1DF50A61"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c>
          <w:tcPr>
            <w:tcW w:w="1075" w:type="dxa"/>
            <w:tcBorders>
              <w:top w:val="nil"/>
              <w:left w:val="nil"/>
              <w:bottom w:val="nil"/>
              <w:right w:val="nil"/>
            </w:tcBorders>
            <w:shd w:val="clear" w:color="auto" w:fill="auto"/>
            <w:noWrap/>
            <w:hideMark/>
          </w:tcPr>
          <w:p w14:paraId="5C9BEA7A"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r>
      <w:tr w:rsidR="007F23AD" w:rsidRPr="007F23AD" w14:paraId="39CDF489" w14:textId="77777777" w:rsidTr="004628B3">
        <w:trPr>
          <w:trHeight w:val="320"/>
        </w:trPr>
        <w:tc>
          <w:tcPr>
            <w:tcW w:w="567" w:type="dxa"/>
            <w:tcBorders>
              <w:top w:val="nil"/>
              <w:left w:val="nil"/>
              <w:bottom w:val="nil"/>
              <w:right w:val="nil"/>
            </w:tcBorders>
            <w:shd w:val="clear" w:color="auto" w:fill="auto"/>
            <w:noWrap/>
            <w:hideMark/>
          </w:tcPr>
          <w:p w14:paraId="42DD488C" w14:textId="7FCBC8E8"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r w:rsidR="00D42FF8" w:rsidRPr="007F23AD">
              <w:rPr>
                <w:rFonts w:ascii="Calibri" w:eastAsia="Times New Roman" w:hAnsi="Calibri" w:cs="Calibri"/>
                <w:color w:val="000000" w:themeColor="text1"/>
                <w:sz w:val="18"/>
                <w:szCs w:val="18"/>
                <w:lang w:val="en-GB"/>
              </w:rPr>
              <w:t>4</w:t>
            </w:r>
          </w:p>
        </w:tc>
        <w:tc>
          <w:tcPr>
            <w:tcW w:w="5909" w:type="dxa"/>
            <w:gridSpan w:val="2"/>
            <w:tcBorders>
              <w:top w:val="nil"/>
              <w:left w:val="nil"/>
              <w:bottom w:val="nil"/>
              <w:right w:val="nil"/>
            </w:tcBorders>
            <w:shd w:val="clear" w:color="auto" w:fill="auto"/>
            <w:noWrap/>
            <w:hideMark/>
          </w:tcPr>
          <w:p w14:paraId="3E350325"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Benchmarking</w:t>
            </w:r>
          </w:p>
        </w:tc>
        <w:tc>
          <w:tcPr>
            <w:tcW w:w="749" w:type="dxa"/>
            <w:gridSpan w:val="2"/>
            <w:tcBorders>
              <w:top w:val="nil"/>
              <w:left w:val="nil"/>
              <w:bottom w:val="nil"/>
              <w:right w:val="nil"/>
            </w:tcBorders>
            <w:shd w:val="clear" w:color="auto" w:fill="auto"/>
            <w:noWrap/>
            <w:hideMark/>
          </w:tcPr>
          <w:p w14:paraId="12C66595"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c>
          <w:tcPr>
            <w:tcW w:w="1075" w:type="dxa"/>
            <w:tcBorders>
              <w:top w:val="nil"/>
              <w:left w:val="nil"/>
              <w:bottom w:val="nil"/>
              <w:right w:val="nil"/>
            </w:tcBorders>
            <w:shd w:val="clear" w:color="auto" w:fill="auto"/>
            <w:noWrap/>
            <w:hideMark/>
          </w:tcPr>
          <w:p w14:paraId="6033AF03"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7904EB9C" w14:textId="77777777" w:rsidTr="004628B3">
        <w:trPr>
          <w:trHeight w:val="320"/>
        </w:trPr>
        <w:tc>
          <w:tcPr>
            <w:tcW w:w="567" w:type="dxa"/>
            <w:tcBorders>
              <w:top w:val="nil"/>
              <w:left w:val="nil"/>
              <w:bottom w:val="nil"/>
              <w:right w:val="nil"/>
            </w:tcBorders>
            <w:shd w:val="clear" w:color="auto" w:fill="auto"/>
            <w:noWrap/>
            <w:hideMark/>
          </w:tcPr>
          <w:p w14:paraId="2D2AFB92" w14:textId="13B568BF"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r w:rsidR="00D42FF8" w:rsidRPr="007F23AD">
              <w:rPr>
                <w:rFonts w:ascii="Calibri" w:eastAsia="Times New Roman" w:hAnsi="Calibri" w:cs="Calibri"/>
                <w:color w:val="000000" w:themeColor="text1"/>
                <w:sz w:val="18"/>
                <w:szCs w:val="18"/>
                <w:lang w:val="en-GB"/>
              </w:rPr>
              <w:t>5</w:t>
            </w:r>
          </w:p>
        </w:tc>
        <w:tc>
          <w:tcPr>
            <w:tcW w:w="5909" w:type="dxa"/>
            <w:gridSpan w:val="2"/>
            <w:tcBorders>
              <w:top w:val="nil"/>
              <w:left w:val="nil"/>
              <w:bottom w:val="nil"/>
              <w:right w:val="nil"/>
            </w:tcBorders>
            <w:shd w:val="clear" w:color="auto" w:fill="auto"/>
            <w:noWrap/>
            <w:hideMark/>
          </w:tcPr>
          <w:p w14:paraId="6501D4AC"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Engineering Business Management</w:t>
            </w:r>
          </w:p>
        </w:tc>
        <w:tc>
          <w:tcPr>
            <w:tcW w:w="749" w:type="dxa"/>
            <w:gridSpan w:val="2"/>
            <w:tcBorders>
              <w:top w:val="nil"/>
              <w:left w:val="nil"/>
              <w:bottom w:val="nil"/>
              <w:right w:val="nil"/>
            </w:tcBorders>
            <w:shd w:val="clear" w:color="auto" w:fill="auto"/>
            <w:noWrap/>
            <w:hideMark/>
          </w:tcPr>
          <w:p w14:paraId="1248B303"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c>
          <w:tcPr>
            <w:tcW w:w="1075" w:type="dxa"/>
            <w:tcBorders>
              <w:top w:val="nil"/>
              <w:left w:val="nil"/>
              <w:bottom w:val="nil"/>
              <w:right w:val="nil"/>
            </w:tcBorders>
            <w:shd w:val="clear" w:color="auto" w:fill="auto"/>
            <w:noWrap/>
            <w:hideMark/>
          </w:tcPr>
          <w:p w14:paraId="0A083C7B"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311BAA25" w14:textId="77777777" w:rsidTr="004628B3">
        <w:trPr>
          <w:trHeight w:val="320"/>
        </w:trPr>
        <w:tc>
          <w:tcPr>
            <w:tcW w:w="567" w:type="dxa"/>
            <w:tcBorders>
              <w:top w:val="nil"/>
              <w:left w:val="nil"/>
              <w:bottom w:val="nil"/>
              <w:right w:val="nil"/>
            </w:tcBorders>
            <w:shd w:val="clear" w:color="auto" w:fill="auto"/>
            <w:noWrap/>
            <w:hideMark/>
          </w:tcPr>
          <w:p w14:paraId="4CCFB0F7" w14:textId="1B373A9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r w:rsidR="00D42FF8" w:rsidRPr="007F23AD">
              <w:rPr>
                <w:rFonts w:ascii="Calibri" w:eastAsia="Times New Roman" w:hAnsi="Calibri" w:cs="Calibri"/>
                <w:color w:val="000000" w:themeColor="text1"/>
                <w:sz w:val="18"/>
                <w:szCs w:val="18"/>
                <w:lang w:val="en-GB"/>
              </w:rPr>
              <w:t>6</w:t>
            </w:r>
          </w:p>
        </w:tc>
        <w:tc>
          <w:tcPr>
            <w:tcW w:w="5909" w:type="dxa"/>
            <w:gridSpan w:val="2"/>
            <w:tcBorders>
              <w:top w:val="nil"/>
              <w:left w:val="nil"/>
              <w:bottom w:val="nil"/>
              <w:right w:val="nil"/>
            </w:tcBorders>
            <w:shd w:val="clear" w:color="auto" w:fill="auto"/>
            <w:noWrap/>
            <w:hideMark/>
          </w:tcPr>
          <w:p w14:paraId="56C4BFC8"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Physical Distribution &amp; Logistics Management</w:t>
            </w:r>
          </w:p>
        </w:tc>
        <w:tc>
          <w:tcPr>
            <w:tcW w:w="749" w:type="dxa"/>
            <w:gridSpan w:val="2"/>
            <w:tcBorders>
              <w:top w:val="nil"/>
              <w:left w:val="nil"/>
              <w:bottom w:val="nil"/>
              <w:right w:val="nil"/>
            </w:tcBorders>
            <w:shd w:val="clear" w:color="auto" w:fill="auto"/>
            <w:noWrap/>
            <w:hideMark/>
          </w:tcPr>
          <w:p w14:paraId="54FE4382"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c>
          <w:tcPr>
            <w:tcW w:w="1075" w:type="dxa"/>
            <w:tcBorders>
              <w:top w:val="nil"/>
              <w:left w:val="nil"/>
              <w:bottom w:val="nil"/>
              <w:right w:val="nil"/>
            </w:tcBorders>
            <w:shd w:val="clear" w:color="auto" w:fill="auto"/>
            <w:noWrap/>
            <w:hideMark/>
          </w:tcPr>
          <w:p w14:paraId="3970A2A0"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r>
      <w:tr w:rsidR="007F23AD" w:rsidRPr="007F23AD" w14:paraId="3042F251" w14:textId="77777777" w:rsidTr="004628B3">
        <w:trPr>
          <w:trHeight w:val="320"/>
        </w:trPr>
        <w:tc>
          <w:tcPr>
            <w:tcW w:w="567" w:type="dxa"/>
            <w:tcBorders>
              <w:top w:val="nil"/>
              <w:left w:val="nil"/>
              <w:bottom w:val="nil"/>
              <w:right w:val="nil"/>
            </w:tcBorders>
            <w:shd w:val="clear" w:color="auto" w:fill="auto"/>
            <w:noWrap/>
            <w:hideMark/>
          </w:tcPr>
          <w:p w14:paraId="0D5B1500" w14:textId="1ECF457A"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r w:rsidR="00D42FF8" w:rsidRPr="007F23AD">
              <w:rPr>
                <w:rFonts w:ascii="Calibri" w:eastAsia="Times New Roman" w:hAnsi="Calibri" w:cs="Calibri"/>
                <w:color w:val="000000" w:themeColor="text1"/>
                <w:sz w:val="18"/>
                <w:szCs w:val="18"/>
                <w:lang w:val="en-GB"/>
              </w:rPr>
              <w:t>7</w:t>
            </w:r>
          </w:p>
        </w:tc>
        <w:tc>
          <w:tcPr>
            <w:tcW w:w="5909" w:type="dxa"/>
            <w:gridSpan w:val="2"/>
            <w:tcBorders>
              <w:top w:val="nil"/>
              <w:left w:val="nil"/>
              <w:bottom w:val="nil"/>
              <w:right w:val="nil"/>
            </w:tcBorders>
            <w:shd w:val="clear" w:color="auto" w:fill="auto"/>
            <w:noWrap/>
            <w:hideMark/>
          </w:tcPr>
          <w:p w14:paraId="7A416661"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Proceedings of the Institution of Mechanical Engineers, Part B: Journal of Engineering Manufacture</w:t>
            </w:r>
          </w:p>
        </w:tc>
        <w:tc>
          <w:tcPr>
            <w:tcW w:w="749" w:type="dxa"/>
            <w:gridSpan w:val="2"/>
            <w:tcBorders>
              <w:top w:val="nil"/>
              <w:left w:val="nil"/>
              <w:bottom w:val="nil"/>
              <w:right w:val="nil"/>
            </w:tcBorders>
            <w:shd w:val="clear" w:color="auto" w:fill="auto"/>
            <w:noWrap/>
            <w:hideMark/>
          </w:tcPr>
          <w:p w14:paraId="3A019F15"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c>
          <w:tcPr>
            <w:tcW w:w="1075" w:type="dxa"/>
            <w:tcBorders>
              <w:top w:val="nil"/>
              <w:left w:val="nil"/>
              <w:bottom w:val="nil"/>
              <w:right w:val="nil"/>
            </w:tcBorders>
            <w:shd w:val="clear" w:color="auto" w:fill="auto"/>
            <w:noWrap/>
            <w:hideMark/>
          </w:tcPr>
          <w:p w14:paraId="6B40CE9B"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4EA11EFC" w14:textId="77777777" w:rsidTr="004628B3">
        <w:trPr>
          <w:trHeight w:val="320"/>
        </w:trPr>
        <w:tc>
          <w:tcPr>
            <w:tcW w:w="567" w:type="dxa"/>
            <w:tcBorders>
              <w:top w:val="nil"/>
              <w:left w:val="nil"/>
              <w:bottom w:val="nil"/>
              <w:right w:val="nil"/>
            </w:tcBorders>
            <w:shd w:val="clear" w:color="auto" w:fill="auto"/>
            <w:noWrap/>
            <w:hideMark/>
          </w:tcPr>
          <w:p w14:paraId="1356D762" w14:textId="42AA0545"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r w:rsidR="00D42FF8" w:rsidRPr="007F23AD">
              <w:rPr>
                <w:rFonts w:ascii="Calibri" w:eastAsia="Times New Roman" w:hAnsi="Calibri" w:cs="Calibri"/>
                <w:color w:val="000000" w:themeColor="text1"/>
                <w:sz w:val="18"/>
                <w:szCs w:val="18"/>
                <w:lang w:val="en-GB"/>
              </w:rPr>
              <w:t>8</w:t>
            </w:r>
          </w:p>
        </w:tc>
        <w:tc>
          <w:tcPr>
            <w:tcW w:w="5909" w:type="dxa"/>
            <w:gridSpan w:val="2"/>
            <w:tcBorders>
              <w:top w:val="nil"/>
              <w:left w:val="nil"/>
              <w:bottom w:val="nil"/>
              <w:right w:val="nil"/>
            </w:tcBorders>
            <w:shd w:val="clear" w:color="auto" w:fill="auto"/>
            <w:noWrap/>
            <w:hideMark/>
          </w:tcPr>
          <w:p w14:paraId="059188CC"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Computers &amp; Industrial Engineering</w:t>
            </w:r>
          </w:p>
        </w:tc>
        <w:tc>
          <w:tcPr>
            <w:tcW w:w="749" w:type="dxa"/>
            <w:gridSpan w:val="2"/>
            <w:tcBorders>
              <w:top w:val="nil"/>
              <w:left w:val="nil"/>
              <w:bottom w:val="nil"/>
              <w:right w:val="nil"/>
            </w:tcBorders>
            <w:shd w:val="clear" w:color="auto" w:fill="auto"/>
            <w:noWrap/>
            <w:hideMark/>
          </w:tcPr>
          <w:p w14:paraId="3B39A472"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c>
          <w:tcPr>
            <w:tcW w:w="1075" w:type="dxa"/>
            <w:tcBorders>
              <w:top w:val="nil"/>
              <w:left w:val="nil"/>
              <w:bottom w:val="nil"/>
              <w:right w:val="nil"/>
            </w:tcBorders>
            <w:shd w:val="clear" w:color="auto" w:fill="auto"/>
            <w:noWrap/>
            <w:hideMark/>
          </w:tcPr>
          <w:p w14:paraId="2D6674F1"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r>
      <w:tr w:rsidR="007F23AD" w:rsidRPr="007F23AD" w14:paraId="0DC44C18" w14:textId="77777777" w:rsidTr="004628B3">
        <w:trPr>
          <w:trHeight w:val="320"/>
        </w:trPr>
        <w:tc>
          <w:tcPr>
            <w:tcW w:w="567" w:type="dxa"/>
            <w:tcBorders>
              <w:top w:val="nil"/>
              <w:left w:val="nil"/>
              <w:bottom w:val="nil"/>
              <w:right w:val="nil"/>
            </w:tcBorders>
            <w:shd w:val="clear" w:color="auto" w:fill="auto"/>
            <w:noWrap/>
            <w:hideMark/>
          </w:tcPr>
          <w:p w14:paraId="162E96CC" w14:textId="67CE31AF" w:rsidR="00BC6613" w:rsidRPr="007F23AD" w:rsidRDefault="00D42FF8"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19</w:t>
            </w:r>
          </w:p>
        </w:tc>
        <w:tc>
          <w:tcPr>
            <w:tcW w:w="5909" w:type="dxa"/>
            <w:gridSpan w:val="2"/>
            <w:tcBorders>
              <w:top w:val="nil"/>
              <w:left w:val="nil"/>
              <w:bottom w:val="nil"/>
              <w:right w:val="nil"/>
            </w:tcBorders>
            <w:shd w:val="clear" w:color="auto" w:fill="auto"/>
            <w:noWrap/>
            <w:hideMark/>
          </w:tcPr>
          <w:p w14:paraId="145BBD25"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Computers in Industry</w:t>
            </w:r>
          </w:p>
        </w:tc>
        <w:tc>
          <w:tcPr>
            <w:tcW w:w="749" w:type="dxa"/>
            <w:gridSpan w:val="2"/>
            <w:tcBorders>
              <w:top w:val="nil"/>
              <w:left w:val="nil"/>
              <w:bottom w:val="nil"/>
              <w:right w:val="nil"/>
            </w:tcBorders>
            <w:shd w:val="clear" w:color="auto" w:fill="auto"/>
            <w:noWrap/>
            <w:hideMark/>
          </w:tcPr>
          <w:p w14:paraId="1E73EE4A"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c>
          <w:tcPr>
            <w:tcW w:w="1075" w:type="dxa"/>
            <w:tcBorders>
              <w:top w:val="nil"/>
              <w:left w:val="nil"/>
              <w:bottom w:val="nil"/>
              <w:right w:val="nil"/>
            </w:tcBorders>
            <w:shd w:val="clear" w:color="auto" w:fill="auto"/>
            <w:noWrap/>
            <w:hideMark/>
          </w:tcPr>
          <w:p w14:paraId="6089490C"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r>
      <w:tr w:rsidR="007F23AD" w:rsidRPr="007F23AD" w14:paraId="22B82326" w14:textId="77777777" w:rsidTr="004628B3">
        <w:trPr>
          <w:trHeight w:val="320"/>
        </w:trPr>
        <w:tc>
          <w:tcPr>
            <w:tcW w:w="567" w:type="dxa"/>
            <w:tcBorders>
              <w:top w:val="nil"/>
              <w:left w:val="nil"/>
              <w:bottom w:val="nil"/>
              <w:right w:val="nil"/>
            </w:tcBorders>
            <w:shd w:val="clear" w:color="auto" w:fill="auto"/>
            <w:noWrap/>
            <w:hideMark/>
          </w:tcPr>
          <w:p w14:paraId="3EA7FC6D" w14:textId="104EA761"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r w:rsidR="00D42FF8" w:rsidRPr="007F23AD">
              <w:rPr>
                <w:rFonts w:ascii="Calibri" w:eastAsia="Times New Roman" w:hAnsi="Calibri" w:cs="Calibri"/>
                <w:color w:val="000000" w:themeColor="text1"/>
                <w:sz w:val="18"/>
                <w:szCs w:val="18"/>
                <w:lang w:val="en-GB"/>
              </w:rPr>
              <w:t>0</w:t>
            </w:r>
          </w:p>
        </w:tc>
        <w:tc>
          <w:tcPr>
            <w:tcW w:w="5909" w:type="dxa"/>
            <w:gridSpan w:val="2"/>
            <w:tcBorders>
              <w:top w:val="nil"/>
              <w:left w:val="nil"/>
              <w:bottom w:val="nil"/>
              <w:right w:val="nil"/>
            </w:tcBorders>
            <w:shd w:val="clear" w:color="auto" w:fill="auto"/>
            <w:noWrap/>
            <w:hideMark/>
          </w:tcPr>
          <w:p w14:paraId="4D8BB4EB"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Productivity and Quality Management</w:t>
            </w:r>
          </w:p>
        </w:tc>
        <w:tc>
          <w:tcPr>
            <w:tcW w:w="749" w:type="dxa"/>
            <w:gridSpan w:val="2"/>
            <w:tcBorders>
              <w:top w:val="nil"/>
              <w:left w:val="nil"/>
              <w:bottom w:val="nil"/>
              <w:right w:val="nil"/>
            </w:tcBorders>
            <w:shd w:val="clear" w:color="auto" w:fill="auto"/>
            <w:noWrap/>
            <w:hideMark/>
          </w:tcPr>
          <w:p w14:paraId="03A8749D"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c>
          <w:tcPr>
            <w:tcW w:w="1075" w:type="dxa"/>
            <w:tcBorders>
              <w:top w:val="nil"/>
              <w:left w:val="nil"/>
              <w:bottom w:val="nil"/>
              <w:right w:val="nil"/>
            </w:tcBorders>
            <w:shd w:val="clear" w:color="auto" w:fill="auto"/>
            <w:noWrap/>
            <w:hideMark/>
          </w:tcPr>
          <w:p w14:paraId="708E6B52"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1210F052" w14:textId="77777777" w:rsidTr="004628B3">
        <w:trPr>
          <w:trHeight w:val="320"/>
        </w:trPr>
        <w:tc>
          <w:tcPr>
            <w:tcW w:w="567" w:type="dxa"/>
            <w:tcBorders>
              <w:top w:val="nil"/>
              <w:left w:val="nil"/>
              <w:bottom w:val="nil"/>
              <w:right w:val="nil"/>
            </w:tcBorders>
            <w:shd w:val="clear" w:color="auto" w:fill="auto"/>
            <w:noWrap/>
            <w:hideMark/>
          </w:tcPr>
          <w:p w14:paraId="0D29341C" w14:textId="790C519D"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r w:rsidR="00D42FF8" w:rsidRPr="007F23AD">
              <w:rPr>
                <w:rFonts w:ascii="Calibri" w:eastAsia="Times New Roman" w:hAnsi="Calibri" w:cs="Calibri"/>
                <w:color w:val="000000" w:themeColor="text1"/>
                <w:sz w:val="18"/>
                <w:szCs w:val="18"/>
                <w:lang w:val="en-GB"/>
              </w:rPr>
              <w:t>1</w:t>
            </w:r>
          </w:p>
        </w:tc>
        <w:tc>
          <w:tcPr>
            <w:tcW w:w="5909" w:type="dxa"/>
            <w:gridSpan w:val="2"/>
            <w:tcBorders>
              <w:top w:val="nil"/>
              <w:left w:val="nil"/>
              <w:bottom w:val="nil"/>
              <w:right w:val="nil"/>
            </w:tcBorders>
            <w:shd w:val="clear" w:color="auto" w:fill="auto"/>
            <w:noWrap/>
            <w:hideMark/>
          </w:tcPr>
          <w:p w14:paraId="00C0DEB5"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The TQM Journal</w:t>
            </w:r>
          </w:p>
        </w:tc>
        <w:tc>
          <w:tcPr>
            <w:tcW w:w="749" w:type="dxa"/>
            <w:gridSpan w:val="2"/>
            <w:tcBorders>
              <w:top w:val="nil"/>
              <w:left w:val="nil"/>
              <w:bottom w:val="nil"/>
              <w:right w:val="nil"/>
            </w:tcBorders>
            <w:shd w:val="clear" w:color="auto" w:fill="auto"/>
            <w:noWrap/>
            <w:hideMark/>
          </w:tcPr>
          <w:p w14:paraId="022C72A4"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c>
          <w:tcPr>
            <w:tcW w:w="1075" w:type="dxa"/>
            <w:tcBorders>
              <w:top w:val="nil"/>
              <w:left w:val="nil"/>
              <w:bottom w:val="nil"/>
              <w:right w:val="nil"/>
            </w:tcBorders>
            <w:shd w:val="clear" w:color="auto" w:fill="auto"/>
            <w:noWrap/>
            <w:hideMark/>
          </w:tcPr>
          <w:p w14:paraId="7E36A97C"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7DDE066C" w14:textId="77777777" w:rsidTr="004628B3">
        <w:trPr>
          <w:trHeight w:val="320"/>
        </w:trPr>
        <w:tc>
          <w:tcPr>
            <w:tcW w:w="567" w:type="dxa"/>
            <w:tcBorders>
              <w:top w:val="nil"/>
              <w:left w:val="nil"/>
              <w:bottom w:val="nil"/>
              <w:right w:val="nil"/>
            </w:tcBorders>
            <w:shd w:val="clear" w:color="auto" w:fill="auto"/>
            <w:noWrap/>
            <w:hideMark/>
          </w:tcPr>
          <w:p w14:paraId="2EE04518" w14:textId="71A1BF26"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r w:rsidR="00D42FF8" w:rsidRPr="007F23AD">
              <w:rPr>
                <w:rFonts w:ascii="Calibri" w:eastAsia="Times New Roman" w:hAnsi="Calibri" w:cs="Calibri"/>
                <w:color w:val="000000" w:themeColor="text1"/>
                <w:sz w:val="18"/>
                <w:szCs w:val="18"/>
                <w:lang w:val="en-GB"/>
              </w:rPr>
              <w:t>2</w:t>
            </w:r>
          </w:p>
        </w:tc>
        <w:tc>
          <w:tcPr>
            <w:tcW w:w="5909" w:type="dxa"/>
            <w:gridSpan w:val="2"/>
            <w:tcBorders>
              <w:top w:val="nil"/>
              <w:left w:val="nil"/>
              <w:bottom w:val="nil"/>
              <w:right w:val="nil"/>
            </w:tcBorders>
            <w:shd w:val="clear" w:color="auto" w:fill="auto"/>
            <w:noWrap/>
            <w:hideMark/>
          </w:tcPr>
          <w:p w14:paraId="6CC7723F"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Quality &amp; Reliability Management</w:t>
            </w:r>
          </w:p>
        </w:tc>
        <w:tc>
          <w:tcPr>
            <w:tcW w:w="749" w:type="dxa"/>
            <w:gridSpan w:val="2"/>
            <w:tcBorders>
              <w:top w:val="nil"/>
              <w:left w:val="nil"/>
              <w:bottom w:val="nil"/>
              <w:right w:val="nil"/>
            </w:tcBorders>
            <w:shd w:val="clear" w:color="auto" w:fill="auto"/>
            <w:noWrap/>
            <w:hideMark/>
          </w:tcPr>
          <w:p w14:paraId="3A76D47F"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c>
          <w:tcPr>
            <w:tcW w:w="1075" w:type="dxa"/>
            <w:tcBorders>
              <w:top w:val="nil"/>
              <w:left w:val="nil"/>
              <w:bottom w:val="nil"/>
              <w:right w:val="nil"/>
            </w:tcBorders>
            <w:shd w:val="clear" w:color="auto" w:fill="auto"/>
            <w:noWrap/>
            <w:hideMark/>
          </w:tcPr>
          <w:p w14:paraId="7BC2DE7B"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r>
      <w:tr w:rsidR="007F23AD" w:rsidRPr="007F23AD" w14:paraId="4C114CE5" w14:textId="77777777" w:rsidTr="004628B3">
        <w:trPr>
          <w:trHeight w:val="320"/>
        </w:trPr>
        <w:tc>
          <w:tcPr>
            <w:tcW w:w="567" w:type="dxa"/>
            <w:tcBorders>
              <w:top w:val="nil"/>
              <w:left w:val="nil"/>
              <w:bottom w:val="nil"/>
              <w:right w:val="nil"/>
            </w:tcBorders>
            <w:shd w:val="clear" w:color="auto" w:fill="auto"/>
            <w:noWrap/>
            <w:hideMark/>
          </w:tcPr>
          <w:p w14:paraId="49A9533F" w14:textId="5AE3D86F"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r w:rsidR="00D42FF8" w:rsidRPr="007F23AD">
              <w:rPr>
                <w:rFonts w:ascii="Calibri" w:eastAsia="Times New Roman" w:hAnsi="Calibri" w:cs="Calibri"/>
                <w:color w:val="000000" w:themeColor="text1"/>
                <w:sz w:val="18"/>
                <w:szCs w:val="18"/>
                <w:lang w:val="en-GB"/>
              </w:rPr>
              <w:t>3</w:t>
            </w:r>
          </w:p>
        </w:tc>
        <w:tc>
          <w:tcPr>
            <w:tcW w:w="5909" w:type="dxa"/>
            <w:gridSpan w:val="2"/>
            <w:tcBorders>
              <w:top w:val="nil"/>
              <w:left w:val="nil"/>
              <w:bottom w:val="nil"/>
              <w:right w:val="nil"/>
            </w:tcBorders>
            <w:shd w:val="clear" w:color="auto" w:fill="auto"/>
            <w:noWrap/>
            <w:hideMark/>
          </w:tcPr>
          <w:p w14:paraId="7FEB7505"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Supply Chain Management</w:t>
            </w:r>
          </w:p>
        </w:tc>
        <w:tc>
          <w:tcPr>
            <w:tcW w:w="749" w:type="dxa"/>
            <w:gridSpan w:val="2"/>
            <w:tcBorders>
              <w:top w:val="nil"/>
              <w:left w:val="nil"/>
              <w:bottom w:val="nil"/>
              <w:right w:val="nil"/>
            </w:tcBorders>
            <w:shd w:val="clear" w:color="auto" w:fill="auto"/>
            <w:noWrap/>
            <w:hideMark/>
          </w:tcPr>
          <w:p w14:paraId="06F5388E"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c>
          <w:tcPr>
            <w:tcW w:w="1075" w:type="dxa"/>
            <w:tcBorders>
              <w:top w:val="nil"/>
              <w:left w:val="nil"/>
              <w:bottom w:val="nil"/>
              <w:right w:val="nil"/>
            </w:tcBorders>
            <w:shd w:val="clear" w:color="auto" w:fill="auto"/>
            <w:noWrap/>
            <w:hideMark/>
          </w:tcPr>
          <w:p w14:paraId="08875D41"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r>
      <w:tr w:rsidR="007F23AD" w:rsidRPr="007F23AD" w14:paraId="3EDD39F7" w14:textId="77777777" w:rsidTr="004628B3">
        <w:trPr>
          <w:trHeight w:val="320"/>
        </w:trPr>
        <w:tc>
          <w:tcPr>
            <w:tcW w:w="567" w:type="dxa"/>
            <w:tcBorders>
              <w:top w:val="nil"/>
              <w:left w:val="nil"/>
              <w:bottom w:val="nil"/>
              <w:right w:val="nil"/>
            </w:tcBorders>
            <w:shd w:val="clear" w:color="auto" w:fill="auto"/>
            <w:noWrap/>
            <w:hideMark/>
          </w:tcPr>
          <w:p w14:paraId="4EBFD591" w14:textId="131A4393"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r w:rsidR="00D42FF8" w:rsidRPr="007F23AD">
              <w:rPr>
                <w:rFonts w:ascii="Calibri" w:eastAsia="Times New Roman" w:hAnsi="Calibri" w:cs="Calibri"/>
                <w:color w:val="000000" w:themeColor="text1"/>
                <w:sz w:val="18"/>
                <w:szCs w:val="18"/>
                <w:lang w:val="en-GB"/>
              </w:rPr>
              <w:t>4</w:t>
            </w:r>
          </w:p>
        </w:tc>
        <w:tc>
          <w:tcPr>
            <w:tcW w:w="5909" w:type="dxa"/>
            <w:gridSpan w:val="2"/>
            <w:tcBorders>
              <w:top w:val="nil"/>
              <w:left w:val="nil"/>
              <w:bottom w:val="nil"/>
              <w:right w:val="nil"/>
            </w:tcBorders>
            <w:shd w:val="clear" w:color="auto" w:fill="auto"/>
            <w:noWrap/>
            <w:hideMark/>
          </w:tcPr>
          <w:p w14:paraId="3070F67D"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Knowledge and Process Management</w:t>
            </w:r>
          </w:p>
        </w:tc>
        <w:tc>
          <w:tcPr>
            <w:tcW w:w="749" w:type="dxa"/>
            <w:gridSpan w:val="2"/>
            <w:tcBorders>
              <w:top w:val="nil"/>
              <w:left w:val="nil"/>
              <w:bottom w:val="nil"/>
              <w:right w:val="nil"/>
            </w:tcBorders>
            <w:shd w:val="clear" w:color="auto" w:fill="auto"/>
            <w:noWrap/>
            <w:hideMark/>
          </w:tcPr>
          <w:p w14:paraId="78ACF8F1"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1ED72618"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58A4BDA0" w14:textId="77777777" w:rsidTr="004628B3">
        <w:trPr>
          <w:trHeight w:val="320"/>
        </w:trPr>
        <w:tc>
          <w:tcPr>
            <w:tcW w:w="567" w:type="dxa"/>
            <w:tcBorders>
              <w:top w:val="nil"/>
              <w:left w:val="nil"/>
              <w:bottom w:val="nil"/>
              <w:right w:val="nil"/>
            </w:tcBorders>
            <w:shd w:val="clear" w:color="auto" w:fill="auto"/>
            <w:noWrap/>
            <w:hideMark/>
          </w:tcPr>
          <w:p w14:paraId="48058B00" w14:textId="01F8CE53"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r w:rsidR="00D42FF8" w:rsidRPr="007F23AD">
              <w:rPr>
                <w:rFonts w:ascii="Calibri" w:eastAsia="Times New Roman" w:hAnsi="Calibri" w:cs="Calibri"/>
                <w:color w:val="000000" w:themeColor="text1"/>
                <w:sz w:val="18"/>
                <w:szCs w:val="18"/>
                <w:lang w:val="en-GB"/>
              </w:rPr>
              <w:t>5</w:t>
            </w:r>
          </w:p>
        </w:tc>
        <w:tc>
          <w:tcPr>
            <w:tcW w:w="5909" w:type="dxa"/>
            <w:gridSpan w:val="2"/>
            <w:tcBorders>
              <w:top w:val="nil"/>
              <w:left w:val="nil"/>
              <w:bottom w:val="nil"/>
              <w:right w:val="nil"/>
            </w:tcBorders>
            <w:shd w:val="clear" w:color="auto" w:fill="auto"/>
            <w:noWrap/>
            <w:hideMark/>
          </w:tcPr>
          <w:p w14:paraId="17B269C7"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Flexible Services and Manufacturing Journal</w:t>
            </w:r>
          </w:p>
        </w:tc>
        <w:tc>
          <w:tcPr>
            <w:tcW w:w="749" w:type="dxa"/>
            <w:gridSpan w:val="2"/>
            <w:tcBorders>
              <w:top w:val="nil"/>
              <w:left w:val="nil"/>
              <w:bottom w:val="nil"/>
              <w:right w:val="nil"/>
            </w:tcBorders>
            <w:shd w:val="clear" w:color="auto" w:fill="auto"/>
            <w:noWrap/>
            <w:hideMark/>
          </w:tcPr>
          <w:p w14:paraId="3290A48D"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720583F8"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4B2D98B0" w14:textId="77777777" w:rsidTr="004628B3">
        <w:trPr>
          <w:trHeight w:val="320"/>
        </w:trPr>
        <w:tc>
          <w:tcPr>
            <w:tcW w:w="567" w:type="dxa"/>
            <w:tcBorders>
              <w:top w:val="nil"/>
              <w:left w:val="nil"/>
              <w:bottom w:val="nil"/>
              <w:right w:val="nil"/>
            </w:tcBorders>
            <w:shd w:val="clear" w:color="auto" w:fill="auto"/>
            <w:noWrap/>
            <w:hideMark/>
          </w:tcPr>
          <w:p w14:paraId="430B78C5" w14:textId="1B1C7BDB"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r w:rsidR="00D42FF8" w:rsidRPr="007F23AD">
              <w:rPr>
                <w:rFonts w:ascii="Calibri" w:eastAsia="Times New Roman" w:hAnsi="Calibri" w:cs="Calibri"/>
                <w:color w:val="000000" w:themeColor="text1"/>
                <w:sz w:val="18"/>
                <w:szCs w:val="18"/>
                <w:lang w:val="en-GB"/>
              </w:rPr>
              <w:t>6</w:t>
            </w:r>
          </w:p>
        </w:tc>
        <w:tc>
          <w:tcPr>
            <w:tcW w:w="5909" w:type="dxa"/>
            <w:gridSpan w:val="2"/>
            <w:tcBorders>
              <w:top w:val="nil"/>
              <w:left w:val="nil"/>
              <w:bottom w:val="nil"/>
              <w:right w:val="nil"/>
            </w:tcBorders>
            <w:shd w:val="clear" w:color="auto" w:fill="auto"/>
            <w:noWrap/>
            <w:hideMark/>
          </w:tcPr>
          <w:p w14:paraId="2A24E8A5"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Logistics-Research and Applications</w:t>
            </w:r>
          </w:p>
        </w:tc>
        <w:tc>
          <w:tcPr>
            <w:tcW w:w="749" w:type="dxa"/>
            <w:gridSpan w:val="2"/>
            <w:tcBorders>
              <w:top w:val="nil"/>
              <w:left w:val="nil"/>
              <w:bottom w:val="nil"/>
              <w:right w:val="nil"/>
            </w:tcBorders>
            <w:shd w:val="clear" w:color="auto" w:fill="auto"/>
            <w:noWrap/>
            <w:hideMark/>
          </w:tcPr>
          <w:p w14:paraId="64FDDBEE"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79EB1911"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02561E08" w14:textId="77777777" w:rsidTr="004628B3">
        <w:trPr>
          <w:trHeight w:val="320"/>
        </w:trPr>
        <w:tc>
          <w:tcPr>
            <w:tcW w:w="567" w:type="dxa"/>
            <w:tcBorders>
              <w:top w:val="nil"/>
              <w:left w:val="nil"/>
              <w:bottom w:val="nil"/>
              <w:right w:val="nil"/>
            </w:tcBorders>
            <w:shd w:val="clear" w:color="auto" w:fill="auto"/>
            <w:noWrap/>
            <w:hideMark/>
          </w:tcPr>
          <w:p w14:paraId="2F4766FD" w14:textId="55F63B99"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r w:rsidR="00D42FF8" w:rsidRPr="007F23AD">
              <w:rPr>
                <w:rFonts w:ascii="Calibri" w:eastAsia="Times New Roman" w:hAnsi="Calibri" w:cs="Calibri"/>
                <w:color w:val="000000" w:themeColor="text1"/>
                <w:sz w:val="18"/>
                <w:szCs w:val="18"/>
                <w:lang w:val="en-GB"/>
              </w:rPr>
              <w:t>7</w:t>
            </w:r>
          </w:p>
        </w:tc>
        <w:tc>
          <w:tcPr>
            <w:tcW w:w="5909" w:type="dxa"/>
            <w:gridSpan w:val="2"/>
            <w:tcBorders>
              <w:top w:val="nil"/>
              <w:left w:val="nil"/>
              <w:bottom w:val="nil"/>
              <w:right w:val="nil"/>
            </w:tcBorders>
            <w:shd w:val="clear" w:color="auto" w:fill="auto"/>
            <w:noWrap/>
            <w:hideMark/>
          </w:tcPr>
          <w:p w14:paraId="6146C396"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Production Research</w:t>
            </w:r>
          </w:p>
        </w:tc>
        <w:tc>
          <w:tcPr>
            <w:tcW w:w="749" w:type="dxa"/>
            <w:gridSpan w:val="2"/>
            <w:tcBorders>
              <w:top w:val="nil"/>
              <w:left w:val="nil"/>
              <w:bottom w:val="nil"/>
              <w:right w:val="nil"/>
            </w:tcBorders>
            <w:shd w:val="clear" w:color="auto" w:fill="auto"/>
            <w:noWrap/>
            <w:hideMark/>
          </w:tcPr>
          <w:p w14:paraId="72CA3CDD"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538DCF4A"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r>
      <w:tr w:rsidR="007F23AD" w:rsidRPr="007F23AD" w14:paraId="4A2A02D1" w14:textId="77777777" w:rsidTr="004628B3">
        <w:trPr>
          <w:trHeight w:val="320"/>
        </w:trPr>
        <w:tc>
          <w:tcPr>
            <w:tcW w:w="567" w:type="dxa"/>
            <w:tcBorders>
              <w:top w:val="nil"/>
              <w:left w:val="nil"/>
              <w:bottom w:val="nil"/>
              <w:right w:val="nil"/>
            </w:tcBorders>
            <w:shd w:val="clear" w:color="auto" w:fill="auto"/>
            <w:noWrap/>
            <w:hideMark/>
          </w:tcPr>
          <w:p w14:paraId="3CCACBB5" w14:textId="1580A84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r w:rsidR="00D42FF8" w:rsidRPr="007F23AD">
              <w:rPr>
                <w:rFonts w:ascii="Calibri" w:eastAsia="Times New Roman" w:hAnsi="Calibri" w:cs="Calibri"/>
                <w:color w:val="000000" w:themeColor="text1"/>
                <w:sz w:val="18"/>
                <w:szCs w:val="18"/>
                <w:lang w:val="en-GB"/>
              </w:rPr>
              <w:t>8</w:t>
            </w:r>
          </w:p>
        </w:tc>
        <w:tc>
          <w:tcPr>
            <w:tcW w:w="5909" w:type="dxa"/>
            <w:gridSpan w:val="2"/>
            <w:tcBorders>
              <w:top w:val="nil"/>
              <w:left w:val="nil"/>
              <w:bottom w:val="nil"/>
              <w:right w:val="nil"/>
            </w:tcBorders>
            <w:shd w:val="clear" w:color="auto" w:fill="auto"/>
            <w:noWrap/>
            <w:hideMark/>
          </w:tcPr>
          <w:p w14:paraId="4AF5BE70"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Industrial Engineering and Management</w:t>
            </w:r>
          </w:p>
        </w:tc>
        <w:tc>
          <w:tcPr>
            <w:tcW w:w="749" w:type="dxa"/>
            <w:gridSpan w:val="2"/>
            <w:tcBorders>
              <w:top w:val="nil"/>
              <w:left w:val="nil"/>
              <w:bottom w:val="nil"/>
              <w:right w:val="nil"/>
            </w:tcBorders>
            <w:shd w:val="clear" w:color="auto" w:fill="auto"/>
            <w:noWrap/>
            <w:hideMark/>
          </w:tcPr>
          <w:p w14:paraId="5097BDCE"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68596FFC"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6B467FB7" w14:textId="77777777" w:rsidTr="004628B3">
        <w:trPr>
          <w:trHeight w:val="320"/>
        </w:trPr>
        <w:tc>
          <w:tcPr>
            <w:tcW w:w="567" w:type="dxa"/>
            <w:tcBorders>
              <w:top w:val="nil"/>
              <w:left w:val="nil"/>
              <w:bottom w:val="nil"/>
              <w:right w:val="nil"/>
            </w:tcBorders>
            <w:shd w:val="clear" w:color="auto" w:fill="auto"/>
            <w:noWrap/>
            <w:hideMark/>
          </w:tcPr>
          <w:p w14:paraId="48BAF7D3" w14:textId="553A639D" w:rsidR="00BC6613" w:rsidRPr="007F23AD" w:rsidRDefault="00D42FF8"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29</w:t>
            </w:r>
          </w:p>
        </w:tc>
        <w:tc>
          <w:tcPr>
            <w:tcW w:w="5909" w:type="dxa"/>
            <w:gridSpan w:val="2"/>
            <w:tcBorders>
              <w:top w:val="nil"/>
              <w:left w:val="nil"/>
              <w:bottom w:val="nil"/>
              <w:right w:val="nil"/>
            </w:tcBorders>
            <w:shd w:val="clear" w:color="auto" w:fill="auto"/>
            <w:noWrap/>
            <w:hideMark/>
          </w:tcPr>
          <w:p w14:paraId="47C222B5"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Services and Operations Management</w:t>
            </w:r>
          </w:p>
        </w:tc>
        <w:tc>
          <w:tcPr>
            <w:tcW w:w="749" w:type="dxa"/>
            <w:gridSpan w:val="2"/>
            <w:tcBorders>
              <w:top w:val="nil"/>
              <w:left w:val="nil"/>
              <w:bottom w:val="nil"/>
              <w:right w:val="nil"/>
            </w:tcBorders>
            <w:shd w:val="clear" w:color="auto" w:fill="auto"/>
            <w:noWrap/>
            <w:hideMark/>
          </w:tcPr>
          <w:p w14:paraId="7DBA5769"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70B8594B"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1477CE6F" w14:textId="77777777" w:rsidTr="004628B3">
        <w:trPr>
          <w:trHeight w:val="320"/>
        </w:trPr>
        <w:tc>
          <w:tcPr>
            <w:tcW w:w="567" w:type="dxa"/>
            <w:tcBorders>
              <w:top w:val="nil"/>
              <w:left w:val="nil"/>
              <w:bottom w:val="nil"/>
              <w:right w:val="nil"/>
            </w:tcBorders>
            <w:shd w:val="clear" w:color="auto" w:fill="auto"/>
            <w:noWrap/>
            <w:hideMark/>
          </w:tcPr>
          <w:p w14:paraId="0A9E77DC" w14:textId="44C70DAE"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r w:rsidR="00D42FF8" w:rsidRPr="007F23AD">
              <w:rPr>
                <w:rFonts w:ascii="Calibri" w:eastAsia="Times New Roman" w:hAnsi="Calibri" w:cs="Calibri"/>
                <w:color w:val="000000" w:themeColor="text1"/>
                <w:sz w:val="18"/>
                <w:szCs w:val="18"/>
                <w:lang w:val="en-GB"/>
              </w:rPr>
              <w:t>0</w:t>
            </w:r>
          </w:p>
        </w:tc>
        <w:tc>
          <w:tcPr>
            <w:tcW w:w="5909" w:type="dxa"/>
            <w:gridSpan w:val="2"/>
            <w:tcBorders>
              <w:top w:val="nil"/>
              <w:left w:val="nil"/>
              <w:bottom w:val="nil"/>
              <w:right w:val="nil"/>
            </w:tcBorders>
            <w:shd w:val="clear" w:color="auto" w:fill="auto"/>
            <w:noWrap/>
            <w:hideMark/>
          </w:tcPr>
          <w:p w14:paraId="7C68E771"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Logistics Management</w:t>
            </w:r>
          </w:p>
        </w:tc>
        <w:tc>
          <w:tcPr>
            <w:tcW w:w="749" w:type="dxa"/>
            <w:gridSpan w:val="2"/>
            <w:tcBorders>
              <w:top w:val="nil"/>
              <w:left w:val="nil"/>
              <w:bottom w:val="nil"/>
              <w:right w:val="nil"/>
            </w:tcBorders>
            <w:shd w:val="clear" w:color="auto" w:fill="auto"/>
            <w:noWrap/>
            <w:hideMark/>
          </w:tcPr>
          <w:p w14:paraId="5F83E6EA"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623E8B6D"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76F44BBD" w14:textId="77777777" w:rsidTr="004628B3">
        <w:trPr>
          <w:trHeight w:val="320"/>
        </w:trPr>
        <w:tc>
          <w:tcPr>
            <w:tcW w:w="567" w:type="dxa"/>
            <w:tcBorders>
              <w:top w:val="nil"/>
              <w:left w:val="nil"/>
              <w:bottom w:val="nil"/>
              <w:right w:val="nil"/>
            </w:tcBorders>
            <w:shd w:val="clear" w:color="auto" w:fill="auto"/>
            <w:noWrap/>
            <w:hideMark/>
          </w:tcPr>
          <w:p w14:paraId="53373923" w14:textId="662F1ECF"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r w:rsidR="00D42FF8" w:rsidRPr="007F23AD">
              <w:rPr>
                <w:rFonts w:ascii="Calibri" w:eastAsia="Times New Roman" w:hAnsi="Calibri" w:cs="Calibri"/>
                <w:color w:val="000000" w:themeColor="text1"/>
                <w:sz w:val="18"/>
                <w:szCs w:val="18"/>
                <w:lang w:val="en-GB"/>
              </w:rPr>
              <w:t>1</w:t>
            </w:r>
          </w:p>
        </w:tc>
        <w:tc>
          <w:tcPr>
            <w:tcW w:w="5909" w:type="dxa"/>
            <w:gridSpan w:val="2"/>
            <w:tcBorders>
              <w:top w:val="nil"/>
              <w:left w:val="nil"/>
              <w:bottom w:val="nil"/>
              <w:right w:val="nil"/>
            </w:tcBorders>
            <w:shd w:val="clear" w:color="auto" w:fill="auto"/>
            <w:noWrap/>
            <w:hideMark/>
          </w:tcPr>
          <w:p w14:paraId="0897D221"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Supply Chain Forum</w:t>
            </w:r>
          </w:p>
        </w:tc>
        <w:tc>
          <w:tcPr>
            <w:tcW w:w="749" w:type="dxa"/>
            <w:gridSpan w:val="2"/>
            <w:tcBorders>
              <w:top w:val="nil"/>
              <w:left w:val="nil"/>
              <w:bottom w:val="nil"/>
              <w:right w:val="nil"/>
            </w:tcBorders>
            <w:shd w:val="clear" w:color="auto" w:fill="auto"/>
            <w:noWrap/>
            <w:hideMark/>
          </w:tcPr>
          <w:p w14:paraId="4364EA5E"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118002B3"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61739C65" w14:textId="77777777" w:rsidTr="004628B3">
        <w:trPr>
          <w:trHeight w:val="320"/>
        </w:trPr>
        <w:tc>
          <w:tcPr>
            <w:tcW w:w="567" w:type="dxa"/>
            <w:tcBorders>
              <w:top w:val="nil"/>
              <w:left w:val="nil"/>
              <w:bottom w:val="nil"/>
              <w:right w:val="nil"/>
            </w:tcBorders>
            <w:shd w:val="clear" w:color="auto" w:fill="auto"/>
            <w:noWrap/>
            <w:hideMark/>
          </w:tcPr>
          <w:p w14:paraId="150A9324" w14:textId="64F78E63"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r w:rsidR="00D42FF8" w:rsidRPr="007F23AD">
              <w:rPr>
                <w:rFonts w:ascii="Calibri" w:eastAsia="Times New Roman" w:hAnsi="Calibri" w:cs="Calibri"/>
                <w:color w:val="000000" w:themeColor="text1"/>
                <w:sz w:val="18"/>
                <w:szCs w:val="18"/>
                <w:lang w:val="en-GB"/>
              </w:rPr>
              <w:t>2</w:t>
            </w:r>
          </w:p>
        </w:tc>
        <w:tc>
          <w:tcPr>
            <w:tcW w:w="5909" w:type="dxa"/>
            <w:gridSpan w:val="2"/>
            <w:tcBorders>
              <w:top w:val="nil"/>
              <w:left w:val="nil"/>
              <w:bottom w:val="nil"/>
              <w:right w:val="nil"/>
            </w:tcBorders>
            <w:shd w:val="clear" w:color="auto" w:fill="auto"/>
            <w:noWrap/>
            <w:hideMark/>
          </w:tcPr>
          <w:p w14:paraId="51BB7AC2"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Journal of Manufacturing Systems</w:t>
            </w:r>
          </w:p>
        </w:tc>
        <w:tc>
          <w:tcPr>
            <w:tcW w:w="749" w:type="dxa"/>
            <w:gridSpan w:val="2"/>
            <w:tcBorders>
              <w:top w:val="nil"/>
              <w:left w:val="nil"/>
              <w:bottom w:val="nil"/>
              <w:right w:val="nil"/>
            </w:tcBorders>
            <w:shd w:val="clear" w:color="auto" w:fill="auto"/>
            <w:noWrap/>
            <w:hideMark/>
          </w:tcPr>
          <w:p w14:paraId="20614489"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4E8F105D"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7BBA59AA" w14:textId="77777777" w:rsidTr="004628B3">
        <w:trPr>
          <w:trHeight w:val="320"/>
        </w:trPr>
        <w:tc>
          <w:tcPr>
            <w:tcW w:w="567" w:type="dxa"/>
            <w:tcBorders>
              <w:top w:val="nil"/>
              <w:left w:val="nil"/>
              <w:bottom w:val="nil"/>
              <w:right w:val="nil"/>
            </w:tcBorders>
            <w:shd w:val="clear" w:color="auto" w:fill="auto"/>
            <w:noWrap/>
            <w:hideMark/>
          </w:tcPr>
          <w:p w14:paraId="2B43BC03" w14:textId="0EF82406"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r w:rsidR="00D42FF8" w:rsidRPr="007F23AD">
              <w:rPr>
                <w:rFonts w:ascii="Calibri" w:eastAsia="Times New Roman" w:hAnsi="Calibri" w:cs="Calibri"/>
                <w:color w:val="000000" w:themeColor="text1"/>
                <w:sz w:val="18"/>
                <w:szCs w:val="18"/>
                <w:lang w:val="en-GB"/>
              </w:rPr>
              <w:t>3</w:t>
            </w:r>
          </w:p>
        </w:tc>
        <w:tc>
          <w:tcPr>
            <w:tcW w:w="5909" w:type="dxa"/>
            <w:gridSpan w:val="2"/>
            <w:tcBorders>
              <w:top w:val="nil"/>
              <w:left w:val="nil"/>
              <w:bottom w:val="nil"/>
              <w:right w:val="nil"/>
            </w:tcBorders>
            <w:shd w:val="clear" w:color="auto" w:fill="auto"/>
            <w:noWrap/>
            <w:hideMark/>
          </w:tcPr>
          <w:p w14:paraId="60909974"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Total Quality Management &amp; Business Excellence</w:t>
            </w:r>
          </w:p>
        </w:tc>
        <w:tc>
          <w:tcPr>
            <w:tcW w:w="749" w:type="dxa"/>
            <w:gridSpan w:val="2"/>
            <w:tcBorders>
              <w:top w:val="nil"/>
              <w:left w:val="nil"/>
              <w:bottom w:val="nil"/>
              <w:right w:val="nil"/>
            </w:tcBorders>
            <w:shd w:val="clear" w:color="auto" w:fill="auto"/>
            <w:noWrap/>
            <w:hideMark/>
          </w:tcPr>
          <w:p w14:paraId="265BD33B"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2BC33AFA"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2</w:t>
            </w:r>
          </w:p>
        </w:tc>
      </w:tr>
      <w:tr w:rsidR="007F23AD" w:rsidRPr="007F23AD" w14:paraId="57E4AB18" w14:textId="77777777" w:rsidTr="004628B3">
        <w:trPr>
          <w:trHeight w:val="320"/>
        </w:trPr>
        <w:tc>
          <w:tcPr>
            <w:tcW w:w="567" w:type="dxa"/>
            <w:tcBorders>
              <w:top w:val="nil"/>
              <w:left w:val="nil"/>
              <w:bottom w:val="nil"/>
              <w:right w:val="nil"/>
            </w:tcBorders>
            <w:shd w:val="clear" w:color="auto" w:fill="auto"/>
            <w:noWrap/>
            <w:hideMark/>
          </w:tcPr>
          <w:p w14:paraId="370ECE96" w14:textId="460EF6DB"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r w:rsidR="00D42FF8" w:rsidRPr="007F23AD">
              <w:rPr>
                <w:rFonts w:ascii="Calibri" w:eastAsia="Times New Roman" w:hAnsi="Calibri" w:cs="Calibri"/>
                <w:color w:val="000000" w:themeColor="text1"/>
                <w:sz w:val="18"/>
                <w:szCs w:val="18"/>
                <w:lang w:val="en-GB"/>
              </w:rPr>
              <w:t>4</w:t>
            </w:r>
          </w:p>
        </w:tc>
        <w:tc>
          <w:tcPr>
            <w:tcW w:w="5909" w:type="dxa"/>
            <w:gridSpan w:val="2"/>
            <w:tcBorders>
              <w:top w:val="nil"/>
              <w:left w:val="nil"/>
              <w:bottom w:val="nil"/>
              <w:right w:val="nil"/>
            </w:tcBorders>
            <w:shd w:val="clear" w:color="auto" w:fill="auto"/>
            <w:noWrap/>
            <w:hideMark/>
          </w:tcPr>
          <w:p w14:paraId="4E1825D6"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Business Performance and Supply Chain Modelling</w:t>
            </w:r>
          </w:p>
        </w:tc>
        <w:tc>
          <w:tcPr>
            <w:tcW w:w="749" w:type="dxa"/>
            <w:gridSpan w:val="2"/>
            <w:tcBorders>
              <w:top w:val="nil"/>
              <w:left w:val="nil"/>
              <w:bottom w:val="nil"/>
              <w:right w:val="nil"/>
            </w:tcBorders>
            <w:shd w:val="clear" w:color="auto" w:fill="auto"/>
            <w:noWrap/>
            <w:hideMark/>
          </w:tcPr>
          <w:p w14:paraId="0F705850"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63F8B92C"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184913CC" w14:textId="77777777" w:rsidTr="004628B3">
        <w:trPr>
          <w:trHeight w:val="320"/>
        </w:trPr>
        <w:tc>
          <w:tcPr>
            <w:tcW w:w="567" w:type="dxa"/>
            <w:tcBorders>
              <w:top w:val="nil"/>
              <w:left w:val="nil"/>
              <w:bottom w:val="nil"/>
              <w:right w:val="nil"/>
            </w:tcBorders>
            <w:shd w:val="clear" w:color="auto" w:fill="auto"/>
            <w:noWrap/>
            <w:hideMark/>
          </w:tcPr>
          <w:p w14:paraId="7A8496F3" w14:textId="57BD7362"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r w:rsidR="00D42FF8" w:rsidRPr="007F23AD">
              <w:rPr>
                <w:rFonts w:ascii="Calibri" w:eastAsia="Times New Roman" w:hAnsi="Calibri" w:cs="Calibri"/>
                <w:color w:val="000000" w:themeColor="text1"/>
                <w:sz w:val="18"/>
                <w:szCs w:val="18"/>
                <w:lang w:val="en-GB"/>
              </w:rPr>
              <w:t>5</w:t>
            </w:r>
          </w:p>
        </w:tc>
        <w:tc>
          <w:tcPr>
            <w:tcW w:w="5909" w:type="dxa"/>
            <w:gridSpan w:val="2"/>
            <w:tcBorders>
              <w:top w:val="nil"/>
              <w:left w:val="nil"/>
              <w:bottom w:val="nil"/>
              <w:right w:val="nil"/>
            </w:tcBorders>
            <w:shd w:val="clear" w:color="auto" w:fill="auto"/>
            <w:noWrap/>
            <w:hideMark/>
          </w:tcPr>
          <w:p w14:paraId="4B9FE34F"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Foundations and Trends in Technology, Information and Operations Management</w:t>
            </w:r>
          </w:p>
        </w:tc>
        <w:tc>
          <w:tcPr>
            <w:tcW w:w="749" w:type="dxa"/>
            <w:gridSpan w:val="2"/>
            <w:tcBorders>
              <w:top w:val="nil"/>
              <w:left w:val="nil"/>
              <w:bottom w:val="nil"/>
              <w:right w:val="nil"/>
            </w:tcBorders>
            <w:shd w:val="clear" w:color="auto" w:fill="auto"/>
            <w:noWrap/>
            <w:hideMark/>
          </w:tcPr>
          <w:p w14:paraId="4FE0316E"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66D519BB"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269C2B94" w14:textId="77777777" w:rsidTr="004628B3">
        <w:trPr>
          <w:trHeight w:val="320"/>
        </w:trPr>
        <w:tc>
          <w:tcPr>
            <w:tcW w:w="567" w:type="dxa"/>
            <w:tcBorders>
              <w:top w:val="nil"/>
              <w:left w:val="nil"/>
              <w:bottom w:val="nil"/>
              <w:right w:val="nil"/>
            </w:tcBorders>
            <w:shd w:val="clear" w:color="auto" w:fill="auto"/>
            <w:noWrap/>
            <w:hideMark/>
          </w:tcPr>
          <w:p w14:paraId="46892C0F" w14:textId="1AEC7BC6"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r w:rsidR="00D42FF8" w:rsidRPr="007F23AD">
              <w:rPr>
                <w:rFonts w:ascii="Calibri" w:eastAsia="Times New Roman" w:hAnsi="Calibri" w:cs="Calibri"/>
                <w:color w:val="000000" w:themeColor="text1"/>
                <w:sz w:val="18"/>
                <w:szCs w:val="18"/>
                <w:lang w:val="en-GB"/>
              </w:rPr>
              <w:t>6</w:t>
            </w:r>
          </w:p>
        </w:tc>
        <w:tc>
          <w:tcPr>
            <w:tcW w:w="5909" w:type="dxa"/>
            <w:gridSpan w:val="2"/>
            <w:tcBorders>
              <w:top w:val="nil"/>
              <w:left w:val="nil"/>
              <w:bottom w:val="nil"/>
              <w:right w:val="nil"/>
            </w:tcBorders>
            <w:shd w:val="clear" w:color="auto" w:fill="auto"/>
            <w:noWrap/>
            <w:hideMark/>
          </w:tcPr>
          <w:p w14:paraId="176C2912"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Agile Systems and Management</w:t>
            </w:r>
          </w:p>
        </w:tc>
        <w:tc>
          <w:tcPr>
            <w:tcW w:w="749" w:type="dxa"/>
            <w:gridSpan w:val="2"/>
            <w:tcBorders>
              <w:top w:val="nil"/>
              <w:left w:val="nil"/>
              <w:bottom w:val="nil"/>
              <w:right w:val="nil"/>
            </w:tcBorders>
            <w:shd w:val="clear" w:color="auto" w:fill="auto"/>
            <w:noWrap/>
            <w:hideMark/>
          </w:tcPr>
          <w:p w14:paraId="2B70676A"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123C191D"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7F23AD" w:rsidRPr="007F23AD" w14:paraId="57819297" w14:textId="77777777" w:rsidTr="004628B3">
        <w:trPr>
          <w:trHeight w:val="320"/>
        </w:trPr>
        <w:tc>
          <w:tcPr>
            <w:tcW w:w="567" w:type="dxa"/>
            <w:tcBorders>
              <w:top w:val="nil"/>
              <w:left w:val="nil"/>
              <w:bottom w:val="nil"/>
              <w:right w:val="nil"/>
            </w:tcBorders>
            <w:shd w:val="clear" w:color="auto" w:fill="auto"/>
            <w:noWrap/>
            <w:hideMark/>
          </w:tcPr>
          <w:p w14:paraId="50408F87" w14:textId="4674D6A8"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r w:rsidR="00D42FF8" w:rsidRPr="007F23AD">
              <w:rPr>
                <w:rFonts w:ascii="Calibri" w:eastAsia="Times New Roman" w:hAnsi="Calibri" w:cs="Calibri"/>
                <w:color w:val="000000" w:themeColor="text1"/>
                <w:sz w:val="18"/>
                <w:szCs w:val="18"/>
                <w:lang w:val="en-GB"/>
              </w:rPr>
              <w:t>7</w:t>
            </w:r>
          </w:p>
        </w:tc>
        <w:tc>
          <w:tcPr>
            <w:tcW w:w="5909" w:type="dxa"/>
            <w:gridSpan w:val="2"/>
            <w:tcBorders>
              <w:top w:val="nil"/>
              <w:left w:val="nil"/>
              <w:bottom w:val="nil"/>
              <w:right w:val="nil"/>
            </w:tcBorders>
            <w:shd w:val="clear" w:color="auto" w:fill="auto"/>
            <w:noWrap/>
            <w:hideMark/>
          </w:tcPr>
          <w:p w14:paraId="57CF01D0"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International Journal of Value Chain Management</w:t>
            </w:r>
          </w:p>
        </w:tc>
        <w:tc>
          <w:tcPr>
            <w:tcW w:w="749" w:type="dxa"/>
            <w:gridSpan w:val="2"/>
            <w:tcBorders>
              <w:top w:val="nil"/>
              <w:left w:val="nil"/>
              <w:bottom w:val="nil"/>
              <w:right w:val="nil"/>
            </w:tcBorders>
            <w:shd w:val="clear" w:color="auto" w:fill="auto"/>
            <w:noWrap/>
            <w:hideMark/>
          </w:tcPr>
          <w:p w14:paraId="3B856540"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078A162E"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r>
      <w:tr w:rsidR="00BC6613" w:rsidRPr="007F23AD" w14:paraId="3C12B3EF" w14:textId="77777777" w:rsidTr="004628B3">
        <w:trPr>
          <w:trHeight w:val="320"/>
        </w:trPr>
        <w:tc>
          <w:tcPr>
            <w:tcW w:w="567" w:type="dxa"/>
            <w:tcBorders>
              <w:top w:val="nil"/>
              <w:left w:val="nil"/>
              <w:bottom w:val="nil"/>
              <w:right w:val="nil"/>
            </w:tcBorders>
            <w:shd w:val="clear" w:color="auto" w:fill="auto"/>
            <w:noWrap/>
            <w:hideMark/>
          </w:tcPr>
          <w:p w14:paraId="20E18752" w14:textId="59438034"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r w:rsidR="00D42FF8" w:rsidRPr="007F23AD">
              <w:rPr>
                <w:rFonts w:ascii="Calibri" w:eastAsia="Times New Roman" w:hAnsi="Calibri" w:cs="Calibri"/>
                <w:color w:val="000000" w:themeColor="text1"/>
                <w:sz w:val="18"/>
                <w:szCs w:val="18"/>
                <w:lang w:val="en-GB"/>
              </w:rPr>
              <w:t>8</w:t>
            </w:r>
          </w:p>
        </w:tc>
        <w:tc>
          <w:tcPr>
            <w:tcW w:w="5909" w:type="dxa"/>
            <w:gridSpan w:val="2"/>
            <w:tcBorders>
              <w:top w:val="nil"/>
              <w:left w:val="nil"/>
              <w:bottom w:val="nil"/>
              <w:right w:val="nil"/>
            </w:tcBorders>
            <w:shd w:val="clear" w:color="auto" w:fill="auto"/>
            <w:noWrap/>
            <w:hideMark/>
          </w:tcPr>
          <w:p w14:paraId="07110DD0" w14:textId="77777777" w:rsidR="00BC6613" w:rsidRPr="007F23AD" w:rsidRDefault="00BC6613" w:rsidP="004628B3">
            <w:pPr>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IEEE Transactions on Engineering Management</w:t>
            </w:r>
          </w:p>
        </w:tc>
        <w:tc>
          <w:tcPr>
            <w:tcW w:w="749" w:type="dxa"/>
            <w:gridSpan w:val="2"/>
            <w:tcBorders>
              <w:top w:val="nil"/>
              <w:left w:val="nil"/>
              <w:bottom w:val="nil"/>
              <w:right w:val="nil"/>
            </w:tcBorders>
            <w:shd w:val="clear" w:color="auto" w:fill="auto"/>
            <w:noWrap/>
            <w:hideMark/>
          </w:tcPr>
          <w:p w14:paraId="344BA0CE"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1</w:t>
            </w:r>
          </w:p>
        </w:tc>
        <w:tc>
          <w:tcPr>
            <w:tcW w:w="1075" w:type="dxa"/>
            <w:tcBorders>
              <w:top w:val="nil"/>
              <w:left w:val="nil"/>
              <w:bottom w:val="nil"/>
              <w:right w:val="nil"/>
            </w:tcBorders>
            <w:shd w:val="clear" w:color="auto" w:fill="auto"/>
            <w:noWrap/>
            <w:hideMark/>
          </w:tcPr>
          <w:p w14:paraId="5464DA2C" w14:textId="77777777" w:rsidR="00BC6613" w:rsidRPr="007F23AD" w:rsidRDefault="00BC6613" w:rsidP="004628B3">
            <w:pPr>
              <w:jc w:val="right"/>
              <w:rPr>
                <w:rFonts w:ascii="Calibri" w:eastAsia="Times New Roman" w:hAnsi="Calibri" w:cs="Calibri"/>
                <w:color w:val="000000" w:themeColor="text1"/>
                <w:sz w:val="18"/>
                <w:szCs w:val="18"/>
                <w:lang w:val="en-GB"/>
              </w:rPr>
            </w:pPr>
            <w:r w:rsidRPr="007F23AD">
              <w:rPr>
                <w:rFonts w:ascii="Calibri" w:eastAsia="Times New Roman" w:hAnsi="Calibri" w:cs="Calibri"/>
                <w:color w:val="000000" w:themeColor="text1"/>
                <w:sz w:val="18"/>
                <w:szCs w:val="18"/>
                <w:lang w:val="en-GB"/>
              </w:rPr>
              <w:t>3</w:t>
            </w:r>
          </w:p>
        </w:tc>
      </w:tr>
    </w:tbl>
    <w:p w14:paraId="0E59BE08" w14:textId="77777777" w:rsidR="00D42FF8" w:rsidRPr="007F23AD" w:rsidRDefault="00D42FF8" w:rsidP="00C3226C">
      <w:pPr>
        <w:spacing w:line="480" w:lineRule="auto"/>
        <w:jc w:val="both"/>
        <w:rPr>
          <w:rFonts w:ascii="Calibri" w:hAnsi="Calibri" w:cs="Calibri"/>
          <w:b/>
          <w:bCs/>
          <w:color w:val="000000" w:themeColor="text1"/>
          <w:sz w:val="22"/>
          <w:szCs w:val="22"/>
          <w:lang w:val="en-GB"/>
        </w:rPr>
      </w:pPr>
    </w:p>
    <w:p w14:paraId="3D49536D" w14:textId="22115795" w:rsidR="007A6BD4" w:rsidRPr="007F23AD" w:rsidRDefault="007A6BD4" w:rsidP="00C3226C">
      <w:pPr>
        <w:spacing w:line="480" w:lineRule="auto"/>
        <w:jc w:val="both"/>
        <w:rPr>
          <w:rFonts w:ascii="Calibri" w:hAnsi="Calibri" w:cs="Calibri"/>
          <w:b/>
          <w:bCs/>
          <w:color w:val="000000" w:themeColor="text1"/>
          <w:sz w:val="22"/>
          <w:szCs w:val="22"/>
          <w:lang w:val="en-GB"/>
        </w:rPr>
      </w:pPr>
      <w:r w:rsidRPr="007F23AD">
        <w:rPr>
          <w:rFonts w:ascii="Calibri" w:hAnsi="Calibri" w:cs="Calibri"/>
          <w:b/>
          <w:bCs/>
          <w:color w:val="000000" w:themeColor="text1"/>
          <w:sz w:val="22"/>
          <w:szCs w:val="22"/>
          <w:lang w:val="en-GB"/>
        </w:rPr>
        <w:lastRenderedPageBreak/>
        <w:t>References</w:t>
      </w:r>
    </w:p>
    <w:p w14:paraId="6ECBDDD4" w14:textId="77777777" w:rsidR="00FC69FC" w:rsidRPr="007F23AD" w:rsidRDefault="007A6BD4" w:rsidP="00FC69FC">
      <w:pPr>
        <w:pStyle w:val="EndNoteBibliography"/>
        <w:rPr>
          <w:noProof/>
          <w:color w:val="000000" w:themeColor="text1"/>
        </w:rPr>
      </w:pPr>
      <w:r w:rsidRPr="007F23AD">
        <w:rPr>
          <w:b/>
          <w:color w:val="000000" w:themeColor="text1"/>
          <w:szCs w:val="22"/>
          <w:lang w:val="en-GB"/>
        </w:rPr>
        <w:fldChar w:fldCharType="begin"/>
      </w:r>
      <w:r w:rsidRPr="007F23AD">
        <w:rPr>
          <w:color w:val="000000" w:themeColor="text1"/>
          <w:szCs w:val="22"/>
          <w:lang w:val="en-GB"/>
        </w:rPr>
        <w:instrText xml:space="preserve"> ADDIN EN.REFLIST </w:instrText>
      </w:r>
      <w:r w:rsidRPr="007F23AD">
        <w:rPr>
          <w:b/>
          <w:color w:val="000000" w:themeColor="text1"/>
          <w:szCs w:val="22"/>
          <w:lang w:val="en-GB"/>
        </w:rPr>
        <w:fldChar w:fldCharType="separate"/>
      </w:r>
      <w:r w:rsidR="00FC69FC" w:rsidRPr="007F23AD">
        <w:rPr>
          <w:noProof/>
          <w:color w:val="000000" w:themeColor="text1"/>
        </w:rPr>
        <w:t xml:space="preserve">Abas, M., Khattak, S. B., Habib, T. and Nadir, U. 2020. Assessment of critical risk and success factors in construction supply chain: a case of Pakistan. </w:t>
      </w:r>
      <w:r w:rsidR="00FC69FC" w:rsidRPr="007F23AD">
        <w:rPr>
          <w:i/>
          <w:noProof/>
          <w:color w:val="000000" w:themeColor="text1"/>
        </w:rPr>
        <w:t>International Journal of Construction Management</w:t>
      </w:r>
      <w:r w:rsidR="00FC69FC" w:rsidRPr="007F23AD">
        <w:rPr>
          <w:noProof/>
          <w:color w:val="000000" w:themeColor="text1"/>
        </w:rPr>
        <w:t>, pp. 1-9. doi: 10.1080/15623599.2020.1783597</w:t>
      </w:r>
    </w:p>
    <w:p w14:paraId="7E2A41A1" w14:textId="77777777" w:rsidR="00FC69FC" w:rsidRPr="007F23AD" w:rsidRDefault="00FC69FC" w:rsidP="00FC69FC">
      <w:pPr>
        <w:pStyle w:val="EndNoteBibliography"/>
        <w:rPr>
          <w:noProof/>
          <w:color w:val="000000" w:themeColor="text1"/>
        </w:rPr>
      </w:pPr>
    </w:p>
    <w:p w14:paraId="207277DB" w14:textId="5E523A0E" w:rsidR="00FC69FC" w:rsidRPr="007F23AD" w:rsidRDefault="00FC69FC" w:rsidP="00FC69FC">
      <w:pPr>
        <w:pStyle w:val="EndNoteBibliography"/>
        <w:rPr>
          <w:noProof/>
          <w:color w:val="000000" w:themeColor="text1"/>
        </w:rPr>
      </w:pPr>
      <w:r w:rsidRPr="007F23AD">
        <w:rPr>
          <w:noProof/>
          <w:color w:val="000000" w:themeColor="text1"/>
        </w:rPr>
        <w:t xml:space="preserve">ABS. 2021. </w:t>
      </w:r>
      <w:r w:rsidRPr="007F23AD">
        <w:rPr>
          <w:i/>
          <w:noProof/>
          <w:color w:val="000000" w:themeColor="text1"/>
        </w:rPr>
        <w:t>Academic Journal Guide</w:t>
      </w:r>
      <w:r w:rsidRPr="007F23AD">
        <w:rPr>
          <w:noProof/>
          <w:color w:val="000000" w:themeColor="text1"/>
        </w:rPr>
        <w:t xml:space="preserve">. Available at: </w:t>
      </w:r>
      <w:hyperlink r:id="rId21" w:history="1">
        <w:r w:rsidRPr="007F23AD">
          <w:rPr>
            <w:rStyle w:val="a4"/>
            <w:noProof/>
            <w:color w:val="000000" w:themeColor="text1"/>
          </w:rPr>
          <w:t>https://charteredabs.org/academic-journal-guide-2021/</w:t>
        </w:r>
      </w:hyperlink>
      <w:r w:rsidRPr="007F23AD">
        <w:rPr>
          <w:noProof/>
          <w:color w:val="000000" w:themeColor="text1"/>
        </w:rPr>
        <w:t xml:space="preserve"> [Accessed: 16/07/2022].</w:t>
      </w:r>
    </w:p>
    <w:p w14:paraId="064B6EAE" w14:textId="77777777" w:rsidR="00FC69FC" w:rsidRPr="007F23AD" w:rsidRDefault="00FC69FC" w:rsidP="00FC69FC">
      <w:pPr>
        <w:pStyle w:val="EndNoteBibliography"/>
        <w:rPr>
          <w:noProof/>
          <w:color w:val="000000" w:themeColor="text1"/>
        </w:rPr>
      </w:pPr>
    </w:p>
    <w:p w14:paraId="2AC8BF00" w14:textId="77777777" w:rsidR="00FC69FC" w:rsidRPr="007F23AD" w:rsidRDefault="00FC69FC" w:rsidP="00FC69FC">
      <w:pPr>
        <w:pStyle w:val="EndNoteBibliography"/>
        <w:rPr>
          <w:noProof/>
          <w:color w:val="000000" w:themeColor="text1"/>
        </w:rPr>
      </w:pPr>
      <w:r w:rsidRPr="007F23AD">
        <w:rPr>
          <w:noProof/>
          <w:color w:val="000000" w:themeColor="text1"/>
        </w:rPr>
        <w:t>Acosta Bogran, P. and Džaja, D. 2015. How do SMEs engage in Green Public Procurement?: An exploratory study of SMEs' barriers and enablers for Green Public Procurement in Scotland.</w:t>
      </w:r>
    </w:p>
    <w:p w14:paraId="20EEC0F9" w14:textId="77777777" w:rsidR="00FC69FC" w:rsidRPr="007F23AD" w:rsidRDefault="00FC69FC" w:rsidP="00FC69FC">
      <w:pPr>
        <w:pStyle w:val="EndNoteBibliography"/>
        <w:rPr>
          <w:noProof/>
          <w:color w:val="000000" w:themeColor="text1"/>
        </w:rPr>
      </w:pPr>
    </w:p>
    <w:p w14:paraId="641B7DFB" w14:textId="77777777" w:rsidR="00FC69FC" w:rsidRPr="007F23AD" w:rsidRDefault="00FC69FC" w:rsidP="00FC69FC">
      <w:pPr>
        <w:pStyle w:val="EndNoteBibliography"/>
        <w:rPr>
          <w:noProof/>
          <w:color w:val="000000" w:themeColor="text1"/>
        </w:rPr>
      </w:pPr>
      <w:r w:rsidRPr="007F23AD">
        <w:rPr>
          <w:noProof/>
          <w:color w:val="000000" w:themeColor="text1"/>
        </w:rPr>
        <w:t xml:space="preserve">Al-Mhdawi, M. K. S., Brito, M., Onggo, B. S., Qazi, A., O'Connor, A. and Namian, M. 2023. Construction Risk Management in Iraq during the COVID-19 Pandemic: Challenges to Implementation and Efficacy of Practices. </w:t>
      </w:r>
      <w:r w:rsidRPr="007F23AD">
        <w:rPr>
          <w:i/>
          <w:noProof/>
          <w:color w:val="000000" w:themeColor="text1"/>
        </w:rPr>
        <w:t>Journal of Construction Engineering and Management</w:t>
      </w:r>
      <w:r w:rsidRPr="007F23AD">
        <w:rPr>
          <w:noProof/>
          <w:color w:val="000000" w:themeColor="text1"/>
        </w:rPr>
        <w:t xml:space="preserve"> 149(9),  doi: 10.1061/JCEMD4.COENG-13099</w:t>
      </w:r>
    </w:p>
    <w:p w14:paraId="258E6DF4" w14:textId="77777777" w:rsidR="00FC69FC" w:rsidRPr="007F23AD" w:rsidRDefault="00FC69FC" w:rsidP="00FC69FC">
      <w:pPr>
        <w:pStyle w:val="EndNoteBibliography"/>
        <w:rPr>
          <w:noProof/>
          <w:color w:val="000000" w:themeColor="text1"/>
        </w:rPr>
      </w:pPr>
    </w:p>
    <w:p w14:paraId="4CFA3126" w14:textId="77777777" w:rsidR="00FC69FC" w:rsidRPr="007F23AD" w:rsidRDefault="00FC69FC" w:rsidP="00FC69FC">
      <w:pPr>
        <w:pStyle w:val="EndNoteBibliography"/>
        <w:rPr>
          <w:noProof/>
          <w:color w:val="000000" w:themeColor="text1"/>
        </w:rPr>
      </w:pPr>
      <w:r w:rsidRPr="007F23AD">
        <w:rPr>
          <w:noProof/>
          <w:color w:val="000000" w:themeColor="text1"/>
        </w:rPr>
        <w:t xml:space="preserve">Aladag, H. and Isik, Z. 2020. The Effect of Stakeholder-Associated Risks in Mega-Engineering Projects: A Case Study of a PPP Airport Project. </w:t>
      </w:r>
      <w:r w:rsidRPr="007F23AD">
        <w:rPr>
          <w:i/>
          <w:noProof/>
          <w:color w:val="000000" w:themeColor="text1"/>
        </w:rPr>
        <w:t>IEEE Transactions on Engineering Management</w:t>
      </w:r>
      <w:r w:rsidRPr="007F23AD">
        <w:rPr>
          <w:noProof/>
          <w:color w:val="000000" w:themeColor="text1"/>
        </w:rPr>
        <w:t xml:space="preserve"> 67(1), pp. 174-186. doi: 10.1109/tem.2018.2866269</w:t>
      </w:r>
    </w:p>
    <w:p w14:paraId="6AAAFAE0" w14:textId="77777777" w:rsidR="00FC69FC" w:rsidRPr="007F23AD" w:rsidRDefault="00FC69FC" w:rsidP="00FC69FC">
      <w:pPr>
        <w:pStyle w:val="EndNoteBibliography"/>
        <w:rPr>
          <w:noProof/>
          <w:color w:val="000000" w:themeColor="text1"/>
        </w:rPr>
      </w:pPr>
    </w:p>
    <w:p w14:paraId="654C11A3" w14:textId="77777777" w:rsidR="00FC69FC" w:rsidRPr="007F23AD" w:rsidRDefault="00FC69FC" w:rsidP="00FC69FC">
      <w:pPr>
        <w:pStyle w:val="EndNoteBibliography"/>
        <w:rPr>
          <w:noProof/>
          <w:color w:val="000000" w:themeColor="text1"/>
        </w:rPr>
      </w:pPr>
      <w:r w:rsidRPr="007F23AD">
        <w:rPr>
          <w:noProof/>
          <w:color w:val="000000" w:themeColor="text1"/>
        </w:rPr>
        <w:t xml:space="preserve">Aloini, D., Dulmin, R., Mininno, V. and Ponticelli, S. 2012. Supply chain management: a review of implementation risks in the construction industry. </w:t>
      </w:r>
      <w:r w:rsidRPr="007F23AD">
        <w:rPr>
          <w:i/>
          <w:noProof/>
          <w:color w:val="000000" w:themeColor="text1"/>
        </w:rPr>
        <w:t>Business Process Management Journal</w:t>
      </w:r>
      <w:r w:rsidRPr="007F23AD">
        <w:rPr>
          <w:noProof/>
          <w:color w:val="000000" w:themeColor="text1"/>
        </w:rPr>
        <w:t xml:space="preserve"> 18(5), pp. 735-761. doi: 10.1108/14637151211270135</w:t>
      </w:r>
    </w:p>
    <w:p w14:paraId="62FF3103" w14:textId="77777777" w:rsidR="00FC69FC" w:rsidRPr="007F23AD" w:rsidRDefault="00FC69FC" w:rsidP="00FC69FC">
      <w:pPr>
        <w:pStyle w:val="EndNoteBibliography"/>
        <w:rPr>
          <w:noProof/>
          <w:color w:val="000000" w:themeColor="text1"/>
        </w:rPr>
      </w:pPr>
    </w:p>
    <w:p w14:paraId="28832F26" w14:textId="46C8F6DA" w:rsidR="00FC69FC" w:rsidRPr="007F23AD" w:rsidRDefault="00FC69FC" w:rsidP="00FC69FC">
      <w:pPr>
        <w:pStyle w:val="EndNoteBibliography"/>
        <w:rPr>
          <w:noProof/>
          <w:color w:val="000000" w:themeColor="text1"/>
        </w:rPr>
      </w:pPr>
      <w:r w:rsidRPr="007F23AD">
        <w:rPr>
          <w:noProof/>
          <w:color w:val="000000" w:themeColor="text1"/>
        </w:rPr>
        <w:t xml:space="preserve">Ansari, Z. N. and Kant, R. 2017. A state-of-art literature review reflecting 15 years of focus on sustainable supply chain management. </w:t>
      </w:r>
      <w:r w:rsidRPr="007F23AD">
        <w:rPr>
          <w:i/>
          <w:noProof/>
          <w:color w:val="000000" w:themeColor="text1"/>
        </w:rPr>
        <w:t>Journal of Cleaner Production</w:t>
      </w:r>
      <w:r w:rsidRPr="007F23AD">
        <w:rPr>
          <w:noProof/>
          <w:color w:val="000000" w:themeColor="text1"/>
        </w:rPr>
        <w:t xml:space="preserve"> 142, pp. 2524-2543. doi: </w:t>
      </w:r>
      <w:hyperlink r:id="rId22" w:history="1">
        <w:r w:rsidRPr="007F23AD">
          <w:rPr>
            <w:rStyle w:val="a4"/>
            <w:noProof/>
            <w:color w:val="000000" w:themeColor="text1"/>
          </w:rPr>
          <w:t>https://doi.org/10.1016/j.jclepro.2016.11.023</w:t>
        </w:r>
      </w:hyperlink>
    </w:p>
    <w:p w14:paraId="682634EB" w14:textId="77777777" w:rsidR="00FC69FC" w:rsidRPr="007F23AD" w:rsidRDefault="00FC69FC" w:rsidP="00FC69FC">
      <w:pPr>
        <w:pStyle w:val="EndNoteBibliography"/>
        <w:rPr>
          <w:noProof/>
          <w:color w:val="000000" w:themeColor="text1"/>
        </w:rPr>
      </w:pPr>
    </w:p>
    <w:p w14:paraId="28388AAC" w14:textId="77777777" w:rsidR="00FC69FC" w:rsidRPr="007F23AD" w:rsidRDefault="00FC69FC" w:rsidP="00FC69FC">
      <w:pPr>
        <w:pStyle w:val="EndNoteBibliography"/>
        <w:rPr>
          <w:noProof/>
          <w:color w:val="000000" w:themeColor="text1"/>
        </w:rPr>
      </w:pPr>
      <w:r w:rsidRPr="007F23AD">
        <w:rPr>
          <w:noProof/>
          <w:color w:val="000000" w:themeColor="text1"/>
        </w:rPr>
        <w:t xml:space="preserve">Arsawan, I. W. E., Koval, V., Suhartanto, D., Hariyanti, N. K. D., Polishchuk, N. and Bondar, V. 2023. Circular economy practices in SMEs: aligning model of green economic incentives and environmental commitment. </w:t>
      </w:r>
      <w:r w:rsidRPr="007F23AD">
        <w:rPr>
          <w:i/>
          <w:noProof/>
          <w:color w:val="000000" w:themeColor="text1"/>
        </w:rPr>
        <w:t>International Journal of Productivity and Performance Management</w:t>
      </w:r>
      <w:r w:rsidRPr="007F23AD">
        <w:rPr>
          <w:noProof/>
          <w:color w:val="000000" w:themeColor="text1"/>
        </w:rPr>
        <w:t>,  doi: 10.1108/Ijppm-03-2022-0144</w:t>
      </w:r>
    </w:p>
    <w:p w14:paraId="77F4AC30" w14:textId="77777777" w:rsidR="00FC69FC" w:rsidRPr="007F23AD" w:rsidRDefault="00FC69FC" w:rsidP="00FC69FC">
      <w:pPr>
        <w:pStyle w:val="EndNoteBibliography"/>
        <w:rPr>
          <w:noProof/>
          <w:color w:val="000000" w:themeColor="text1"/>
        </w:rPr>
      </w:pPr>
    </w:p>
    <w:p w14:paraId="17C9B377" w14:textId="77777777" w:rsidR="00FC69FC" w:rsidRPr="007F23AD" w:rsidRDefault="00FC69FC" w:rsidP="00FC69FC">
      <w:pPr>
        <w:pStyle w:val="EndNoteBibliography"/>
        <w:rPr>
          <w:noProof/>
          <w:color w:val="000000" w:themeColor="text1"/>
        </w:rPr>
      </w:pPr>
      <w:r w:rsidRPr="007F23AD">
        <w:rPr>
          <w:noProof/>
          <w:color w:val="000000" w:themeColor="text1"/>
        </w:rPr>
        <w:t xml:space="preserve">Assembly, L. 2019. Derailed: Getting crossrail back on track. </w:t>
      </w:r>
      <w:r w:rsidRPr="007F23AD">
        <w:rPr>
          <w:i/>
          <w:noProof/>
          <w:color w:val="000000" w:themeColor="text1"/>
        </w:rPr>
        <w:t>London: London Assembly Transport Committee</w:t>
      </w:r>
      <w:r w:rsidRPr="007F23AD">
        <w:rPr>
          <w:noProof/>
          <w:color w:val="000000" w:themeColor="text1"/>
        </w:rPr>
        <w:t xml:space="preserve">,  </w:t>
      </w:r>
    </w:p>
    <w:p w14:paraId="21CB863B" w14:textId="77777777" w:rsidR="00FC69FC" w:rsidRPr="007F23AD" w:rsidRDefault="00FC69FC" w:rsidP="00FC69FC">
      <w:pPr>
        <w:pStyle w:val="EndNoteBibliography"/>
        <w:rPr>
          <w:noProof/>
          <w:color w:val="000000" w:themeColor="text1"/>
        </w:rPr>
      </w:pPr>
    </w:p>
    <w:p w14:paraId="70F2A444" w14:textId="23F3C4BC" w:rsidR="00FC69FC" w:rsidRPr="007F23AD" w:rsidRDefault="00FC69FC" w:rsidP="00FC69FC">
      <w:pPr>
        <w:pStyle w:val="EndNoteBibliography"/>
        <w:rPr>
          <w:noProof/>
          <w:color w:val="000000" w:themeColor="text1"/>
        </w:rPr>
      </w:pPr>
      <w:r w:rsidRPr="007F23AD">
        <w:rPr>
          <w:noProof/>
          <w:color w:val="000000" w:themeColor="text1"/>
        </w:rPr>
        <w:t xml:space="preserve">Austin, K., Mason, C. and Whannel, K. 2023. HS2 West Midlands-Manchester line to be scrapped. </w:t>
      </w:r>
      <w:r w:rsidRPr="007F23AD">
        <w:rPr>
          <w:i/>
          <w:noProof/>
          <w:color w:val="000000" w:themeColor="text1"/>
        </w:rPr>
        <w:t>BBC</w:t>
      </w:r>
      <w:r w:rsidRPr="007F23AD">
        <w:rPr>
          <w:noProof/>
          <w:color w:val="000000" w:themeColor="text1"/>
        </w:rPr>
        <w:t xml:space="preserve">.  Available at: </w:t>
      </w:r>
      <w:hyperlink r:id="rId23" w:history="1">
        <w:r w:rsidRPr="007F23AD">
          <w:rPr>
            <w:rStyle w:val="a4"/>
            <w:noProof/>
            <w:color w:val="000000" w:themeColor="text1"/>
          </w:rPr>
          <w:t>https://www.bbc.co.uk/news/uk-politics-66998692</w:t>
        </w:r>
      </w:hyperlink>
      <w:r w:rsidRPr="007F23AD">
        <w:rPr>
          <w:noProof/>
          <w:color w:val="000000" w:themeColor="text1"/>
        </w:rPr>
        <w:t xml:space="preserve"> [Accessed: 27-06-2024].</w:t>
      </w:r>
    </w:p>
    <w:p w14:paraId="0D19FAA8" w14:textId="77777777" w:rsidR="00FC69FC" w:rsidRPr="007F23AD" w:rsidRDefault="00FC69FC" w:rsidP="00FC69FC">
      <w:pPr>
        <w:pStyle w:val="EndNoteBibliography"/>
        <w:rPr>
          <w:noProof/>
          <w:color w:val="000000" w:themeColor="text1"/>
        </w:rPr>
      </w:pPr>
    </w:p>
    <w:p w14:paraId="64126590" w14:textId="77777777" w:rsidR="00FC69FC" w:rsidRPr="007F23AD" w:rsidRDefault="00FC69FC" w:rsidP="00FC69FC">
      <w:pPr>
        <w:pStyle w:val="EndNoteBibliography"/>
        <w:rPr>
          <w:noProof/>
          <w:color w:val="000000" w:themeColor="text1"/>
        </w:rPr>
      </w:pPr>
      <w:r w:rsidRPr="007F23AD">
        <w:rPr>
          <w:noProof/>
          <w:color w:val="000000" w:themeColor="text1"/>
        </w:rPr>
        <w:t xml:space="preserve">Bak, O., Shaw, S., Colicchia, C. and Kumar, V. 2023. A Systematic Literature Review of Supply Chain Resilience in Small-Medium Enterprises (SMEs): A Call for Further Research. </w:t>
      </w:r>
      <w:r w:rsidRPr="007F23AD">
        <w:rPr>
          <w:i/>
          <w:noProof/>
          <w:color w:val="000000" w:themeColor="text1"/>
        </w:rPr>
        <w:t>IEEE Transactions on Engineering Management</w:t>
      </w:r>
      <w:r w:rsidRPr="007F23AD">
        <w:rPr>
          <w:noProof/>
          <w:color w:val="000000" w:themeColor="text1"/>
        </w:rPr>
        <w:t xml:space="preserve"> 70(1), pp. 328-341. doi: 10.1109/TEM.2020.3016988</w:t>
      </w:r>
    </w:p>
    <w:p w14:paraId="17CACBBC" w14:textId="77777777" w:rsidR="00FC69FC" w:rsidRPr="007F23AD" w:rsidRDefault="00FC69FC" w:rsidP="00FC69FC">
      <w:pPr>
        <w:pStyle w:val="EndNoteBibliography"/>
        <w:rPr>
          <w:noProof/>
          <w:color w:val="000000" w:themeColor="text1"/>
        </w:rPr>
      </w:pPr>
    </w:p>
    <w:p w14:paraId="102CCD01" w14:textId="77777777" w:rsidR="00FC69FC" w:rsidRPr="007F23AD" w:rsidRDefault="00FC69FC" w:rsidP="00FC69FC">
      <w:pPr>
        <w:pStyle w:val="EndNoteBibliography"/>
        <w:rPr>
          <w:noProof/>
          <w:color w:val="000000" w:themeColor="text1"/>
        </w:rPr>
      </w:pPr>
      <w:r w:rsidRPr="007F23AD">
        <w:rPr>
          <w:noProof/>
          <w:color w:val="000000" w:themeColor="text1"/>
        </w:rPr>
        <w:t xml:space="preserve">Barreto, M. d. F. e. O. and Pires, K. R. 2015. Occupational risk management in construction supply chain. </w:t>
      </w:r>
      <w:r w:rsidRPr="007F23AD">
        <w:rPr>
          <w:i/>
          <w:noProof/>
          <w:color w:val="000000" w:themeColor="text1"/>
        </w:rPr>
        <w:t>International Journal of Business Performance and Supply Chain Modelling</w:t>
      </w:r>
      <w:r w:rsidRPr="007F23AD">
        <w:rPr>
          <w:noProof/>
          <w:color w:val="000000" w:themeColor="text1"/>
        </w:rPr>
        <w:t xml:space="preserve"> 7(1), pp. 1-11. doi: 10.1504/ijbpscm.2015.068125</w:t>
      </w:r>
    </w:p>
    <w:p w14:paraId="115FEA99" w14:textId="77777777" w:rsidR="00FC69FC" w:rsidRPr="007F23AD" w:rsidRDefault="00FC69FC" w:rsidP="00FC69FC">
      <w:pPr>
        <w:pStyle w:val="EndNoteBibliography"/>
        <w:rPr>
          <w:noProof/>
          <w:color w:val="000000" w:themeColor="text1"/>
        </w:rPr>
      </w:pPr>
    </w:p>
    <w:p w14:paraId="3C792C6D" w14:textId="77777777" w:rsidR="00FC69FC" w:rsidRPr="007F23AD" w:rsidRDefault="00FC69FC" w:rsidP="00FC69FC">
      <w:pPr>
        <w:pStyle w:val="EndNoteBibliography"/>
        <w:rPr>
          <w:noProof/>
          <w:color w:val="000000" w:themeColor="text1"/>
        </w:rPr>
      </w:pPr>
      <w:r w:rsidRPr="007F23AD">
        <w:rPr>
          <w:noProof/>
          <w:color w:val="000000" w:themeColor="text1"/>
        </w:rPr>
        <w:lastRenderedPageBreak/>
        <w:t xml:space="preserve">Björnfot, A. and Torjussen, L. 2012. Extent and effect of horizontal supply chain collaboration among construction SME. </w:t>
      </w:r>
      <w:r w:rsidRPr="007F23AD">
        <w:rPr>
          <w:i/>
          <w:noProof/>
          <w:color w:val="000000" w:themeColor="text1"/>
        </w:rPr>
        <w:t>Journal of Engineering, Project, and Production Management</w:t>
      </w:r>
      <w:r w:rsidRPr="007F23AD">
        <w:rPr>
          <w:noProof/>
          <w:color w:val="000000" w:themeColor="text1"/>
        </w:rPr>
        <w:t xml:space="preserve"> 2(1), pp. 47-55. </w:t>
      </w:r>
    </w:p>
    <w:p w14:paraId="0B771A36" w14:textId="77777777" w:rsidR="00FC69FC" w:rsidRPr="007F23AD" w:rsidRDefault="00FC69FC" w:rsidP="00FC69FC">
      <w:pPr>
        <w:pStyle w:val="EndNoteBibliography"/>
        <w:rPr>
          <w:noProof/>
          <w:color w:val="000000" w:themeColor="text1"/>
        </w:rPr>
      </w:pPr>
    </w:p>
    <w:p w14:paraId="7426258F" w14:textId="77777777" w:rsidR="00FC69FC" w:rsidRPr="007F23AD" w:rsidRDefault="00FC69FC" w:rsidP="00FC69FC">
      <w:pPr>
        <w:pStyle w:val="EndNoteBibliography"/>
        <w:rPr>
          <w:noProof/>
          <w:color w:val="000000" w:themeColor="text1"/>
        </w:rPr>
      </w:pPr>
      <w:r w:rsidRPr="007F23AD">
        <w:rPr>
          <w:noProof/>
          <w:color w:val="000000" w:themeColor="text1"/>
        </w:rPr>
        <w:t xml:space="preserve">Booltink, L. W. and Saka-Helmhout, A. 2018. The effects of R&amp;D intensity and internationalization on the performance of non-high-tech SMEs. </w:t>
      </w:r>
      <w:r w:rsidRPr="007F23AD">
        <w:rPr>
          <w:i/>
          <w:noProof/>
          <w:color w:val="000000" w:themeColor="text1"/>
        </w:rPr>
        <w:t>International Small Business Journal</w:t>
      </w:r>
      <w:r w:rsidRPr="007F23AD">
        <w:rPr>
          <w:noProof/>
          <w:color w:val="000000" w:themeColor="text1"/>
        </w:rPr>
        <w:t xml:space="preserve"> 36(1), pp. 81-103. doi: 10.1177/0266242617707566</w:t>
      </w:r>
    </w:p>
    <w:p w14:paraId="05E272E3" w14:textId="77777777" w:rsidR="00FC69FC" w:rsidRPr="007F23AD" w:rsidRDefault="00FC69FC" w:rsidP="00FC69FC">
      <w:pPr>
        <w:pStyle w:val="EndNoteBibliography"/>
        <w:rPr>
          <w:noProof/>
          <w:color w:val="000000" w:themeColor="text1"/>
        </w:rPr>
      </w:pPr>
    </w:p>
    <w:p w14:paraId="444BF79A" w14:textId="77777777" w:rsidR="00FC69FC" w:rsidRPr="007F23AD" w:rsidRDefault="00FC69FC" w:rsidP="00FC69FC">
      <w:pPr>
        <w:pStyle w:val="EndNoteBibliography"/>
        <w:rPr>
          <w:noProof/>
          <w:color w:val="000000" w:themeColor="text1"/>
        </w:rPr>
      </w:pPr>
      <w:r w:rsidRPr="007F23AD">
        <w:rPr>
          <w:noProof/>
          <w:color w:val="000000" w:themeColor="text1"/>
        </w:rPr>
        <w:t xml:space="preserve">Briscoe, G. and Dainty, A. 2005. Construction supply chain integration: an elusive goal? </w:t>
      </w:r>
      <w:r w:rsidRPr="007F23AD">
        <w:rPr>
          <w:i/>
          <w:noProof/>
          <w:color w:val="000000" w:themeColor="text1"/>
        </w:rPr>
        <w:t>Supply Chain Management: An International Journal</w:t>
      </w:r>
      <w:r w:rsidRPr="007F23AD">
        <w:rPr>
          <w:noProof/>
          <w:color w:val="000000" w:themeColor="text1"/>
        </w:rPr>
        <w:t xml:space="preserve"> 10(4), pp. 319-326. </w:t>
      </w:r>
    </w:p>
    <w:p w14:paraId="4CEF9B77" w14:textId="77777777" w:rsidR="00FC69FC" w:rsidRPr="007F23AD" w:rsidRDefault="00FC69FC" w:rsidP="00FC69FC">
      <w:pPr>
        <w:pStyle w:val="EndNoteBibliography"/>
        <w:rPr>
          <w:noProof/>
          <w:color w:val="000000" w:themeColor="text1"/>
        </w:rPr>
      </w:pPr>
    </w:p>
    <w:p w14:paraId="72AB1B30" w14:textId="77777777" w:rsidR="00FC69FC" w:rsidRPr="007F23AD" w:rsidRDefault="00FC69FC" w:rsidP="00FC69FC">
      <w:pPr>
        <w:pStyle w:val="EndNoteBibliography"/>
        <w:rPr>
          <w:noProof/>
          <w:color w:val="000000" w:themeColor="text1"/>
        </w:rPr>
      </w:pPr>
      <w:r w:rsidRPr="007F23AD">
        <w:rPr>
          <w:noProof/>
          <w:color w:val="000000" w:themeColor="text1"/>
        </w:rPr>
        <w:t xml:space="preserve">Britzelmaier, B., Ha€berle, M. and &amp; Landwehr, M. 2015. Risk management in German small and medium–sized enterprises. </w:t>
      </w:r>
      <w:r w:rsidRPr="007F23AD">
        <w:rPr>
          <w:i/>
          <w:noProof/>
          <w:color w:val="000000" w:themeColor="text1"/>
        </w:rPr>
        <w:t>International Journal of Entrepreneurship and Small Business</w:t>
      </w:r>
      <w:r w:rsidRPr="007F23AD">
        <w:rPr>
          <w:noProof/>
          <w:color w:val="000000" w:themeColor="text1"/>
        </w:rPr>
        <w:t xml:space="preserve"> 24(4), pp. 548-571. doi: 10.1504/ijesb.2015.068642</w:t>
      </w:r>
    </w:p>
    <w:p w14:paraId="6CBE56BA" w14:textId="77777777" w:rsidR="00FC69FC" w:rsidRPr="007F23AD" w:rsidRDefault="00FC69FC" w:rsidP="00FC69FC">
      <w:pPr>
        <w:pStyle w:val="EndNoteBibliography"/>
        <w:rPr>
          <w:noProof/>
          <w:color w:val="000000" w:themeColor="text1"/>
        </w:rPr>
      </w:pPr>
    </w:p>
    <w:p w14:paraId="0BD0C1D7" w14:textId="77777777" w:rsidR="00FC69FC" w:rsidRPr="007F23AD" w:rsidRDefault="00FC69FC" w:rsidP="00FC69FC">
      <w:pPr>
        <w:pStyle w:val="EndNoteBibliography"/>
        <w:rPr>
          <w:noProof/>
          <w:color w:val="000000" w:themeColor="text1"/>
        </w:rPr>
      </w:pPr>
      <w:r w:rsidRPr="007F23AD">
        <w:rPr>
          <w:noProof/>
          <w:color w:val="000000" w:themeColor="text1"/>
        </w:rPr>
        <w:t xml:space="preserve">Bureau, U. C. 2022. </w:t>
      </w:r>
      <w:r w:rsidRPr="007F23AD">
        <w:rPr>
          <w:i/>
          <w:noProof/>
          <w:color w:val="000000" w:themeColor="text1"/>
        </w:rPr>
        <w:t>North American industry classification system (NAICS)</w:t>
      </w:r>
      <w:r w:rsidRPr="007F23AD">
        <w:rPr>
          <w:noProof/>
          <w:color w:val="000000" w:themeColor="text1"/>
        </w:rPr>
        <w:t>. Author Washington, DC.</w:t>
      </w:r>
    </w:p>
    <w:p w14:paraId="0822E02B" w14:textId="77777777" w:rsidR="00FC69FC" w:rsidRPr="007F23AD" w:rsidRDefault="00FC69FC" w:rsidP="00FC69FC">
      <w:pPr>
        <w:pStyle w:val="EndNoteBibliography"/>
        <w:rPr>
          <w:noProof/>
          <w:color w:val="000000" w:themeColor="text1"/>
        </w:rPr>
      </w:pPr>
    </w:p>
    <w:p w14:paraId="56B0CCF2" w14:textId="77777777" w:rsidR="00FC69FC" w:rsidRPr="007F23AD" w:rsidRDefault="00FC69FC" w:rsidP="00FC69FC">
      <w:pPr>
        <w:pStyle w:val="EndNoteBibliography"/>
        <w:rPr>
          <w:noProof/>
          <w:color w:val="000000" w:themeColor="text1"/>
        </w:rPr>
      </w:pPr>
      <w:r w:rsidRPr="007F23AD">
        <w:rPr>
          <w:noProof/>
          <w:color w:val="000000" w:themeColor="text1"/>
        </w:rPr>
        <w:t xml:space="preserve">Burgess, K., Singh, P. J. and Koroglu, R. 2006. Supply chain management: a structured literature review and implications for future research. </w:t>
      </w:r>
      <w:r w:rsidRPr="007F23AD">
        <w:rPr>
          <w:i/>
          <w:noProof/>
          <w:color w:val="000000" w:themeColor="text1"/>
        </w:rPr>
        <w:t>International Journal of Operations &amp; Production Management</w:t>
      </w:r>
      <w:r w:rsidRPr="007F23AD">
        <w:rPr>
          <w:noProof/>
          <w:color w:val="000000" w:themeColor="text1"/>
        </w:rPr>
        <w:t xml:space="preserve"> 26(7), pp. 703-729. doi: 10.1108/01443570610672202</w:t>
      </w:r>
    </w:p>
    <w:p w14:paraId="113458DE" w14:textId="77777777" w:rsidR="00FC69FC" w:rsidRPr="007F23AD" w:rsidRDefault="00FC69FC" w:rsidP="00FC69FC">
      <w:pPr>
        <w:pStyle w:val="EndNoteBibliography"/>
        <w:rPr>
          <w:noProof/>
          <w:color w:val="000000" w:themeColor="text1"/>
        </w:rPr>
      </w:pPr>
    </w:p>
    <w:p w14:paraId="1CDC6AD8" w14:textId="77777777" w:rsidR="00FC69FC" w:rsidRPr="007F23AD" w:rsidRDefault="00FC69FC" w:rsidP="00FC69FC">
      <w:pPr>
        <w:pStyle w:val="EndNoteBibliography"/>
        <w:rPr>
          <w:noProof/>
          <w:color w:val="000000" w:themeColor="text1"/>
        </w:rPr>
      </w:pPr>
      <w:r w:rsidRPr="007F23AD">
        <w:rPr>
          <w:noProof/>
          <w:color w:val="000000" w:themeColor="text1"/>
        </w:rPr>
        <w:t xml:space="preserve">Bygballe, L. E., Jahre, M. and Swärd, A. 2010. Partnering relationships in construction: A literature review. </w:t>
      </w:r>
      <w:r w:rsidRPr="007F23AD">
        <w:rPr>
          <w:i/>
          <w:noProof/>
          <w:color w:val="000000" w:themeColor="text1"/>
        </w:rPr>
        <w:t>Journal of Purchasing and Supply Management</w:t>
      </w:r>
      <w:r w:rsidRPr="007F23AD">
        <w:rPr>
          <w:noProof/>
          <w:color w:val="000000" w:themeColor="text1"/>
        </w:rPr>
        <w:t xml:space="preserve"> 16(4), pp. 239-253. doi: 10.1016/j.pursup.2010.08.002</w:t>
      </w:r>
    </w:p>
    <w:p w14:paraId="2419E014" w14:textId="77777777" w:rsidR="00FC69FC" w:rsidRPr="007F23AD" w:rsidRDefault="00FC69FC" w:rsidP="00FC69FC">
      <w:pPr>
        <w:pStyle w:val="EndNoteBibliography"/>
        <w:rPr>
          <w:noProof/>
          <w:color w:val="000000" w:themeColor="text1"/>
        </w:rPr>
      </w:pPr>
    </w:p>
    <w:p w14:paraId="1A9C9593" w14:textId="77777777" w:rsidR="00FC69FC" w:rsidRPr="007F23AD" w:rsidRDefault="00FC69FC" w:rsidP="00FC69FC">
      <w:pPr>
        <w:pStyle w:val="EndNoteBibliography"/>
        <w:rPr>
          <w:noProof/>
          <w:color w:val="000000" w:themeColor="text1"/>
        </w:rPr>
      </w:pPr>
      <w:r w:rsidRPr="007F23AD">
        <w:rPr>
          <w:noProof/>
          <w:color w:val="000000" w:themeColor="text1"/>
        </w:rPr>
        <w:t xml:space="preserve">Cataldo, I., Banaitis, A., Samadhiya, A., Banaitiene, N., Bandrana, A. and Luthra, S. 2022. Sustainable supply chain management in construction: an exploratory review for future research. </w:t>
      </w:r>
      <w:r w:rsidRPr="007F23AD">
        <w:rPr>
          <w:i/>
          <w:noProof/>
          <w:color w:val="000000" w:themeColor="text1"/>
        </w:rPr>
        <w:t>JOURNAL OF CIVIL ENGINEERING AND MANAGEMENT</w:t>
      </w:r>
      <w:r w:rsidRPr="007F23AD">
        <w:rPr>
          <w:noProof/>
          <w:color w:val="000000" w:themeColor="text1"/>
        </w:rPr>
        <w:t xml:space="preserve"> 28, pp. 536-553. doi: 10.3846/jcem.2022.17202</w:t>
      </w:r>
    </w:p>
    <w:p w14:paraId="4793C155" w14:textId="77777777" w:rsidR="00FC69FC" w:rsidRPr="007F23AD" w:rsidRDefault="00FC69FC" w:rsidP="00FC69FC">
      <w:pPr>
        <w:pStyle w:val="EndNoteBibliography"/>
        <w:rPr>
          <w:noProof/>
          <w:color w:val="000000" w:themeColor="text1"/>
        </w:rPr>
      </w:pPr>
    </w:p>
    <w:p w14:paraId="0984B102" w14:textId="77777777" w:rsidR="00FC69FC" w:rsidRPr="007F23AD" w:rsidRDefault="00FC69FC" w:rsidP="00FC69FC">
      <w:pPr>
        <w:pStyle w:val="EndNoteBibliography"/>
        <w:rPr>
          <w:noProof/>
          <w:color w:val="000000" w:themeColor="text1"/>
        </w:rPr>
      </w:pPr>
      <w:r w:rsidRPr="007F23AD">
        <w:rPr>
          <w:noProof/>
          <w:color w:val="000000" w:themeColor="text1"/>
        </w:rPr>
        <w:t xml:space="preserve">Chan, A., Chan, D. D. and Ho, K. 2003. An empirical study of the benefits of construction partnering in Hong Kong. </w:t>
      </w:r>
      <w:r w:rsidRPr="007F23AD">
        <w:rPr>
          <w:i/>
          <w:noProof/>
          <w:color w:val="000000" w:themeColor="text1"/>
        </w:rPr>
        <w:t>Construction Management &amp; Economics</w:t>
      </w:r>
      <w:r w:rsidRPr="007F23AD">
        <w:rPr>
          <w:noProof/>
          <w:color w:val="000000" w:themeColor="text1"/>
        </w:rPr>
        <w:t xml:space="preserve"> 21, pp. 523-533. doi: 10.1080/0144619032000056162</w:t>
      </w:r>
    </w:p>
    <w:p w14:paraId="5B78B7C2" w14:textId="77777777" w:rsidR="00FC69FC" w:rsidRPr="007F23AD" w:rsidRDefault="00FC69FC" w:rsidP="00FC69FC">
      <w:pPr>
        <w:pStyle w:val="EndNoteBibliography"/>
        <w:rPr>
          <w:noProof/>
          <w:color w:val="000000" w:themeColor="text1"/>
        </w:rPr>
      </w:pPr>
    </w:p>
    <w:p w14:paraId="10ABF4E2" w14:textId="77777777" w:rsidR="00FC69FC" w:rsidRPr="007F23AD" w:rsidRDefault="00FC69FC" w:rsidP="00FC69FC">
      <w:pPr>
        <w:pStyle w:val="EndNoteBibliography"/>
        <w:rPr>
          <w:noProof/>
          <w:color w:val="000000" w:themeColor="text1"/>
        </w:rPr>
      </w:pPr>
      <w:r w:rsidRPr="007F23AD">
        <w:rPr>
          <w:noProof/>
          <w:color w:val="000000" w:themeColor="text1"/>
        </w:rPr>
        <w:t xml:space="preserve">Cooke, B. and Williams, P. 2013. </w:t>
      </w:r>
      <w:r w:rsidRPr="007F23AD">
        <w:rPr>
          <w:i/>
          <w:noProof/>
          <w:color w:val="000000" w:themeColor="text1"/>
        </w:rPr>
        <w:t>Construction planning, programming and control</w:t>
      </w:r>
      <w:r w:rsidRPr="007F23AD">
        <w:rPr>
          <w:noProof/>
          <w:color w:val="000000" w:themeColor="text1"/>
        </w:rPr>
        <w:t>. John Wiley &amp; Sons.</w:t>
      </w:r>
    </w:p>
    <w:p w14:paraId="79670FB2" w14:textId="77777777" w:rsidR="00FC69FC" w:rsidRPr="007F23AD" w:rsidRDefault="00FC69FC" w:rsidP="00FC69FC">
      <w:pPr>
        <w:pStyle w:val="EndNoteBibliography"/>
        <w:rPr>
          <w:noProof/>
          <w:color w:val="000000" w:themeColor="text1"/>
        </w:rPr>
      </w:pPr>
    </w:p>
    <w:p w14:paraId="6AAC32DB" w14:textId="77777777" w:rsidR="00FC69FC" w:rsidRPr="007F23AD" w:rsidRDefault="00FC69FC" w:rsidP="00FC69FC">
      <w:pPr>
        <w:pStyle w:val="EndNoteBibliography"/>
        <w:rPr>
          <w:noProof/>
          <w:color w:val="000000" w:themeColor="text1"/>
        </w:rPr>
      </w:pPr>
      <w:r w:rsidRPr="007F23AD">
        <w:rPr>
          <w:noProof/>
          <w:color w:val="000000" w:themeColor="text1"/>
        </w:rPr>
        <w:t xml:space="preserve">Crespin-Mazet, F. and Portier, P. 2010. The reluctance of construction purchasers towards project partnering. </w:t>
      </w:r>
      <w:r w:rsidRPr="007F23AD">
        <w:rPr>
          <w:i/>
          <w:noProof/>
          <w:color w:val="000000" w:themeColor="text1"/>
        </w:rPr>
        <w:t>Journal of Purchasing and Supply Management</w:t>
      </w:r>
      <w:r w:rsidRPr="007F23AD">
        <w:rPr>
          <w:noProof/>
          <w:color w:val="000000" w:themeColor="text1"/>
        </w:rPr>
        <w:t xml:space="preserve"> 16(4), pp. 230-238. doi: 10.1016/j.pursup.2010.06.001</w:t>
      </w:r>
    </w:p>
    <w:p w14:paraId="752399D7" w14:textId="77777777" w:rsidR="00FC69FC" w:rsidRPr="007F23AD" w:rsidRDefault="00FC69FC" w:rsidP="00FC69FC">
      <w:pPr>
        <w:pStyle w:val="EndNoteBibliography"/>
        <w:rPr>
          <w:noProof/>
          <w:color w:val="000000" w:themeColor="text1"/>
        </w:rPr>
      </w:pPr>
    </w:p>
    <w:p w14:paraId="17D82BCB" w14:textId="5FA8F997" w:rsidR="00FC69FC" w:rsidRPr="007F23AD" w:rsidRDefault="00FC69FC" w:rsidP="00FC69FC">
      <w:pPr>
        <w:pStyle w:val="EndNoteBibliography"/>
        <w:rPr>
          <w:noProof/>
          <w:color w:val="000000" w:themeColor="text1"/>
        </w:rPr>
      </w:pPr>
      <w:r w:rsidRPr="007F23AD">
        <w:rPr>
          <w:noProof/>
          <w:color w:val="000000" w:themeColor="text1"/>
        </w:rPr>
        <w:t xml:space="preserve">Crovini, C., Ossola, G. and Britzelmaier, B. 2021. How to reconsider risk management in SMEs? An Advanced, Reasoned and Organised Literature Review. </w:t>
      </w:r>
      <w:r w:rsidRPr="007F23AD">
        <w:rPr>
          <w:i/>
          <w:noProof/>
          <w:color w:val="000000" w:themeColor="text1"/>
        </w:rPr>
        <w:t>European Management Journal</w:t>
      </w:r>
      <w:r w:rsidRPr="007F23AD">
        <w:rPr>
          <w:noProof/>
          <w:color w:val="000000" w:themeColor="text1"/>
        </w:rPr>
        <w:t xml:space="preserve"> 39(1), pp. 118-134. doi: </w:t>
      </w:r>
      <w:hyperlink r:id="rId24" w:history="1">
        <w:r w:rsidRPr="007F23AD">
          <w:rPr>
            <w:rStyle w:val="a4"/>
            <w:noProof/>
            <w:color w:val="000000" w:themeColor="text1"/>
          </w:rPr>
          <w:t>https://doi.org/10.1016/j.emj.2020.11.002</w:t>
        </w:r>
      </w:hyperlink>
    </w:p>
    <w:p w14:paraId="4A392FAF" w14:textId="77777777" w:rsidR="00FC69FC" w:rsidRPr="007F23AD" w:rsidRDefault="00FC69FC" w:rsidP="00FC69FC">
      <w:pPr>
        <w:pStyle w:val="EndNoteBibliography"/>
        <w:rPr>
          <w:noProof/>
          <w:color w:val="000000" w:themeColor="text1"/>
        </w:rPr>
      </w:pPr>
    </w:p>
    <w:p w14:paraId="54074A32" w14:textId="77777777" w:rsidR="00FC69FC" w:rsidRPr="007F23AD" w:rsidRDefault="00FC69FC" w:rsidP="00FC69FC">
      <w:pPr>
        <w:pStyle w:val="EndNoteBibliography"/>
        <w:rPr>
          <w:noProof/>
          <w:color w:val="000000" w:themeColor="text1"/>
        </w:rPr>
      </w:pPr>
      <w:r w:rsidRPr="007F23AD">
        <w:rPr>
          <w:noProof/>
          <w:color w:val="000000" w:themeColor="text1"/>
        </w:rPr>
        <w:t xml:space="preserve">Deshmukh, S. V. and Chavan, A. 2012. Six Sigma and SMEs: a critical review of literature. </w:t>
      </w:r>
      <w:r w:rsidRPr="007F23AD">
        <w:rPr>
          <w:i/>
          <w:noProof/>
          <w:color w:val="000000" w:themeColor="text1"/>
        </w:rPr>
        <w:t>International Journal of Lean Six Sigma</w:t>
      </w:r>
      <w:r w:rsidRPr="007F23AD">
        <w:rPr>
          <w:noProof/>
          <w:color w:val="000000" w:themeColor="text1"/>
        </w:rPr>
        <w:t xml:space="preserve"> 3(2), pp. 157-167. doi: 10.1108/20401461211243720</w:t>
      </w:r>
    </w:p>
    <w:p w14:paraId="0B965F1A" w14:textId="77777777" w:rsidR="00FC69FC" w:rsidRPr="007F23AD" w:rsidRDefault="00FC69FC" w:rsidP="00FC69FC">
      <w:pPr>
        <w:pStyle w:val="EndNoteBibliography"/>
        <w:rPr>
          <w:noProof/>
          <w:color w:val="000000" w:themeColor="text1"/>
        </w:rPr>
      </w:pPr>
    </w:p>
    <w:p w14:paraId="0DA75F06" w14:textId="77777777" w:rsidR="00FC69FC" w:rsidRPr="007F23AD" w:rsidRDefault="00FC69FC" w:rsidP="00FC69FC">
      <w:pPr>
        <w:pStyle w:val="EndNoteBibliography"/>
        <w:rPr>
          <w:noProof/>
          <w:color w:val="000000" w:themeColor="text1"/>
        </w:rPr>
      </w:pPr>
      <w:r w:rsidRPr="007F23AD">
        <w:rPr>
          <w:noProof/>
          <w:color w:val="000000" w:themeColor="text1"/>
        </w:rPr>
        <w:t xml:space="preserve">Donato, M., Ahsan, K. and Shee, H. 2015. Resource dependency and collaboration in construction supply chain: literature review and development of a conceptual framework. </w:t>
      </w:r>
      <w:r w:rsidRPr="007F23AD">
        <w:rPr>
          <w:i/>
          <w:noProof/>
          <w:color w:val="000000" w:themeColor="text1"/>
        </w:rPr>
        <w:lastRenderedPageBreak/>
        <w:t>International Journal of Procurement Management</w:t>
      </w:r>
      <w:r w:rsidRPr="007F23AD">
        <w:rPr>
          <w:noProof/>
          <w:color w:val="000000" w:themeColor="text1"/>
        </w:rPr>
        <w:t xml:space="preserve"> 8(3), pp. 344-364. doi: 10.1504/ijpm.2015.069157</w:t>
      </w:r>
    </w:p>
    <w:p w14:paraId="202DB5A0" w14:textId="77777777" w:rsidR="00FC69FC" w:rsidRPr="007F23AD" w:rsidRDefault="00FC69FC" w:rsidP="00FC69FC">
      <w:pPr>
        <w:pStyle w:val="EndNoteBibliography"/>
        <w:rPr>
          <w:noProof/>
          <w:color w:val="000000" w:themeColor="text1"/>
        </w:rPr>
      </w:pPr>
    </w:p>
    <w:p w14:paraId="50616D00" w14:textId="77777777" w:rsidR="00FC69FC" w:rsidRPr="007F23AD" w:rsidRDefault="00FC69FC" w:rsidP="00FC69FC">
      <w:pPr>
        <w:pStyle w:val="EndNoteBibliography"/>
        <w:rPr>
          <w:noProof/>
          <w:color w:val="000000" w:themeColor="text1"/>
        </w:rPr>
      </w:pPr>
      <w:r w:rsidRPr="007F23AD">
        <w:rPr>
          <w:noProof/>
          <w:color w:val="000000" w:themeColor="text1"/>
        </w:rPr>
        <w:t xml:space="preserve">Dubois, A., Hulthén, K. and Sundquist, V. 2019. Organising logistics and transport activities in construction. </w:t>
      </w:r>
      <w:r w:rsidRPr="007F23AD">
        <w:rPr>
          <w:i/>
          <w:noProof/>
          <w:color w:val="000000" w:themeColor="text1"/>
        </w:rPr>
        <w:t>International Journal of Logistics Management</w:t>
      </w:r>
      <w:r w:rsidRPr="007F23AD">
        <w:rPr>
          <w:noProof/>
          <w:color w:val="000000" w:themeColor="text1"/>
        </w:rPr>
        <w:t xml:space="preserve"> 30(2), pp. 620-640. doi: 10.1108/Ijlm-12-2017-0325</w:t>
      </w:r>
    </w:p>
    <w:p w14:paraId="348F6D92" w14:textId="77777777" w:rsidR="00FC69FC" w:rsidRPr="007F23AD" w:rsidRDefault="00FC69FC" w:rsidP="00FC69FC">
      <w:pPr>
        <w:pStyle w:val="EndNoteBibliography"/>
        <w:rPr>
          <w:noProof/>
          <w:color w:val="000000" w:themeColor="text1"/>
        </w:rPr>
      </w:pPr>
    </w:p>
    <w:p w14:paraId="7A3DF2EF" w14:textId="77777777" w:rsidR="00FC69FC" w:rsidRPr="007F23AD" w:rsidRDefault="00FC69FC" w:rsidP="00FC69FC">
      <w:pPr>
        <w:pStyle w:val="EndNoteBibliography"/>
        <w:rPr>
          <w:noProof/>
          <w:color w:val="000000" w:themeColor="text1"/>
        </w:rPr>
      </w:pPr>
      <w:r w:rsidRPr="007F23AD">
        <w:rPr>
          <w:noProof/>
          <w:color w:val="000000" w:themeColor="text1"/>
        </w:rPr>
        <w:t xml:space="preserve">Elsayegh, A. and El-adaway, I. H. 2021. Holistic Study and Analysis of Factors Affecting Collaborative Planning in Construction. </w:t>
      </w:r>
      <w:r w:rsidRPr="007F23AD">
        <w:rPr>
          <w:i/>
          <w:noProof/>
          <w:color w:val="000000" w:themeColor="text1"/>
        </w:rPr>
        <w:t>Journal of Construction Engineering and Management</w:t>
      </w:r>
      <w:r w:rsidRPr="007F23AD">
        <w:rPr>
          <w:noProof/>
          <w:color w:val="000000" w:themeColor="text1"/>
        </w:rPr>
        <w:t xml:space="preserve"> 147(4),  doi: 10.1061/(asce)co.1943-7862.0002031</w:t>
      </w:r>
    </w:p>
    <w:p w14:paraId="7E4AF6CD" w14:textId="77777777" w:rsidR="00FC69FC" w:rsidRPr="007F23AD" w:rsidRDefault="00FC69FC" w:rsidP="00FC69FC">
      <w:pPr>
        <w:pStyle w:val="EndNoteBibliography"/>
        <w:rPr>
          <w:noProof/>
          <w:color w:val="000000" w:themeColor="text1"/>
        </w:rPr>
      </w:pPr>
    </w:p>
    <w:p w14:paraId="0B7AC6A0" w14:textId="77777777" w:rsidR="00FC69FC" w:rsidRPr="007F23AD" w:rsidRDefault="00FC69FC" w:rsidP="00FC69FC">
      <w:pPr>
        <w:pStyle w:val="EndNoteBibliography"/>
        <w:rPr>
          <w:noProof/>
          <w:color w:val="000000" w:themeColor="text1"/>
        </w:rPr>
      </w:pPr>
      <w:r w:rsidRPr="007F23AD">
        <w:rPr>
          <w:noProof/>
          <w:color w:val="000000" w:themeColor="text1"/>
        </w:rPr>
        <w:t xml:space="preserve">Eriksson, P. E., Dickinson, M. and Khalfan, M. 2007. The influence of partnering and procurement on subcontractor involvement and innovation. </w:t>
      </w:r>
      <w:r w:rsidRPr="007F23AD">
        <w:rPr>
          <w:i/>
          <w:noProof/>
          <w:color w:val="000000" w:themeColor="text1"/>
        </w:rPr>
        <w:t>Facilities</w:t>
      </w:r>
      <w:r w:rsidRPr="007F23AD">
        <w:rPr>
          <w:noProof/>
          <w:color w:val="000000" w:themeColor="text1"/>
        </w:rPr>
        <w:t xml:space="preserve"> 25, pp. 203-214. doi: 10.1108/02632770710742174</w:t>
      </w:r>
    </w:p>
    <w:p w14:paraId="4D4D6DDE" w14:textId="77777777" w:rsidR="00FC69FC" w:rsidRPr="007F23AD" w:rsidRDefault="00FC69FC" w:rsidP="00FC69FC">
      <w:pPr>
        <w:pStyle w:val="EndNoteBibliography"/>
        <w:rPr>
          <w:noProof/>
          <w:color w:val="000000" w:themeColor="text1"/>
        </w:rPr>
      </w:pPr>
    </w:p>
    <w:p w14:paraId="7434B3AB" w14:textId="77777777" w:rsidR="00FC69FC" w:rsidRPr="007F23AD" w:rsidRDefault="00FC69FC" w:rsidP="00FC69FC">
      <w:pPr>
        <w:pStyle w:val="EndNoteBibliography"/>
        <w:rPr>
          <w:noProof/>
          <w:color w:val="000000" w:themeColor="text1"/>
        </w:rPr>
      </w:pPr>
      <w:r w:rsidRPr="007F23AD">
        <w:rPr>
          <w:noProof/>
          <w:color w:val="000000" w:themeColor="text1"/>
        </w:rPr>
        <w:t xml:space="preserve">Eze, C. E., Awodele, I. A., Adegboyega, A. A., Onyeagam, O. P. and Guto, J. A. 2020. Assessment of the triggers of inefficient materials management practices by construction SMEs in Nigeria. </w:t>
      </w:r>
      <w:r w:rsidRPr="007F23AD">
        <w:rPr>
          <w:i/>
          <w:noProof/>
          <w:color w:val="000000" w:themeColor="text1"/>
        </w:rPr>
        <w:t>International Journal of Real Estate Studies</w:t>
      </w:r>
      <w:r w:rsidRPr="007F23AD">
        <w:rPr>
          <w:noProof/>
          <w:color w:val="000000" w:themeColor="text1"/>
        </w:rPr>
        <w:t xml:space="preserve"> 14(1), pp. 38-56. </w:t>
      </w:r>
    </w:p>
    <w:p w14:paraId="648602A0" w14:textId="77777777" w:rsidR="00FC69FC" w:rsidRPr="007F23AD" w:rsidRDefault="00FC69FC" w:rsidP="00FC69FC">
      <w:pPr>
        <w:pStyle w:val="EndNoteBibliography"/>
        <w:rPr>
          <w:noProof/>
          <w:color w:val="000000" w:themeColor="text1"/>
        </w:rPr>
      </w:pPr>
    </w:p>
    <w:p w14:paraId="6D3B48AB" w14:textId="77777777" w:rsidR="00FC69FC" w:rsidRPr="007F23AD" w:rsidRDefault="00FC69FC" w:rsidP="00FC69FC">
      <w:pPr>
        <w:pStyle w:val="EndNoteBibliography"/>
        <w:rPr>
          <w:noProof/>
          <w:color w:val="000000" w:themeColor="text1"/>
        </w:rPr>
      </w:pPr>
      <w:r w:rsidRPr="007F23AD">
        <w:rPr>
          <w:noProof/>
          <w:color w:val="000000" w:themeColor="text1"/>
        </w:rPr>
        <w:t xml:space="preserve">Fan, Y. Y. and Stevenson, M. 2018. A review of supply chain risk management: definition, theory, and research agenda. </w:t>
      </w:r>
      <w:r w:rsidRPr="007F23AD">
        <w:rPr>
          <w:i/>
          <w:noProof/>
          <w:color w:val="000000" w:themeColor="text1"/>
        </w:rPr>
        <w:t>International Journal of Physical Distribution &amp; Logistics Management</w:t>
      </w:r>
      <w:r w:rsidRPr="007F23AD">
        <w:rPr>
          <w:noProof/>
          <w:color w:val="000000" w:themeColor="text1"/>
        </w:rPr>
        <w:t xml:space="preserve"> 48(3), pp. 205-230. doi: 10.1108/Ijpdlm-01-2017-0043</w:t>
      </w:r>
    </w:p>
    <w:p w14:paraId="7252F862" w14:textId="77777777" w:rsidR="00FC69FC" w:rsidRPr="007F23AD" w:rsidRDefault="00FC69FC" w:rsidP="00FC69FC">
      <w:pPr>
        <w:pStyle w:val="EndNoteBibliography"/>
        <w:rPr>
          <w:noProof/>
          <w:color w:val="000000" w:themeColor="text1"/>
        </w:rPr>
      </w:pPr>
    </w:p>
    <w:p w14:paraId="06F41628" w14:textId="77777777" w:rsidR="00FC69FC" w:rsidRPr="007F23AD" w:rsidRDefault="00FC69FC" w:rsidP="00FC69FC">
      <w:pPr>
        <w:pStyle w:val="EndNoteBibliography"/>
        <w:rPr>
          <w:noProof/>
          <w:color w:val="000000" w:themeColor="text1"/>
        </w:rPr>
      </w:pPr>
      <w:r w:rsidRPr="007F23AD">
        <w:rPr>
          <w:noProof/>
          <w:color w:val="000000" w:themeColor="text1"/>
        </w:rPr>
        <w:t xml:space="preserve">Farahani, M. H., Dawande, M., Gurnani, H. and Janakiraman, G. 2021. Better to Bend than to Break: Sharing Supply Risk Using the Supply-Flexibility Contract. </w:t>
      </w:r>
      <w:r w:rsidRPr="007F23AD">
        <w:rPr>
          <w:i/>
          <w:noProof/>
          <w:color w:val="000000" w:themeColor="text1"/>
        </w:rPr>
        <w:t>Manufacturing &amp; Service Operations Management</w:t>
      </w:r>
      <w:r w:rsidRPr="007F23AD">
        <w:rPr>
          <w:noProof/>
          <w:color w:val="000000" w:themeColor="text1"/>
        </w:rPr>
        <w:t xml:space="preserve"> 23(5), pp. 1257-1274. doi: 10.1287/msom.2020.0886</w:t>
      </w:r>
    </w:p>
    <w:p w14:paraId="49414441" w14:textId="77777777" w:rsidR="00FC69FC" w:rsidRPr="007F23AD" w:rsidRDefault="00FC69FC" w:rsidP="00FC69FC">
      <w:pPr>
        <w:pStyle w:val="EndNoteBibliography"/>
        <w:rPr>
          <w:noProof/>
          <w:color w:val="000000" w:themeColor="text1"/>
        </w:rPr>
      </w:pPr>
    </w:p>
    <w:p w14:paraId="7568A0F8" w14:textId="24CC29A2" w:rsidR="00FC69FC" w:rsidRPr="007F23AD" w:rsidRDefault="00FC69FC" w:rsidP="00FC69FC">
      <w:pPr>
        <w:pStyle w:val="EndNoteBibliography"/>
        <w:rPr>
          <w:noProof/>
          <w:color w:val="000000" w:themeColor="text1"/>
        </w:rPr>
      </w:pPr>
      <w:r w:rsidRPr="007F23AD">
        <w:rPr>
          <w:noProof/>
          <w:color w:val="000000" w:themeColor="text1"/>
        </w:rPr>
        <w:t xml:space="preserve">Farooque, M., Zhang, A., Thürer, M., Qu, T. and Huisingh, D. 2019. Circular supply chain management: A definition and structured literature review. </w:t>
      </w:r>
      <w:r w:rsidRPr="007F23AD">
        <w:rPr>
          <w:i/>
          <w:noProof/>
          <w:color w:val="000000" w:themeColor="text1"/>
        </w:rPr>
        <w:t>Journal of Cleaner Production</w:t>
      </w:r>
      <w:r w:rsidRPr="007F23AD">
        <w:rPr>
          <w:noProof/>
          <w:color w:val="000000" w:themeColor="text1"/>
        </w:rPr>
        <w:t xml:space="preserve"> 228, pp. 882-900. doi: </w:t>
      </w:r>
      <w:hyperlink r:id="rId25" w:history="1">
        <w:r w:rsidRPr="007F23AD">
          <w:rPr>
            <w:rStyle w:val="a4"/>
            <w:noProof/>
            <w:color w:val="000000" w:themeColor="text1"/>
          </w:rPr>
          <w:t>https://doi.org/10.1016/j.jclepro.2019.04.303</w:t>
        </w:r>
      </w:hyperlink>
    </w:p>
    <w:p w14:paraId="386EFE6A" w14:textId="77777777" w:rsidR="00FC69FC" w:rsidRPr="007F23AD" w:rsidRDefault="00FC69FC" w:rsidP="00FC69FC">
      <w:pPr>
        <w:pStyle w:val="EndNoteBibliography"/>
        <w:rPr>
          <w:noProof/>
          <w:color w:val="000000" w:themeColor="text1"/>
        </w:rPr>
      </w:pPr>
    </w:p>
    <w:p w14:paraId="0BB7C984" w14:textId="77777777" w:rsidR="00FC69FC" w:rsidRPr="007F23AD" w:rsidRDefault="00FC69FC" w:rsidP="00FC69FC">
      <w:pPr>
        <w:pStyle w:val="EndNoteBibliography"/>
        <w:rPr>
          <w:noProof/>
          <w:color w:val="000000" w:themeColor="text1"/>
        </w:rPr>
      </w:pPr>
      <w:r w:rsidRPr="007F23AD">
        <w:rPr>
          <w:noProof/>
          <w:color w:val="000000" w:themeColor="text1"/>
        </w:rPr>
        <w:t xml:space="preserve">Ferreira de Araújo Lima, P., Crema, M. and Verbano, C. 2020. Risk management in SMEs: A systematic literature review and future directions. </w:t>
      </w:r>
      <w:r w:rsidRPr="007F23AD">
        <w:rPr>
          <w:i/>
          <w:noProof/>
          <w:color w:val="000000" w:themeColor="text1"/>
        </w:rPr>
        <w:t>European Management Journal</w:t>
      </w:r>
      <w:r w:rsidRPr="007F23AD">
        <w:rPr>
          <w:noProof/>
          <w:color w:val="000000" w:themeColor="text1"/>
        </w:rPr>
        <w:t xml:space="preserve"> 38(1), pp. 78-94. doi: 10.1016/j.emj.2019.06.005</w:t>
      </w:r>
    </w:p>
    <w:p w14:paraId="20795DAC" w14:textId="77777777" w:rsidR="00FC69FC" w:rsidRPr="007F23AD" w:rsidRDefault="00FC69FC" w:rsidP="00FC69FC">
      <w:pPr>
        <w:pStyle w:val="EndNoteBibliography"/>
        <w:rPr>
          <w:noProof/>
          <w:color w:val="000000" w:themeColor="text1"/>
        </w:rPr>
      </w:pPr>
    </w:p>
    <w:p w14:paraId="051B18C0" w14:textId="77777777" w:rsidR="00FC69FC" w:rsidRPr="007F23AD" w:rsidRDefault="00FC69FC" w:rsidP="00FC69FC">
      <w:pPr>
        <w:pStyle w:val="EndNoteBibliography"/>
        <w:rPr>
          <w:noProof/>
          <w:color w:val="000000" w:themeColor="text1"/>
        </w:rPr>
      </w:pPr>
      <w:r w:rsidRPr="007F23AD">
        <w:rPr>
          <w:noProof/>
          <w:color w:val="000000" w:themeColor="text1"/>
        </w:rPr>
        <w:t xml:space="preserve">Fraser, P., Farrukh, C. and Gregory, M. 2005. Managing product development collaborations—a process maturity approach. </w:t>
      </w:r>
      <w:r w:rsidRPr="007F23AD">
        <w:rPr>
          <w:i/>
          <w:noProof/>
          <w:color w:val="000000" w:themeColor="text1"/>
        </w:rPr>
        <w:t>Proceedings of the Institution of Mechanical Engineers, Part B: Journal of Engineering Manufacture</w:t>
      </w:r>
      <w:r w:rsidRPr="007F23AD">
        <w:rPr>
          <w:noProof/>
          <w:color w:val="000000" w:themeColor="text1"/>
        </w:rPr>
        <w:t xml:space="preserve"> 217(11), pp. 1499-1519. doi: 10.1243/095440503771909890</w:t>
      </w:r>
    </w:p>
    <w:p w14:paraId="0D7BDFD7" w14:textId="77777777" w:rsidR="00FC69FC" w:rsidRPr="007F23AD" w:rsidRDefault="00FC69FC" w:rsidP="00FC69FC">
      <w:pPr>
        <w:pStyle w:val="EndNoteBibliography"/>
        <w:rPr>
          <w:noProof/>
          <w:color w:val="000000" w:themeColor="text1"/>
        </w:rPr>
      </w:pPr>
    </w:p>
    <w:p w14:paraId="3E79B954" w14:textId="77777777" w:rsidR="00FC69FC" w:rsidRPr="007F23AD" w:rsidRDefault="00FC69FC" w:rsidP="00FC69FC">
      <w:pPr>
        <w:pStyle w:val="EndNoteBibliography"/>
        <w:rPr>
          <w:noProof/>
          <w:color w:val="000000" w:themeColor="text1"/>
        </w:rPr>
      </w:pPr>
      <w:r w:rsidRPr="007F23AD">
        <w:rPr>
          <w:noProof/>
          <w:color w:val="000000" w:themeColor="text1"/>
        </w:rPr>
        <w:t xml:space="preserve">Friday, D., Ryan, S., Sridharan, R. and Collins, D. 2018. Collaborative risk management: a systematic literature review. </w:t>
      </w:r>
      <w:r w:rsidRPr="007F23AD">
        <w:rPr>
          <w:i/>
          <w:noProof/>
          <w:color w:val="000000" w:themeColor="text1"/>
        </w:rPr>
        <w:t>International Journal of Physical Distribution &amp; Logistics Management</w:t>
      </w:r>
      <w:r w:rsidRPr="007F23AD">
        <w:rPr>
          <w:noProof/>
          <w:color w:val="000000" w:themeColor="text1"/>
        </w:rPr>
        <w:t xml:space="preserve"> 48(3), pp. 231-253. doi: 10.1108/ijpdlm-01-2017-0035</w:t>
      </w:r>
    </w:p>
    <w:p w14:paraId="29BB2147" w14:textId="77777777" w:rsidR="00FC69FC" w:rsidRPr="007F23AD" w:rsidRDefault="00FC69FC" w:rsidP="00FC69FC">
      <w:pPr>
        <w:pStyle w:val="EndNoteBibliography"/>
        <w:rPr>
          <w:noProof/>
          <w:color w:val="000000" w:themeColor="text1"/>
        </w:rPr>
      </w:pPr>
    </w:p>
    <w:p w14:paraId="78C4D32F" w14:textId="77777777" w:rsidR="00FC69FC" w:rsidRPr="007F23AD" w:rsidRDefault="00FC69FC" w:rsidP="00FC69FC">
      <w:pPr>
        <w:pStyle w:val="EndNoteBibliography"/>
        <w:rPr>
          <w:noProof/>
          <w:color w:val="000000" w:themeColor="text1"/>
        </w:rPr>
      </w:pPr>
      <w:r w:rsidRPr="007F23AD">
        <w:rPr>
          <w:noProof/>
          <w:color w:val="000000" w:themeColor="text1"/>
        </w:rPr>
        <w:t xml:space="preserve">Gadde, L.-E. and Dubois, A. 2010. Partnering in the construction industry—Problems and opportunities. </w:t>
      </w:r>
      <w:r w:rsidRPr="007F23AD">
        <w:rPr>
          <w:i/>
          <w:noProof/>
          <w:color w:val="000000" w:themeColor="text1"/>
        </w:rPr>
        <w:t>Journal of Purchasing and Supply Management</w:t>
      </w:r>
      <w:r w:rsidRPr="007F23AD">
        <w:rPr>
          <w:noProof/>
          <w:color w:val="000000" w:themeColor="text1"/>
        </w:rPr>
        <w:t xml:space="preserve"> 16(4), pp. 254-263. doi: 10.1016/j.pursup.2010.09.002</w:t>
      </w:r>
    </w:p>
    <w:p w14:paraId="7B633353" w14:textId="77777777" w:rsidR="00FC69FC" w:rsidRPr="007F23AD" w:rsidRDefault="00FC69FC" w:rsidP="00FC69FC">
      <w:pPr>
        <w:pStyle w:val="EndNoteBibliography"/>
        <w:rPr>
          <w:noProof/>
          <w:color w:val="000000" w:themeColor="text1"/>
        </w:rPr>
      </w:pPr>
    </w:p>
    <w:p w14:paraId="4014B7DD" w14:textId="5EEE035D" w:rsidR="00FC69FC" w:rsidRPr="007F23AD" w:rsidRDefault="00FC69FC" w:rsidP="00FC69FC">
      <w:pPr>
        <w:pStyle w:val="EndNoteBibliography"/>
        <w:rPr>
          <w:noProof/>
          <w:color w:val="000000" w:themeColor="text1"/>
        </w:rPr>
      </w:pPr>
      <w:r w:rsidRPr="007F23AD">
        <w:rPr>
          <w:noProof/>
          <w:color w:val="000000" w:themeColor="text1"/>
        </w:rPr>
        <w:t xml:space="preserve">Garengo, P., Biazzo, S. and Bititci, U. S. 2005. Performance measurement systems in SMEs: A review for a research agenda. </w:t>
      </w:r>
      <w:r w:rsidRPr="007F23AD">
        <w:rPr>
          <w:i/>
          <w:noProof/>
          <w:color w:val="000000" w:themeColor="text1"/>
        </w:rPr>
        <w:t>International Journal of Management Reviews</w:t>
      </w:r>
      <w:r w:rsidRPr="007F23AD">
        <w:rPr>
          <w:noProof/>
          <w:color w:val="000000" w:themeColor="text1"/>
        </w:rPr>
        <w:t xml:space="preserve"> 7(1), pp. 25-47. doi: </w:t>
      </w:r>
      <w:hyperlink r:id="rId26" w:history="1">
        <w:r w:rsidRPr="007F23AD">
          <w:rPr>
            <w:rStyle w:val="a4"/>
            <w:noProof/>
            <w:color w:val="000000" w:themeColor="text1"/>
          </w:rPr>
          <w:t>https://doi.org/10.1111/j.1468-2370.2005.00105.x</w:t>
        </w:r>
      </w:hyperlink>
    </w:p>
    <w:p w14:paraId="732F9611" w14:textId="77777777" w:rsidR="00FC69FC" w:rsidRPr="007F23AD" w:rsidRDefault="00FC69FC" w:rsidP="00FC69FC">
      <w:pPr>
        <w:pStyle w:val="EndNoteBibliography"/>
        <w:rPr>
          <w:noProof/>
          <w:color w:val="000000" w:themeColor="text1"/>
        </w:rPr>
      </w:pPr>
    </w:p>
    <w:p w14:paraId="28619649" w14:textId="77777777" w:rsidR="00FC69FC" w:rsidRPr="007F23AD" w:rsidRDefault="00FC69FC" w:rsidP="00FC69FC">
      <w:pPr>
        <w:pStyle w:val="EndNoteBibliography"/>
        <w:rPr>
          <w:noProof/>
          <w:color w:val="000000" w:themeColor="text1"/>
        </w:rPr>
      </w:pPr>
      <w:r w:rsidRPr="007F23AD">
        <w:rPr>
          <w:noProof/>
          <w:color w:val="000000" w:themeColor="text1"/>
        </w:rPr>
        <w:t xml:space="preserve">Ghadge, A., Er, M., Ivanov, D. and Chaudhuri, A. 2022. Visualisation of ripple effect in supply chains under long-term, simultaneous disruptions: a system dynamics approach. </w:t>
      </w:r>
      <w:r w:rsidRPr="007F23AD">
        <w:rPr>
          <w:i/>
          <w:noProof/>
          <w:color w:val="000000" w:themeColor="text1"/>
        </w:rPr>
        <w:t>International Journal of Production Research</w:t>
      </w:r>
      <w:r w:rsidRPr="007F23AD">
        <w:rPr>
          <w:noProof/>
          <w:color w:val="000000" w:themeColor="text1"/>
        </w:rPr>
        <w:t xml:space="preserve"> 60(20), pp. 6173-6186. </w:t>
      </w:r>
    </w:p>
    <w:p w14:paraId="21ED2791" w14:textId="77777777" w:rsidR="00FC69FC" w:rsidRPr="007F23AD" w:rsidRDefault="00FC69FC" w:rsidP="00FC69FC">
      <w:pPr>
        <w:pStyle w:val="EndNoteBibliography"/>
        <w:rPr>
          <w:noProof/>
          <w:color w:val="000000" w:themeColor="text1"/>
        </w:rPr>
      </w:pPr>
    </w:p>
    <w:p w14:paraId="1DFE27C1" w14:textId="27ED29AE" w:rsidR="00FC69FC" w:rsidRPr="007F23AD" w:rsidRDefault="00FC69FC" w:rsidP="00FC69FC">
      <w:pPr>
        <w:pStyle w:val="EndNoteBibliography"/>
        <w:rPr>
          <w:noProof/>
          <w:color w:val="000000" w:themeColor="text1"/>
        </w:rPr>
      </w:pPr>
      <w:r w:rsidRPr="007F23AD">
        <w:rPr>
          <w:noProof/>
          <w:color w:val="000000" w:themeColor="text1"/>
        </w:rPr>
        <w:t xml:space="preserve">Giannakis, M. and Papadopoulos, T. 2016. Supply chain sustainability: A risk management approach. </w:t>
      </w:r>
      <w:r w:rsidRPr="007F23AD">
        <w:rPr>
          <w:i/>
          <w:noProof/>
          <w:color w:val="000000" w:themeColor="text1"/>
        </w:rPr>
        <w:t>International Journal of Production Economics</w:t>
      </w:r>
      <w:r w:rsidRPr="007F23AD">
        <w:rPr>
          <w:noProof/>
          <w:color w:val="000000" w:themeColor="text1"/>
        </w:rPr>
        <w:t xml:space="preserve"> 171, pp. 455-470. doi: </w:t>
      </w:r>
      <w:hyperlink r:id="rId27" w:history="1">
        <w:r w:rsidRPr="007F23AD">
          <w:rPr>
            <w:rStyle w:val="a4"/>
            <w:noProof/>
            <w:color w:val="000000" w:themeColor="text1"/>
          </w:rPr>
          <w:t>https://doi.org/10.1016/j.ijpe.2015.06.032</w:t>
        </w:r>
      </w:hyperlink>
    </w:p>
    <w:p w14:paraId="6FCC2DAC" w14:textId="77777777" w:rsidR="00FC69FC" w:rsidRPr="007F23AD" w:rsidRDefault="00FC69FC" w:rsidP="00FC69FC">
      <w:pPr>
        <w:pStyle w:val="EndNoteBibliography"/>
        <w:rPr>
          <w:noProof/>
          <w:color w:val="000000" w:themeColor="text1"/>
        </w:rPr>
      </w:pPr>
    </w:p>
    <w:p w14:paraId="3D25CB46" w14:textId="2CDD710A" w:rsidR="00FC69FC" w:rsidRPr="007F23AD" w:rsidRDefault="00FC69FC" w:rsidP="00FC69FC">
      <w:pPr>
        <w:pStyle w:val="EndNoteBibliography"/>
        <w:rPr>
          <w:noProof/>
          <w:color w:val="000000" w:themeColor="text1"/>
        </w:rPr>
      </w:pPr>
      <w:r w:rsidRPr="007F23AD">
        <w:rPr>
          <w:noProof/>
          <w:color w:val="000000" w:themeColor="text1"/>
        </w:rPr>
        <w:t xml:space="preserve">Gosling, J. and Naim, M. M. 2009. Engineer-to-order supply chain management: A literature review and research agenda. </w:t>
      </w:r>
      <w:r w:rsidRPr="007F23AD">
        <w:rPr>
          <w:i/>
          <w:noProof/>
          <w:color w:val="000000" w:themeColor="text1"/>
        </w:rPr>
        <w:t>International Journal of Production Economics</w:t>
      </w:r>
      <w:r w:rsidRPr="007F23AD">
        <w:rPr>
          <w:noProof/>
          <w:color w:val="000000" w:themeColor="text1"/>
        </w:rPr>
        <w:t xml:space="preserve"> 122(2), pp. 741-754. doi: </w:t>
      </w:r>
      <w:hyperlink r:id="rId28" w:history="1">
        <w:r w:rsidRPr="007F23AD">
          <w:rPr>
            <w:rStyle w:val="a4"/>
            <w:noProof/>
            <w:color w:val="000000" w:themeColor="text1"/>
          </w:rPr>
          <w:t>https://doi.org/10.1016/j.ijpe.2009.07.002</w:t>
        </w:r>
      </w:hyperlink>
    </w:p>
    <w:p w14:paraId="47C7E995" w14:textId="77777777" w:rsidR="00FC69FC" w:rsidRPr="007F23AD" w:rsidRDefault="00FC69FC" w:rsidP="00FC69FC">
      <w:pPr>
        <w:pStyle w:val="EndNoteBibliography"/>
        <w:rPr>
          <w:noProof/>
          <w:color w:val="000000" w:themeColor="text1"/>
        </w:rPr>
      </w:pPr>
    </w:p>
    <w:p w14:paraId="7BA7AE7C" w14:textId="77777777" w:rsidR="00FC69FC" w:rsidRPr="007F23AD" w:rsidRDefault="00FC69FC" w:rsidP="00FC69FC">
      <w:pPr>
        <w:pStyle w:val="EndNoteBibliography"/>
        <w:rPr>
          <w:noProof/>
          <w:color w:val="000000" w:themeColor="text1"/>
        </w:rPr>
      </w:pPr>
      <w:r w:rsidRPr="007F23AD">
        <w:rPr>
          <w:noProof/>
          <w:color w:val="000000" w:themeColor="text1"/>
        </w:rPr>
        <w:t xml:space="preserve">Greiman, V. A. 2013. </w:t>
      </w:r>
      <w:r w:rsidRPr="007F23AD">
        <w:rPr>
          <w:i/>
          <w:noProof/>
          <w:color w:val="000000" w:themeColor="text1"/>
        </w:rPr>
        <w:t>Megaproject management: Lessons on risk and project management from the Big Dig</w:t>
      </w:r>
      <w:r w:rsidRPr="007F23AD">
        <w:rPr>
          <w:noProof/>
          <w:color w:val="000000" w:themeColor="text1"/>
        </w:rPr>
        <w:t>. John Wiley &amp; Sons.</w:t>
      </w:r>
    </w:p>
    <w:p w14:paraId="57CB7F04" w14:textId="77777777" w:rsidR="00FC69FC" w:rsidRPr="007F23AD" w:rsidRDefault="00FC69FC" w:rsidP="00FC69FC">
      <w:pPr>
        <w:pStyle w:val="EndNoteBibliography"/>
        <w:rPr>
          <w:noProof/>
          <w:color w:val="000000" w:themeColor="text1"/>
        </w:rPr>
      </w:pPr>
    </w:p>
    <w:p w14:paraId="79EAF85B" w14:textId="77777777" w:rsidR="00FC69FC" w:rsidRPr="007F23AD" w:rsidRDefault="00FC69FC" w:rsidP="00FC69FC">
      <w:pPr>
        <w:pStyle w:val="EndNoteBibliography"/>
        <w:rPr>
          <w:noProof/>
          <w:color w:val="000000" w:themeColor="text1"/>
        </w:rPr>
      </w:pPr>
      <w:r w:rsidRPr="007F23AD">
        <w:rPr>
          <w:noProof/>
          <w:color w:val="000000" w:themeColor="text1"/>
        </w:rPr>
        <w:t xml:space="preserve">Gurtu, A. and Johny, J. 2021. Supply Chain Risk Management: Literature Review. </w:t>
      </w:r>
      <w:r w:rsidRPr="007F23AD">
        <w:rPr>
          <w:i/>
          <w:noProof/>
          <w:color w:val="000000" w:themeColor="text1"/>
        </w:rPr>
        <w:t>Risks</w:t>
      </w:r>
      <w:r w:rsidRPr="007F23AD">
        <w:rPr>
          <w:noProof/>
          <w:color w:val="000000" w:themeColor="text1"/>
        </w:rPr>
        <w:t xml:space="preserve"> 9(1), p. 16. </w:t>
      </w:r>
    </w:p>
    <w:p w14:paraId="2379606E" w14:textId="77777777" w:rsidR="00FC69FC" w:rsidRPr="007F23AD" w:rsidRDefault="00FC69FC" w:rsidP="00FC69FC">
      <w:pPr>
        <w:pStyle w:val="EndNoteBibliography"/>
        <w:rPr>
          <w:noProof/>
          <w:color w:val="000000" w:themeColor="text1"/>
        </w:rPr>
      </w:pPr>
    </w:p>
    <w:p w14:paraId="625F1085" w14:textId="77777777" w:rsidR="00FC69FC" w:rsidRPr="007F23AD" w:rsidRDefault="00FC69FC" w:rsidP="00FC69FC">
      <w:pPr>
        <w:pStyle w:val="EndNoteBibliography"/>
        <w:rPr>
          <w:noProof/>
          <w:color w:val="000000" w:themeColor="text1"/>
        </w:rPr>
      </w:pPr>
      <w:r w:rsidRPr="007F23AD">
        <w:rPr>
          <w:noProof/>
          <w:color w:val="000000" w:themeColor="text1"/>
        </w:rPr>
        <w:t xml:space="preserve">Harris, F., McCaffer, R., Baldwin, A. and Edum-Fotwe, F. 2021. </w:t>
      </w:r>
      <w:r w:rsidRPr="007F23AD">
        <w:rPr>
          <w:i/>
          <w:noProof/>
          <w:color w:val="000000" w:themeColor="text1"/>
        </w:rPr>
        <w:t>Modern construction management</w:t>
      </w:r>
      <w:r w:rsidRPr="007F23AD">
        <w:rPr>
          <w:noProof/>
          <w:color w:val="000000" w:themeColor="text1"/>
        </w:rPr>
        <w:t>. John Wiley &amp; Sons.</w:t>
      </w:r>
    </w:p>
    <w:p w14:paraId="2F4FFD02" w14:textId="77777777" w:rsidR="00FC69FC" w:rsidRPr="007F23AD" w:rsidRDefault="00FC69FC" w:rsidP="00FC69FC">
      <w:pPr>
        <w:pStyle w:val="EndNoteBibliography"/>
        <w:rPr>
          <w:noProof/>
          <w:color w:val="000000" w:themeColor="text1"/>
        </w:rPr>
      </w:pPr>
    </w:p>
    <w:p w14:paraId="5320EEA8" w14:textId="77777777" w:rsidR="00FC69FC" w:rsidRPr="007F23AD" w:rsidRDefault="00FC69FC" w:rsidP="00FC69FC">
      <w:pPr>
        <w:pStyle w:val="EndNoteBibliography"/>
        <w:rPr>
          <w:noProof/>
          <w:color w:val="000000" w:themeColor="text1"/>
        </w:rPr>
      </w:pPr>
      <w:r w:rsidRPr="007F23AD">
        <w:rPr>
          <w:noProof/>
          <w:color w:val="000000" w:themeColor="text1"/>
        </w:rPr>
        <w:t xml:space="preserve">Hasan, H., Topimin, S., Ahmad, s. n. b. and Othman, I. 2021. An Assessment of Readiness and Willingness to Adopt Digital Marketing Transformation Among SMEs' Entrepreneurs in Sabah: A Conceptual Model. 6, pp. 101-110. </w:t>
      </w:r>
    </w:p>
    <w:p w14:paraId="457011CB" w14:textId="77777777" w:rsidR="00FC69FC" w:rsidRPr="007F23AD" w:rsidRDefault="00FC69FC" w:rsidP="00FC69FC">
      <w:pPr>
        <w:pStyle w:val="EndNoteBibliography"/>
        <w:rPr>
          <w:noProof/>
          <w:color w:val="000000" w:themeColor="text1"/>
        </w:rPr>
      </w:pPr>
    </w:p>
    <w:p w14:paraId="47FCE225" w14:textId="77777777" w:rsidR="00FC69FC" w:rsidRPr="007F23AD" w:rsidRDefault="00FC69FC" w:rsidP="00FC69FC">
      <w:pPr>
        <w:pStyle w:val="EndNoteBibliography"/>
        <w:rPr>
          <w:noProof/>
          <w:color w:val="000000" w:themeColor="text1"/>
        </w:rPr>
      </w:pPr>
      <w:r w:rsidRPr="007F23AD">
        <w:rPr>
          <w:noProof/>
          <w:color w:val="000000" w:themeColor="text1"/>
        </w:rPr>
        <w:t xml:space="preserve">Hemilä, J. and Vilko, J. 2015. The development of a service supply chain model for a manufacturing SME. </w:t>
      </w:r>
      <w:r w:rsidRPr="007F23AD">
        <w:rPr>
          <w:i/>
          <w:noProof/>
          <w:color w:val="000000" w:themeColor="text1"/>
        </w:rPr>
        <w:t>The International Journal of Logistics Management</w:t>
      </w:r>
      <w:r w:rsidRPr="007F23AD">
        <w:rPr>
          <w:noProof/>
          <w:color w:val="000000" w:themeColor="text1"/>
        </w:rPr>
        <w:t xml:space="preserve"> 26(3), pp. 517-542. doi: 10.1108/ijlm-01-2014-0001</w:t>
      </w:r>
    </w:p>
    <w:p w14:paraId="00BEAF42" w14:textId="77777777" w:rsidR="00FC69FC" w:rsidRPr="007F23AD" w:rsidRDefault="00FC69FC" w:rsidP="00FC69FC">
      <w:pPr>
        <w:pStyle w:val="EndNoteBibliography"/>
        <w:rPr>
          <w:noProof/>
          <w:color w:val="000000" w:themeColor="text1"/>
        </w:rPr>
      </w:pPr>
    </w:p>
    <w:p w14:paraId="5B63641E" w14:textId="77777777" w:rsidR="00FC69FC" w:rsidRPr="007F23AD" w:rsidRDefault="00FC69FC" w:rsidP="00FC69FC">
      <w:pPr>
        <w:pStyle w:val="EndNoteBibliography"/>
        <w:rPr>
          <w:noProof/>
          <w:color w:val="000000" w:themeColor="text1"/>
        </w:rPr>
      </w:pPr>
      <w:r w:rsidRPr="007F23AD">
        <w:rPr>
          <w:noProof/>
          <w:color w:val="000000" w:themeColor="text1"/>
        </w:rPr>
        <w:t xml:space="preserve">Howell, I. and Batcheler, B. 2005. Building information modeling two years later–huge potential, some success and several limitations. </w:t>
      </w:r>
      <w:r w:rsidRPr="007F23AD">
        <w:rPr>
          <w:i/>
          <w:noProof/>
          <w:color w:val="000000" w:themeColor="text1"/>
        </w:rPr>
        <w:t>The Laiserin Letter</w:t>
      </w:r>
      <w:r w:rsidRPr="007F23AD">
        <w:rPr>
          <w:noProof/>
          <w:color w:val="000000" w:themeColor="text1"/>
        </w:rPr>
        <w:t xml:space="preserve"> 22(4), pp. 3521-3528. </w:t>
      </w:r>
    </w:p>
    <w:p w14:paraId="42B9B0F1" w14:textId="77777777" w:rsidR="00FC69FC" w:rsidRPr="007F23AD" w:rsidRDefault="00FC69FC" w:rsidP="00FC69FC">
      <w:pPr>
        <w:pStyle w:val="EndNoteBibliography"/>
        <w:rPr>
          <w:noProof/>
          <w:color w:val="000000" w:themeColor="text1"/>
        </w:rPr>
      </w:pPr>
    </w:p>
    <w:p w14:paraId="0C788B6D" w14:textId="77777777" w:rsidR="00FC69FC" w:rsidRPr="007F23AD" w:rsidRDefault="00FC69FC" w:rsidP="00FC69FC">
      <w:pPr>
        <w:pStyle w:val="EndNoteBibliography"/>
        <w:rPr>
          <w:noProof/>
          <w:color w:val="000000" w:themeColor="text1"/>
        </w:rPr>
      </w:pPr>
      <w:r w:rsidRPr="007F23AD">
        <w:rPr>
          <w:noProof/>
          <w:color w:val="000000" w:themeColor="text1"/>
        </w:rPr>
        <w:t xml:space="preserve">Hsu, P.-Y., Aurisicchio, M. and Angeloudis, P. 2019. Risk-averse supply chain for modular construction projects. </w:t>
      </w:r>
      <w:r w:rsidRPr="007F23AD">
        <w:rPr>
          <w:i/>
          <w:noProof/>
          <w:color w:val="000000" w:themeColor="text1"/>
        </w:rPr>
        <w:t>Automation in Construction</w:t>
      </w:r>
      <w:r w:rsidRPr="007F23AD">
        <w:rPr>
          <w:noProof/>
          <w:color w:val="000000" w:themeColor="text1"/>
        </w:rPr>
        <w:t xml:space="preserve"> 106, p. 102898. doi: 10.1016/j.autcon.2019.102898</w:t>
      </w:r>
    </w:p>
    <w:p w14:paraId="4089C5D8" w14:textId="77777777" w:rsidR="00FC69FC" w:rsidRPr="007F23AD" w:rsidRDefault="00FC69FC" w:rsidP="00FC69FC">
      <w:pPr>
        <w:pStyle w:val="EndNoteBibliography"/>
        <w:rPr>
          <w:noProof/>
          <w:color w:val="000000" w:themeColor="text1"/>
        </w:rPr>
      </w:pPr>
    </w:p>
    <w:p w14:paraId="159EB13C" w14:textId="77777777" w:rsidR="00FC69FC" w:rsidRPr="007F23AD" w:rsidRDefault="00FC69FC" w:rsidP="00FC69FC">
      <w:pPr>
        <w:pStyle w:val="EndNoteBibliography"/>
        <w:rPr>
          <w:noProof/>
          <w:color w:val="000000" w:themeColor="text1"/>
        </w:rPr>
      </w:pPr>
      <w:r w:rsidRPr="007F23AD">
        <w:rPr>
          <w:noProof/>
          <w:color w:val="000000" w:themeColor="text1"/>
        </w:rPr>
        <w:t xml:space="preserve">Humphreys, P. K., Matthews, J. D. and Kumaraswamy, M. M. 2003. Pre‐construction project partnering: from adversarial to collaborative relationships. </w:t>
      </w:r>
      <w:r w:rsidRPr="007F23AD">
        <w:rPr>
          <w:i/>
          <w:noProof/>
          <w:color w:val="000000" w:themeColor="text1"/>
        </w:rPr>
        <w:t>Supply Chain Management</w:t>
      </w:r>
      <w:r w:rsidRPr="007F23AD">
        <w:rPr>
          <w:noProof/>
          <w:color w:val="000000" w:themeColor="text1"/>
        </w:rPr>
        <w:t xml:space="preserve"> 8, pp. 166-178. </w:t>
      </w:r>
    </w:p>
    <w:p w14:paraId="5B55273C" w14:textId="77777777" w:rsidR="00FC69FC" w:rsidRPr="007F23AD" w:rsidRDefault="00FC69FC" w:rsidP="00FC69FC">
      <w:pPr>
        <w:pStyle w:val="EndNoteBibliography"/>
        <w:rPr>
          <w:noProof/>
          <w:color w:val="000000" w:themeColor="text1"/>
        </w:rPr>
      </w:pPr>
    </w:p>
    <w:p w14:paraId="41A69E58" w14:textId="77777777" w:rsidR="00FC69FC" w:rsidRPr="007F23AD" w:rsidRDefault="00FC69FC" w:rsidP="00FC69FC">
      <w:pPr>
        <w:pStyle w:val="EndNoteBibliography"/>
        <w:rPr>
          <w:noProof/>
          <w:color w:val="000000" w:themeColor="text1"/>
        </w:rPr>
      </w:pPr>
      <w:r w:rsidRPr="007F23AD">
        <w:rPr>
          <w:noProof/>
          <w:color w:val="000000" w:themeColor="text1"/>
        </w:rPr>
        <w:t xml:space="preserve">Hussain, C. M., Paulraj, M. S. and Nuzhat, S. 2022. Chapter 5 - Source reduction and waste minimization in construction industry. In: Hussain, C.M., Paulraj, M.S. and Nuzhat, S. eds. </w:t>
      </w:r>
      <w:r w:rsidRPr="007F23AD">
        <w:rPr>
          <w:i/>
          <w:noProof/>
          <w:color w:val="000000" w:themeColor="text1"/>
        </w:rPr>
        <w:t>Source Reduction and Waste Minimization</w:t>
      </w:r>
      <w:r w:rsidRPr="007F23AD">
        <w:rPr>
          <w:noProof/>
          <w:color w:val="000000" w:themeColor="text1"/>
        </w:rPr>
        <w:t>.  Elsevier, pp. 111-126.</w:t>
      </w:r>
    </w:p>
    <w:p w14:paraId="4058566A" w14:textId="77777777" w:rsidR="00FC69FC" w:rsidRPr="007F23AD" w:rsidRDefault="00FC69FC" w:rsidP="00FC69FC">
      <w:pPr>
        <w:pStyle w:val="EndNoteBibliography"/>
        <w:rPr>
          <w:noProof/>
          <w:color w:val="000000" w:themeColor="text1"/>
        </w:rPr>
      </w:pPr>
    </w:p>
    <w:p w14:paraId="483F44E7" w14:textId="77777777" w:rsidR="00FC69FC" w:rsidRPr="007F23AD" w:rsidRDefault="00FC69FC" w:rsidP="00FC69FC">
      <w:pPr>
        <w:pStyle w:val="EndNoteBibliography"/>
        <w:rPr>
          <w:noProof/>
          <w:color w:val="000000" w:themeColor="text1"/>
        </w:rPr>
      </w:pPr>
      <w:r w:rsidRPr="007F23AD">
        <w:rPr>
          <w:noProof/>
          <w:color w:val="000000" w:themeColor="text1"/>
        </w:rPr>
        <w:t>Johns, J., Eyers, D., Lupton, R., Syntetos, A. and Robins, J. 2024. Additive manufacturing and circular economies.</w:t>
      </w:r>
      <w:r w:rsidRPr="007F23AD">
        <w:rPr>
          <w:i/>
          <w:noProof/>
          <w:color w:val="000000" w:themeColor="text1"/>
        </w:rPr>
        <w:t>Circular Economy for the Built Environment</w:t>
      </w:r>
      <w:r w:rsidRPr="007F23AD">
        <w:rPr>
          <w:noProof/>
          <w:color w:val="000000" w:themeColor="text1"/>
        </w:rPr>
        <w:t>.  Routledge, pp. 250-267.</w:t>
      </w:r>
    </w:p>
    <w:p w14:paraId="3071547B" w14:textId="77777777" w:rsidR="00FC69FC" w:rsidRPr="007F23AD" w:rsidRDefault="00FC69FC" w:rsidP="00FC69FC">
      <w:pPr>
        <w:pStyle w:val="EndNoteBibliography"/>
        <w:rPr>
          <w:noProof/>
          <w:color w:val="000000" w:themeColor="text1"/>
        </w:rPr>
      </w:pPr>
    </w:p>
    <w:p w14:paraId="76A0AB37" w14:textId="77777777" w:rsidR="00FC69FC" w:rsidRPr="007F23AD" w:rsidRDefault="00FC69FC" w:rsidP="00FC69FC">
      <w:pPr>
        <w:pStyle w:val="EndNoteBibliography"/>
        <w:rPr>
          <w:noProof/>
          <w:color w:val="000000" w:themeColor="text1"/>
        </w:rPr>
      </w:pPr>
      <w:r w:rsidRPr="007F23AD">
        <w:rPr>
          <w:noProof/>
          <w:color w:val="000000" w:themeColor="text1"/>
        </w:rPr>
        <w:t xml:space="preserve">Kamal, E. M. and Flanagan, R. 2014. Key Characteristics of Rural Construction SMEs. </w:t>
      </w:r>
      <w:r w:rsidRPr="007F23AD">
        <w:rPr>
          <w:i/>
          <w:noProof/>
          <w:color w:val="000000" w:themeColor="text1"/>
        </w:rPr>
        <w:t>Journal of Construction in Developing Countries</w:t>
      </w:r>
      <w:r w:rsidRPr="007F23AD">
        <w:rPr>
          <w:noProof/>
          <w:color w:val="000000" w:themeColor="text1"/>
        </w:rPr>
        <w:t xml:space="preserve"> 19(2),  </w:t>
      </w:r>
    </w:p>
    <w:p w14:paraId="7002EA37" w14:textId="77777777" w:rsidR="00FC69FC" w:rsidRPr="007F23AD" w:rsidRDefault="00FC69FC" w:rsidP="00FC69FC">
      <w:pPr>
        <w:pStyle w:val="EndNoteBibliography"/>
        <w:rPr>
          <w:noProof/>
          <w:color w:val="000000" w:themeColor="text1"/>
        </w:rPr>
      </w:pPr>
    </w:p>
    <w:p w14:paraId="3A5300BA" w14:textId="77777777" w:rsidR="00FC69FC" w:rsidRPr="007F23AD" w:rsidRDefault="00FC69FC" w:rsidP="00FC69FC">
      <w:pPr>
        <w:pStyle w:val="EndNoteBibliography"/>
        <w:rPr>
          <w:noProof/>
          <w:color w:val="000000" w:themeColor="text1"/>
        </w:rPr>
      </w:pPr>
      <w:r w:rsidRPr="007F23AD">
        <w:rPr>
          <w:noProof/>
          <w:color w:val="000000" w:themeColor="text1"/>
        </w:rPr>
        <w:lastRenderedPageBreak/>
        <w:t xml:space="preserve">Kayikci, Y., Durak Usar, D. and Aylak, B. L. 2022. Using blockchain technology to drive operational excellence in perishable food supply chains during outbreaks. </w:t>
      </w:r>
      <w:r w:rsidRPr="007F23AD">
        <w:rPr>
          <w:i/>
          <w:noProof/>
          <w:color w:val="000000" w:themeColor="text1"/>
        </w:rPr>
        <w:t>The International Journal of Logistics Management</w:t>
      </w:r>
      <w:r w:rsidRPr="007F23AD">
        <w:rPr>
          <w:noProof/>
          <w:color w:val="000000" w:themeColor="text1"/>
        </w:rPr>
        <w:t xml:space="preserve"> 33(3), pp. 836-876. doi: 10.1108/IJLM-01-2021-0027</w:t>
      </w:r>
    </w:p>
    <w:p w14:paraId="156F0F7E" w14:textId="77777777" w:rsidR="00FC69FC" w:rsidRPr="007F23AD" w:rsidRDefault="00FC69FC" w:rsidP="00FC69FC">
      <w:pPr>
        <w:pStyle w:val="EndNoteBibliography"/>
        <w:rPr>
          <w:noProof/>
          <w:color w:val="000000" w:themeColor="text1"/>
        </w:rPr>
      </w:pPr>
    </w:p>
    <w:p w14:paraId="52117A42" w14:textId="77777777" w:rsidR="00FC69FC" w:rsidRPr="007F23AD" w:rsidRDefault="00FC69FC" w:rsidP="00FC69FC">
      <w:pPr>
        <w:pStyle w:val="EndNoteBibliography"/>
        <w:rPr>
          <w:noProof/>
          <w:color w:val="000000" w:themeColor="text1"/>
        </w:rPr>
      </w:pPr>
      <w:r w:rsidRPr="007F23AD">
        <w:rPr>
          <w:noProof/>
          <w:color w:val="000000" w:themeColor="text1"/>
        </w:rPr>
        <w:t xml:space="preserve">Khalfan, M. M. A., McDermott, P., Li, X., Arif, M. and Kashyap, M. 2008. The integration of suppliers and manufacturers within construction supply chains through innovative procurement strategies. </w:t>
      </w:r>
      <w:r w:rsidRPr="007F23AD">
        <w:rPr>
          <w:i/>
          <w:noProof/>
          <w:color w:val="000000" w:themeColor="text1"/>
        </w:rPr>
        <w:t>International Journal of Value Chain Management</w:t>
      </w:r>
      <w:r w:rsidRPr="007F23AD">
        <w:rPr>
          <w:noProof/>
          <w:color w:val="000000" w:themeColor="text1"/>
        </w:rPr>
        <w:t xml:space="preserve"> 2(3), pp. 358-370. doi: 10.1504/ijvcm.2008.019518</w:t>
      </w:r>
    </w:p>
    <w:p w14:paraId="30DCE45D" w14:textId="77777777" w:rsidR="00FC69FC" w:rsidRPr="007F23AD" w:rsidRDefault="00FC69FC" w:rsidP="00FC69FC">
      <w:pPr>
        <w:pStyle w:val="EndNoteBibliography"/>
        <w:rPr>
          <w:noProof/>
          <w:color w:val="000000" w:themeColor="text1"/>
        </w:rPr>
      </w:pPr>
    </w:p>
    <w:p w14:paraId="7A8FFF45" w14:textId="77777777" w:rsidR="00FC69FC" w:rsidRPr="007F23AD" w:rsidRDefault="00FC69FC" w:rsidP="00FC69FC">
      <w:pPr>
        <w:pStyle w:val="EndNoteBibliography"/>
        <w:rPr>
          <w:noProof/>
          <w:color w:val="000000" w:themeColor="text1"/>
        </w:rPr>
      </w:pPr>
      <w:r w:rsidRPr="007F23AD">
        <w:rPr>
          <w:noProof/>
          <w:color w:val="000000" w:themeColor="text1"/>
        </w:rPr>
        <w:t xml:space="preserve">Khan, O. and Burnes, B. 2007. Risk and supply chain management: creating a research agenda. </w:t>
      </w:r>
      <w:r w:rsidRPr="007F23AD">
        <w:rPr>
          <w:i/>
          <w:noProof/>
          <w:color w:val="000000" w:themeColor="text1"/>
        </w:rPr>
        <w:t>The International Journal of Logistics Management</w:t>
      </w:r>
      <w:r w:rsidRPr="007F23AD">
        <w:rPr>
          <w:noProof/>
          <w:color w:val="000000" w:themeColor="text1"/>
        </w:rPr>
        <w:t xml:space="preserve"> 18(2), pp. 197-216. doi: 10.1108/09574090710816931</w:t>
      </w:r>
    </w:p>
    <w:p w14:paraId="3304EF4D" w14:textId="77777777" w:rsidR="00FC69FC" w:rsidRPr="007F23AD" w:rsidRDefault="00FC69FC" w:rsidP="00FC69FC">
      <w:pPr>
        <w:pStyle w:val="EndNoteBibliography"/>
        <w:rPr>
          <w:noProof/>
          <w:color w:val="000000" w:themeColor="text1"/>
        </w:rPr>
      </w:pPr>
    </w:p>
    <w:p w14:paraId="1205DC8C" w14:textId="77777777" w:rsidR="00FC69FC" w:rsidRPr="007F23AD" w:rsidRDefault="00FC69FC" w:rsidP="00FC69FC">
      <w:pPr>
        <w:pStyle w:val="EndNoteBibliography"/>
        <w:rPr>
          <w:noProof/>
          <w:color w:val="000000" w:themeColor="text1"/>
        </w:rPr>
      </w:pPr>
      <w:r w:rsidRPr="007F23AD">
        <w:rPr>
          <w:noProof/>
          <w:color w:val="000000" w:themeColor="text1"/>
        </w:rPr>
        <w:t xml:space="preserve">Kheni, N. A., Dainty, A. R. J. and Gibb, A. 2008. Health and safety management in developing countries: a study of construction SMEs in Ghana. </w:t>
      </w:r>
      <w:r w:rsidRPr="007F23AD">
        <w:rPr>
          <w:i/>
          <w:noProof/>
          <w:color w:val="000000" w:themeColor="text1"/>
        </w:rPr>
        <w:t>Construction Management and Economics</w:t>
      </w:r>
      <w:r w:rsidRPr="007F23AD">
        <w:rPr>
          <w:noProof/>
          <w:color w:val="000000" w:themeColor="text1"/>
        </w:rPr>
        <w:t xml:space="preserve"> 26(11), pp. 1159-1169. doi: 10.1080/01446190802459916</w:t>
      </w:r>
    </w:p>
    <w:p w14:paraId="17DE7C7F" w14:textId="77777777" w:rsidR="00FC69FC" w:rsidRPr="007F23AD" w:rsidRDefault="00FC69FC" w:rsidP="00FC69FC">
      <w:pPr>
        <w:pStyle w:val="EndNoteBibliography"/>
        <w:rPr>
          <w:noProof/>
          <w:color w:val="000000" w:themeColor="text1"/>
        </w:rPr>
      </w:pPr>
    </w:p>
    <w:p w14:paraId="5CC8D9F0" w14:textId="77777777" w:rsidR="00FC69FC" w:rsidRPr="007F23AD" w:rsidRDefault="00FC69FC" w:rsidP="00FC69FC">
      <w:pPr>
        <w:pStyle w:val="EndNoteBibliography"/>
        <w:rPr>
          <w:noProof/>
          <w:color w:val="000000" w:themeColor="text1"/>
        </w:rPr>
      </w:pPr>
      <w:r w:rsidRPr="007F23AD">
        <w:rPr>
          <w:noProof/>
          <w:color w:val="000000" w:themeColor="text1"/>
        </w:rPr>
        <w:t xml:space="preserve">Klein, V. B. and Todesco, J. L. 2021. COVID‐19 crisis and SMEs responses: The role of digital transformation. </w:t>
      </w:r>
      <w:r w:rsidRPr="007F23AD">
        <w:rPr>
          <w:i/>
          <w:noProof/>
          <w:color w:val="000000" w:themeColor="text1"/>
        </w:rPr>
        <w:t>Knowledge and Process Management</w:t>
      </w:r>
      <w:r w:rsidRPr="007F23AD">
        <w:rPr>
          <w:noProof/>
          <w:color w:val="000000" w:themeColor="text1"/>
        </w:rPr>
        <w:t xml:space="preserve"> 28(2), pp. 117-133. doi: 10.1002/kpm.1660</w:t>
      </w:r>
    </w:p>
    <w:p w14:paraId="46662D4E" w14:textId="77777777" w:rsidR="00FC69FC" w:rsidRPr="007F23AD" w:rsidRDefault="00FC69FC" w:rsidP="00FC69FC">
      <w:pPr>
        <w:pStyle w:val="EndNoteBibliography"/>
        <w:rPr>
          <w:noProof/>
          <w:color w:val="000000" w:themeColor="text1"/>
        </w:rPr>
      </w:pPr>
    </w:p>
    <w:p w14:paraId="571EBC9A" w14:textId="11387611" w:rsidR="00FC69FC" w:rsidRPr="007F23AD" w:rsidRDefault="00FC69FC" w:rsidP="00FC69FC">
      <w:pPr>
        <w:pStyle w:val="EndNoteBibliography"/>
        <w:rPr>
          <w:noProof/>
          <w:color w:val="000000" w:themeColor="text1"/>
        </w:rPr>
      </w:pPr>
      <w:r w:rsidRPr="007F23AD">
        <w:rPr>
          <w:noProof/>
          <w:color w:val="000000" w:themeColor="text1"/>
        </w:rPr>
        <w:t xml:space="preserve">Klewitz, J. and Hansen, E. G. 2014. Sustainability-oriented innovation of SMEs: a systematic review. </w:t>
      </w:r>
      <w:r w:rsidRPr="007F23AD">
        <w:rPr>
          <w:i/>
          <w:noProof/>
          <w:color w:val="000000" w:themeColor="text1"/>
        </w:rPr>
        <w:t>Journal of Cleaner Production</w:t>
      </w:r>
      <w:r w:rsidRPr="007F23AD">
        <w:rPr>
          <w:noProof/>
          <w:color w:val="000000" w:themeColor="text1"/>
        </w:rPr>
        <w:t xml:space="preserve"> 65, pp. 57-75. doi: </w:t>
      </w:r>
      <w:hyperlink r:id="rId29" w:history="1">
        <w:r w:rsidRPr="007F23AD">
          <w:rPr>
            <w:rStyle w:val="a4"/>
            <w:noProof/>
            <w:color w:val="000000" w:themeColor="text1"/>
          </w:rPr>
          <w:t>https://doi.org/10.1016/j.jclepro.2013.07.017</w:t>
        </w:r>
      </w:hyperlink>
    </w:p>
    <w:p w14:paraId="29E053D9" w14:textId="77777777" w:rsidR="00FC69FC" w:rsidRPr="007F23AD" w:rsidRDefault="00FC69FC" w:rsidP="00FC69FC">
      <w:pPr>
        <w:pStyle w:val="EndNoteBibliography"/>
        <w:rPr>
          <w:noProof/>
          <w:color w:val="000000" w:themeColor="text1"/>
        </w:rPr>
      </w:pPr>
    </w:p>
    <w:p w14:paraId="472D73B7" w14:textId="77777777" w:rsidR="00FC69FC" w:rsidRPr="007F23AD" w:rsidRDefault="00FC69FC" w:rsidP="00FC69FC">
      <w:pPr>
        <w:pStyle w:val="EndNoteBibliography"/>
        <w:rPr>
          <w:noProof/>
          <w:color w:val="000000" w:themeColor="text1"/>
        </w:rPr>
      </w:pPr>
      <w:r w:rsidRPr="007F23AD">
        <w:rPr>
          <w:noProof/>
          <w:color w:val="000000" w:themeColor="text1"/>
        </w:rPr>
        <w:t xml:space="preserve">Kumar, S. and Singh, P. 2023. An Analysis of Government Support Programs for Small Business Development and Growth. </w:t>
      </w:r>
      <w:r w:rsidRPr="007F23AD">
        <w:rPr>
          <w:i/>
          <w:noProof/>
          <w:color w:val="000000" w:themeColor="text1"/>
        </w:rPr>
        <w:t>Scholedge International Journal of Business Policy &amp; Governance</w:t>
      </w:r>
      <w:r w:rsidRPr="007F23AD">
        <w:rPr>
          <w:noProof/>
          <w:color w:val="000000" w:themeColor="text1"/>
        </w:rPr>
        <w:t xml:space="preserve"> 10(2), pp. 8-19. doi: 10.19085/sijbpg100201</w:t>
      </w:r>
    </w:p>
    <w:p w14:paraId="33AE9231" w14:textId="77777777" w:rsidR="00FC69FC" w:rsidRPr="007F23AD" w:rsidRDefault="00FC69FC" w:rsidP="00FC69FC">
      <w:pPr>
        <w:pStyle w:val="EndNoteBibliography"/>
        <w:rPr>
          <w:noProof/>
          <w:color w:val="000000" w:themeColor="text1"/>
        </w:rPr>
      </w:pPr>
    </w:p>
    <w:p w14:paraId="6FC71D6D" w14:textId="77777777" w:rsidR="00FC69FC" w:rsidRPr="007F23AD" w:rsidRDefault="00FC69FC" w:rsidP="00FC69FC">
      <w:pPr>
        <w:pStyle w:val="EndNoteBibliography"/>
        <w:rPr>
          <w:noProof/>
          <w:color w:val="000000" w:themeColor="text1"/>
        </w:rPr>
      </w:pPr>
      <w:r w:rsidRPr="007F23AD">
        <w:rPr>
          <w:noProof/>
          <w:color w:val="000000" w:themeColor="text1"/>
        </w:rPr>
        <w:t xml:space="preserve">Laan, A., Noorderhaven, N., Voordijk, H. and Dewulf, G. 2011. Building trust in construction partnering projects: An exploratory case-study. </w:t>
      </w:r>
      <w:r w:rsidRPr="007F23AD">
        <w:rPr>
          <w:i/>
          <w:noProof/>
          <w:color w:val="000000" w:themeColor="text1"/>
        </w:rPr>
        <w:t>Journal of Purchasing and Supply Management</w:t>
      </w:r>
      <w:r w:rsidRPr="007F23AD">
        <w:rPr>
          <w:noProof/>
          <w:color w:val="000000" w:themeColor="text1"/>
        </w:rPr>
        <w:t xml:space="preserve"> 17(2), pp. 98-108. doi: 10.1016/j.pursup.2010.11.001</w:t>
      </w:r>
    </w:p>
    <w:p w14:paraId="3230DE43" w14:textId="77777777" w:rsidR="00FC69FC" w:rsidRPr="007F23AD" w:rsidRDefault="00FC69FC" w:rsidP="00FC69FC">
      <w:pPr>
        <w:pStyle w:val="EndNoteBibliography"/>
        <w:rPr>
          <w:noProof/>
          <w:color w:val="000000" w:themeColor="text1"/>
        </w:rPr>
      </w:pPr>
    </w:p>
    <w:p w14:paraId="731F9F4F" w14:textId="77777777" w:rsidR="00FC69FC" w:rsidRPr="007F23AD" w:rsidRDefault="00FC69FC" w:rsidP="00FC69FC">
      <w:pPr>
        <w:pStyle w:val="EndNoteBibliography"/>
        <w:rPr>
          <w:noProof/>
          <w:color w:val="000000" w:themeColor="text1"/>
        </w:rPr>
      </w:pPr>
      <w:r w:rsidRPr="007F23AD">
        <w:rPr>
          <w:noProof/>
          <w:color w:val="000000" w:themeColor="text1"/>
        </w:rPr>
        <w:t xml:space="preserve">Laforet, S. 2013. Organizational innovation outcomes in SMEs: Effects of age, size, and sector. </w:t>
      </w:r>
      <w:r w:rsidRPr="007F23AD">
        <w:rPr>
          <w:i/>
          <w:noProof/>
          <w:color w:val="000000" w:themeColor="text1"/>
        </w:rPr>
        <w:t>Journal of World business</w:t>
      </w:r>
      <w:r w:rsidRPr="007F23AD">
        <w:rPr>
          <w:noProof/>
          <w:color w:val="000000" w:themeColor="text1"/>
        </w:rPr>
        <w:t xml:space="preserve"> 48(4), pp. 490-502. </w:t>
      </w:r>
    </w:p>
    <w:p w14:paraId="7C4A9176" w14:textId="77777777" w:rsidR="00FC69FC" w:rsidRPr="007F23AD" w:rsidRDefault="00FC69FC" w:rsidP="00FC69FC">
      <w:pPr>
        <w:pStyle w:val="EndNoteBibliography"/>
        <w:rPr>
          <w:noProof/>
          <w:color w:val="000000" w:themeColor="text1"/>
        </w:rPr>
      </w:pPr>
    </w:p>
    <w:p w14:paraId="197EB7FD" w14:textId="77777777" w:rsidR="00FC69FC" w:rsidRPr="007F23AD" w:rsidRDefault="00FC69FC" w:rsidP="00FC69FC">
      <w:pPr>
        <w:pStyle w:val="EndNoteBibliography"/>
        <w:rPr>
          <w:noProof/>
          <w:color w:val="000000" w:themeColor="text1"/>
        </w:rPr>
      </w:pPr>
      <w:r w:rsidRPr="007F23AD">
        <w:rPr>
          <w:noProof/>
          <w:color w:val="000000" w:themeColor="text1"/>
        </w:rPr>
        <w:t xml:space="preserve">Lenny Koh, S., Demirbag, M., Bayraktar, E., Tatoglu, E. and Zaim, S. 2007. The impact of supply chain management practices on performance of SMEs. </w:t>
      </w:r>
      <w:r w:rsidRPr="007F23AD">
        <w:rPr>
          <w:i/>
          <w:noProof/>
          <w:color w:val="000000" w:themeColor="text1"/>
        </w:rPr>
        <w:t>Industrial Management &amp; Data Systems</w:t>
      </w:r>
      <w:r w:rsidRPr="007F23AD">
        <w:rPr>
          <w:noProof/>
          <w:color w:val="000000" w:themeColor="text1"/>
        </w:rPr>
        <w:t xml:space="preserve"> 107(1), pp. 103-124. </w:t>
      </w:r>
    </w:p>
    <w:p w14:paraId="1EFFEA9E" w14:textId="77777777" w:rsidR="00FC69FC" w:rsidRPr="007F23AD" w:rsidRDefault="00FC69FC" w:rsidP="00FC69FC">
      <w:pPr>
        <w:pStyle w:val="EndNoteBibliography"/>
        <w:rPr>
          <w:noProof/>
          <w:color w:val="000000" w:themeColor="text1"/>
        </w:rPr>
      </w:pPr>
    </w:p>
    <w:p w14:paraId="0025F9D1" w14:textId="3FF4033A" w:rsidR="00FC69FC" w:rsidRPr="007F23AD" w:rsidRDefault="00FC69FC" w:rsidP="00FC69FC">
      <w:pPr>
        <w:pStyle w:val="EndNoteBibliography"/>
        <w:rPr>
          <w:noProof/>
          <w:color w:val="000000" w:themeColor="text1"/>
        </w:rPr>
      </w:pPr>
      <w:r w:rsidRPr="007F23AD">
        <w:rPr>
          <w:noProof/>
          <w:color w:val="000000" w:themeColor="text1"/>
        </w:rPr>
        <w:t xml:space="preserve">Liao, L., Yang, C. and Quan, L. 2023. Construction supply chain management: A systematic literature review and future development. </w:t>
      </w:r>
      <w:r w:rsidRPr="007F23AD">
        <w:rPr>
          <w:i/>
          <w:noProof/>
          <w:color w:val="000000" w:themeColor="text1"/>
        </w:rPr>
        <w:t>Journal of Cleaner Production</w:t>
      </w:r>
      <w:r w:rsidRPr="007F23AD">
        <w:rPr>
          <w:noProof/>
          <w:color w:val="000000" w:themeColor="text1"/>
        </w:rPr>
        <w:t xml:space="preserve"> 382, p. 135230. doi: </w:t>
      </w:r>
      <w:hyperlink r:id="rId30" w:history="1">
        <w:r w:rsidRPr="007F23AD">
          <w:rPr>
            <w:rStyle w:val="a4"/>
            <w:noProof/>
            <w:color w:val="000000" w:themeColor="text1"/>
          </w:rPr>
          <w:t>https://doi.org/10.1016/j.jclepro.2022.135230</w:t>
        </w:r>
      </w:hyperlink>
    </w:p>
    <w:p w14:paraId="6D2D993D" w14:textId="77777777" w:rsidR="00FC69FC" w:rsidRPr="007F23AD" w:rsidRDefault="00FC69FC" w:rsidP="00FC69FC">
      <w:pPr>
        <w:pStyle w:val="EndNoteBibliography"/>
        <w:rPr>
          <w:noProof/>
          <w:color w:val="000000" w:themeColor="text1"/>
        </w:rPr>
      </w:pPr>
    </w:p>
    <w:p w14:paraId="6351AAAE" w14:textId="77777777" w:rsidR="00FC69FC" w:rsidRPr="007F23AD" w:rsidRDefault="00FC69FC" w:rsidP="00FC69FC">
      <w:pPr>
        <w:pStyle w:val="EndNoteBibliography"/>
        <w:rPr>
          <w:noProof/>
          <w:color w:val="000000" w:themeColor="text1"/>
        </w:rPr>
      </w:pPr>
      <w:r w:rsidRPr="007F23AD">
        <w:rPr>
          <w:noProof/>
          <w:color w:val="000000" w:themeColor="text1"/>
        </w:rPr>
        <w:t xml:space="preserve">Ling, F. Y. Y., Ong, S. Y., Ke, Y., Wang, S. and Zou, P. 2014. Drivers and barriers to adopting relational contracting practices in public projects: Comparative study of Beijing and Sydney. </w:t>
      </w:r>
      <w:r w:rsidRPr="007F23AD">
        <w:rPr>
          <w:i/>
          <w:noProof/>
          <w:color w:val="000000" w:themeColor="text1"/>
        </w:rPr>
        <w:t>International Journal of Project Management</w:t>
      </w:r>
      <w:r w:rsidRPr="007F23AD">
        <w:rPr>
          <w:noProof/>
          <w:color w:val="000000" w:themeColor="text1"/>
        </w:rPr>
        <w:t xml:space="preserve"> 32(2), pp. 275-285. doi: 10.1016/j.ijproman.2013.04.008</w:t>
      </w:r>
    </w:p>
    <w:p w14:paraId="5F4B65FE" w14:textId="77777777" w:rsidR="00FC69FC" w:rsidRPr="007F23AD" w:rsidRDefault="00FC69FC" w:rsidP="00FC69FC">
      <w:pPr>
        <w:pStyle w:val="EndNoteBibliography"/>
        <w:rPr>
          <w:noProof/>
          <w:color w:val="000000" w:themeColor="text1"/>
        </w:rPr>
      </w:pPr>
    </w:p>
    <w:p w14:paraId="300FD245" w14:textId="3EF779D7" w:rsidR="00FC69FC" w:rsidRPr="007F23AD" w:rsidRDefault="00FC69FC" w:rsidP="00FC69FC">
      <w:pPr>
        <w:pStyle w:val="EndNoteBibliography"/>
        <w:rPr>
          <w:noProof/>
          <w:color w:val="000000" w:themeColor="text1"/>
        </w:rPr>
      </w:pPr>
      <w:r w:rsidRPr="007F23AD">
        <w:rPr>
          <w:noProof/>
          <w:color w:val="000000" w:themeColor="text1"/>
        </w:rPr>
        <w:t xml:space="preserve">Loader, K. and Norton, S. 2015. SME access to public procurement: An analysis of the experiences of SMEs supplying the publicly funded UK heritage sector. </w:t>
      </w:r>
      <w:r w:rsidRPr="007F23AD">
        <w:rPr>
          <w:i/>
          <w:noProof/>
          <w:color w:val="000000" w:themeColor="text1"/>
        </w:rPr>
        <w:t xml:space="preserve">Journal of Purchasing </w:t>
      </w:r>
      <w:r w:rsidRPr="007F23AD">
        <w:rPr>
          <w:i/>
          <w:noProof/>
          <w:color w:val="000000" w:themeColor="text1"/>
        </w:rPr>
        <w:lastRenderedPageBreak/>
        <w:t>and Supply Management</w:t>
      </w:r>
      <w:r w:rsidRPr="007F23AD">
        <w:rPr>
          <w:noProof/>
          <w:color w:val="000000" w:themeColor="text1"/>
        </w:rPr>
        <w:t xml:space="preserve"> 21(4), pp. 241-250. doi: </w:t>
      </w:r>
      <w:hyperlink r:id="rId31" w:history="1">
        <w:r w:rsidRPr="007F23AD">
          <w:rPr>
            <w:rStyle w:val="a4"/>
            <w:noProof/>
            <w:color w:val="000000" w:themeColor="text1"/>
          </w:rPr>
          <w:t>https://doi.org/10.1016/j.pursup.2015.02.001</w:t>
        </w:r>
      </w:hyperlink>
    </w:p>
    <w:p w14:paraId="791B6B84" w14:textId="77777777" w:rsidR="00FC69FC" w:rsidRPr="007F23AD" w:rsidRDefault="00FC69FC" w:rsidP="00FC69FC">
      <w:pPr>
        <w:pStyle w:val="EndNoteBibliography"/>
        <w:rPr>
          <w:noProof/>
          <w:color w:val="000000" w:themeColor="text1"/>
        </w:rPr>
      </w:pPr>
    </w:p>
    <w:p w14:paraId="1E0C6360" w14:textId="77777777" w:rsidR="00FC69FC" w:rsidRPr="007F23AD" w:rsidRDefault="00FC69FC" w:rsidP="00FC69FC">
      <w:pPr>
        <w:pStyle w:val="EndNoteBibliography"/>
        <w:rPr>
          <w:noProof/>
          <w:color w:val="000000" w:themeColor="text1"/>
        </w:rPr>
      </w:pPr>
      <w:r w:rsidRPr="007F23AD">
        <w:rPr>
          <w:noProof/>
          <w:color w:val="000000" w:themeColor="text1"/>
        </w:rPr>
        <w:t xml:space="preserve">Lu, W., Wu, L. and Zhao, R. 2023. Rebuilding trust in the construction industry: a blockchain-based deployment framework. </w:t>
      </w:r>
      <w:r w:rsidRPr="007F23AD">
        <w:rPr>
          <w:i/>
          <w:noProof/>
          <w:color w:val="000000" w:themeColor="text1"/>
        </w:rPr>
        <w:t>International Journal of Construction Management</w:t>
      </w:r>
      <w:r w:rsidRPr="007F23AD">
        <w:rPr>
          <w:noProof/>
          <w:color w:val="000000" w:themeColor="text1"/>
        </w:rPr>
        <w:t xml:space="preserve"> 23(8), pp. 1405-1416. doi: 10.1080/15623599.2021.1974683</w:t>
      </w:r>
    </w:p>
    <w:p w14:paraId="13C97E93" w14:textId="77777777" w:rsidR="00FC69FC" w:rsidRPr="007F23AD" w:rsidRDefault="00FC69FC" w:rsidP="00FC69FC">
      <w:pPr>
        <w:pStyle w:val="EndNoteBibliography"/>
        <w:rPr>
          <w:noProof/>
          <w:color w:val="000000" w:themeColor="text1"/>
        </w:rPr>
      </w:pPr>
    </w:p>
    <w:p w14:paraId="0694A045" w14:textId="77777777" w:rsidR="00FC69FC" w:rsidRPr="007F23AD" w:rsidRDefault="00FC69FC" w:rsidP="00FC69FC">
      <w:pPr>
        <w:pStyle w:val="EndNoteBibliography"/>
        <w:rPr>
          <w:noProof/>
          <w:color w:val="000000" w:themeColor="text1"/>
        </w:rPr>
      </w:pPr>
      <w:r w:rsidRPr="007F23AD">
        <w:rPr>
          <w:noProof/>
          <w:color w:val="000000" w:themeColor="text1"/>
        </w:rPr>
        <w:t xml:space="preserve">Maemura, Y., Kim, E. and Ozawa, K. 2018. Root causes of recurring contractual conflicts in international construction projects: Five case studies from Vietnam. </w:t>
      </w:r>
      <w:r w:rsidRPr="007F23AD">
        <w:rPr>
          <w:i/>
          <w:noProof/>
          <w:color w:val="000000" w:themeColor="text1"/>
        </w:rPr>
        <w:t>Journal of Construction Engineering and Management</w:t>
      </w:r>
      <w:r w:rsidRPr="007F23AD">
        <w:rPr>
          <w:noProof/>
          <w:color w:val="000000" w:themeColor="text1"/>
        </w:rPr>
        <w:t xml:space="preserve"> 144(8), p. 05018008. </w:t>
      </w:r>
    </w:p>
    <w:p w14:paraId="237A6069" w14:textId="77777777" w:rsidR="00FC69FC" w:rsidRPr="007F23AD" w:rsidRDefault="00FC69FC" w:rsidP="00FC69FC">
      <w:pPr>
        <w:pStyle w:val="EndNoteBibliography"/>
        <w:rPr>
          <w:noProof/>
          <w:color w:val="000000" w:themeColor="text1"/>
        </w:rPr>
      </w:pPr>
    </w:p>
    <w:p w14:paraId="2D0C7152" w14:textId="77777777" w:rsidR="00FC69FC" w:rsidRPr="007F23AD" w:rsidRDefault="00FC69FC" w:rsidP="00FC69FC">
      <w:pPr>
        <w:pStyle w:val="EndNoteBibliography"/>
        <w:rPr>
          <w:noProof/>
          <w:color w:val="000000" w:themeColor="text1"/>
        </w:rPr>
      </w:pPr>
      <w:r w:rsidRPr="007F23AD">
        <w:rPr>
          <w:noProof/>
          <w:color w:val="000000" w:themeColor="text1"/>
        </w:rPr>
        <w:t xml:space="preserve">Mansour, H., Aminudin, E. and Mansour, T. 2021. Implementing industry 4.0 in the construction industry- strategic readiness perspective. </w:t>
      </w:r>
      <w:r w:rsidRPr="007F23AD">
        <w:rPr>
          <w:i/>
          <w:noProof/>
          <w:color w:val="000000" w:themeColor="text1"/>
        </w:rPr>
        <w:t>International Journal of Construction Management</w:t>
      </w:r>
      <w:r w:rsidRPr="007F23AD">
        <w:rPr>
          <w:noProof/>
          <w:color w:val="000000" w:themeColor="text1"/>
        </w:rPr>
        <w:t xml:space="preserve"> 23(9), pp. 1457-1470. doi: 10.1080/15623599.2021.1975351</w:t>
      </w:r>
    </w:p>
    <w:p w14:paraId="08492917" w14:textId="77777777" w:rsidR="00FC69FC" w:rsidRPr="007F23AD" w:rsidRDefault="00FC69FC" w:rsidP="00FC69FC">
      <w:pPr>
        <w:pStyle w:val="EndNoteBibliography"/>
        <w:rPr>
          <w:noProof/>
          <w:color w:val="000000" w:themeColor="text1"/>
        </w:rPr>
      </w:pPr>
    </w:p>
    <w:p w14:paraId="14338F26" w14:textId="77777777" w:rsidR="00FC69FC" w:rsidRPr="007F23AD" w:rsidRDefault="00FC69FC" w:rsidP="00FC69FC">
      <w:pPr>
        <w:pStyle w:val="EndNoteBibliography"/>
        <w:rPr>
          <w:noProof/>
          <w:color w:val="000000" w:themeColor="text1"/>
        </w:rPr>
      </w:pPr>
      <w:r w:rsidRPr="007F23AD">
        <w:rPr>
          <w:noProof/>
          <w:color w:val="000000" w:themeColor="text1"/>
        </w:rPr>
        <w:t xml:space="preserve">Manu, E., Ankrah, N., Chinyio, E. and Proverbs, D. 2015. Trust influencing factors in main contractor and subcontractor relationships during projects. </w:t>
      </w:r>
      <w:r w:rsidRPr="007F23AD">
        <w:rPr>
          <w:i/>
          <w:noProof/>
          <w:color w:val="000000" w:themeColor="text1"/>
        </w:rPr>
        <w:t>International Journal of Project Management</w:t>
      </w:r>
      <w:r w:rsidRPr="007F23AD">
        <w:rPr>
          <w:noProof/>
          <w:color w:val="000000" w:themeColor="text1"/>
        </w:rPr>
        <w:t xml:space="preserve"> 33(7), pp. 1495-1508. doi: 10.1016/j.ijproman.2015.06.006</w:t>
      </w:r>
    </w:p>
    <w:p w14:paraId="4CA6F33D" w14:textId="77777777" w:rsidR="00FC69FC" w:rsidRPr="007F23AD" w:rsidRDefault="00FC69FC" w:rsidP="00FC69FC">
      <w:pPr>
        <w:pStyle w:val="EndNoteBibliography"/>
        <w:rPr>
          <w:noProof/>
          <w:color w:val="000000" w:themeColor="text1"/>
        </w:rPr>
      </w:pPr>
    </w:p>
    <w:p w14:paraId="772C5A77" w14:textId="77777777" w:rsidR="00FC69FC" w:rsidRPr="007F23AD" w:rsidRDefault="00FC69FC" w:rsidP="00FC69FC">
      <w:pPr>
        <w:pStyle w:val="EndNoteBibliography"/>
        <w:rPr>
          <w:noProof/>
          <w:color w:val="000000" w:themeColor="text1"/>
        </w:rPr>
      </w:pPr>
      <w:r w:rsidRPr="007F23AD">
        <w:rPr>
          <w:noProof/>
          <w:color w:val="000000" w:themeColor="text1"/>
        </w:rPr>
        <w:t xml:space="preserve">Manuj, I. and Mentzer, J. T. 2008. Global supply chain risk management strategies. </w:t>
      </w:r>
      <w:r w:rsidRPr="007F23AD">
        <w:rPr>
          <w:i/>
          <w:noProof/>
          <w:color w:val="000000" w:themeColor="text1"/>
        </w:rPr>
        <w:t>International Journal of Physical Distribution &amp; Logistics Management</w:t>
      </w:r>
      <w:r w:rsidRPr="007F23AD">
        <w:rPr>
          <w:noProof/>
          <w:color w:val="000000" w:themeColor="text1"/>
        </w:rPr>
        <w:t xml:space="preserve">,  </w:t>
      </w:r>
    </w:p>
    <w:p w14:paraId="7B1D2E24" w14:textId="77777777" w:rsidR="00FC69FC" w:rsidRPr="007F23AD" w:rsidRDefault="00FC69FC" w:rsidP="00FC69FC">
      <w:pPr>
        <w:pStyle w:val="EndNoteBibliography"/>
        <w:rPr>
          <w:noProof/>
          <w:color w:val="000000" w:themeColor="text1"/>
        </w:rPr>
      </w:pPr>
    </w:p>
    <w:p w14:paraId="10CAE8F9" w14:textId="77777777" w:rsidR="00FC69FC" w:rsidRPr="007F23AD" w:rsidRDefault="00FC69FC" w:rsidP="00FC69FC">
      <w:pPr>
        <w:pStyle w:val="EndNoteBibliography"/>
        <w:rPr>
          <w:noProof/>
          <w:color w:val="000000" w:themeColor="text1"/>
        </w:rPr>
      </w:pPr>
      <w:r w:rsidRPr="007F23AD">
        <w:rPr>
          <w:noProof/>
          <w:color w:val="000000" w:themeColor="text1"/>
        </w:rPr>
        <w:t xml:space="preserve">Moeuf, A., Lamouri, S., Pellerin, R., Tamayo-Giraldo, S., Tobon-Valencia, E. and Eburdy, R. 2019. Identification of critical success factors, risks and opportunities of Industry 4.0 in SMEs. </w:t>
      </w:r>
      <w:r w:rsidRPr="007F23AD">
        <w:rPr>
          <w:i/>
          <w:noProof/>
          <w:color w:val="000000" w:themeColor="text1"/>
        </w:rPr>
        <w:t>International Journal of Production Research</w:t>
      </w:r>
      <w:r w:rsidRPr="007F23AD">
        <w:rPr>
          <w:noProof/>
          <w:color w:val="000000" w:themeColor="text1"/>
        </w:rPr>
        <w:t xml:space="preserve"> 58(5), pp. 1384-1400. doi: 10.1080/00207543.2019.1636323</w:t>
      </w:r>
    </w:p>
    <w:p w14:paraId="7D26A456" w14:textId="77777777" w:rsidR="00FC69FC" w:rsidRPr="007F23AD" w:rsidRDefault="00FC69FC" w:rsidP="00FC69FC">
      <w:pPr>
        <w:pStyle w:val="EndNoteBibliography"/>
        <w:rPr>
          <w:noProof/>
          <w:color w:val="000000" w:themeColor="text1"/>
        </w:rPr>
      </w:pPr>
    </w:p>
    <w:p w14:paraId="7D87D391" w14:textId="77777777" w:rsidR="00FC69FC" w:rsidRPr="007F23AD" w:rsidRDefault="00FC69FC" w:rsidP="00FC69FC">
      <w:pPr>
        <w:pStyle w:val="EndNoteBibliography"/>
        <w:rPr>
          <w:noProof/>
          <w:color w:val="000000" w:themeColor="text1"/>
        </w:rPr>
      </w:pPr>
      <w:r w:rsidRPr="007F23AD">
        <w:rPr>
          <w:noProof/>
          <w:color w:val="000000" w:themeColor="text1"/>
        </w:rPr>
        <w:t xml:space="preserve">Moeuf, A., Lamouri, S., Pellerin, R., Tamayo-Giraldo, S., Tobon-Valencia, E. and Eburdy, R. 2020. Identification of critical success factors, risks and opportunities of Industry 4.0 in SMEs. </w:t>
      </w:r>
      <w:r w:rsidRPr="007F23AD">
        <w:rPr>
          <w:i/>
          <w:noProof/>
          <w:color w:val="000000" w:themeColor="text1"/>
        </w:rPr>
        <w:t>International Journal of Production Research</w:t>
      </w:r>
      <w:r w:rsidRPr="007F23AD">
        <w:rPr>
          <w:noProof/>
          <w:color w:val="000000" w:themeColor="text1"/>
        </w:rPr>
        <w:t xml:space="preserve"> 58(5), pp. 1384-1400. doi: 10.1080/00207543.2019.1636323</w:t>
      </w:r>
    </w:p>
    <w:p w14:paraId="63D92F34" w14:textId="77777777" w:rsidR="00FC69FC" w:rsidRPr="007F23AD" w:rsidRDefault="00FC69FC" w:rsidP="00FC69FC">
      <w:pPr>
        <w:pStyle w:val="EndNoteBibliography"/>
        <w:rPr>
          <w:noProof/>
          <w:color w:val="000000" w:themeColor="text1"/>
        </w:rPr>
      </w:pPr>
    </w:p>
    <w:p w14:paraId="31957D03" w14:textId="77777777" w:rsidR="00FC69FC" w:rsidRPr="007F23AD" w:rsidRDefault="00FC69FC" w:rsidP="00FC69FC">
      <w:pPr>
        <w:pStyle w:val="EndNoteBibliography"/>
        <w:rPr>
          <w:noProof/>
          <w:color w:val="000000" w:themeColor="text1"/>
        </w:rPr>
      </w:pPr>
      <w:r w:rsidRPr="007F23AD">
        <w:rPr>
          <w:noProof/>
          <w:color w:val="000000" w:themeColor="text1"/>
        </w:rPr>
        <w:t xml:space="preserve">Mohammadi, M. M., Jalali, A. and Hasani, A. 2022. Success and failure factors in implementing quality management systems in small- and medium-sized enterprises: a mixed-method study. </w:t>
      </w:r>
      <w:r w:rsidRPr="007F23AD">
        <w:rPr>
          <w:i/>
          <w:noProof/>
          <w:color w:val="000000" w:themeColor="text1"/>
        </w:rPr>
        <w:t>International Journal of Quality &amp; Reliability Management</w:t>
      </w:r>
      <w:r w:rsidRPr="007F23AD">
        <w:rPr>
          <w:noProof/>
          <w:color w:val="000000" w:themeColor="text1"/>
        </w:rPr>
        <w:t xml:space="preserve"> 39(2), pp. 468-494. doi: 10.1108/Ijqrm-06-2020-0210</w:t>
      </w:r>
    </w:p>
    <w:p w14:paraId="7631C5ED" w14:textId="77777777" w:rsidR="00FC69FC" w:rsidRPr="007F23AD" w:rsidRDefault="00FC69FC" w:rsidP="00FC69FC">
      <w:pPr>
        <w:pStyle w:val="EndNoteBibliography"/>
        <w:rPr>
          <w:noProof/>
          <w:color w:val="000000" w:themeColor="text1"/>
        </w:rPr>
      </w:pPr>
    </w:p>
    <w:p w14:paraId="575E42DB" w14:textId="77777777" w:rsidR="00FC69FC" w:rsidRPr="007F23AD" w:rsidRDefault="00FC69FC" w:rsidP="00FC69FC">
      <w:pPr>
        <w:pStyle w:val="EndNoteBibliography"/>
        <w:rPr>
          <w:noProof/>
          <w:color w:val="000000" w:themeColor="text1"/>
        </w:rPr>
      </w:pPr>
      <w:r w:rsidRPr="007F23AD">
        <w:rPr>
          <w:noProof/>
          <w:color w:val="000000" w:themeColor="text1"/>
        </w:rPr>
        <w:t xml:space="preserve">Muller, P., Caliandro, C., Peycheva, V., Gagliardi, D., Marzocchi, C., Ramlogan, R. and Cox, D. 2015. </w:t>
      </w:r>
      <w:r w:rsidRPr="007F23AD">
        <w:rPr>
          <w:i/>
          <w:noProof/>
          <w:color w:val="000000" w:themeColor="text1"/>
        </w:rPr>
        <w:t>Annual report on european SMEs</w:t>
      </w:r>
      <w:r w:rsidRPr="007F23AD">
        <w:rPr>
          <w:noProof/>
          <w:color w:val="000000" w:themeColor="text1"/>
        </w:rPr>
        <w:t xml:space="preserve">.  </w:t>
      </w:r>
    </w:p>
    <w:p w14:paraId="312CDC14" w14:textId="77777777" w:rsidR="00FC69FC" w:rsidRPr="007F23AD" w:rsidRDefault="00FC69FC" w:rsidP="00FC69FC">
      <w:pPr>
        <w:pStyle w:val="EndNoteBibliography"/>
        <w:rPr>
          <w:noProof/>
          <w:color w:val="000000" w:themeColor="text1"/>
        </w:rPr>
      </w:pPr>
    </w:p>
    <w:p w14:paraId="289F0F21" w14:textId="77777777" w:rsidR="00FC69FC" w:rsidRPr="007F23AD" w:rsidRDefault="00FC69FC" w:rsidP="00FC69FC">
      <w:pPr>
        <w:pStyle w:val="EndNoteBibliography"/>
        <w:rPr>
          <w:noProof/>
          <w:color w:val="000000" w:themeColor="text1"/>
        </w:rPr>
      </w:pPr>
      <w:r w:rsidRPr="007F23AD">
        <w:rPr>
          <w:noProof/>
          <w:color w:val="000000" w:themeColor="text1"/>
        </w:rPr>
        <w:t xml:space="preserve">Nagarajan, M. and Bernstein, F. 2012. Competition and Cooperative Bargaining Models in Supply Chains. </w:t>
      </w:r>
      <w:r w:rsidRPr="007F23AD">
        <w:rPr>
          <w:i/>
          <w:noProof/>
          <w:color w:val="000000" w:themeColor="text1"/>
        </w:rPr>
        <w:t>Foundations and Trends® in Technology, Information and Operations Management</w:t>
      </w:r>
      <w:r w:rsidRPr="007F23AD">
        <w:rPr>
          <w:noProof/>
          <w:color w:val="000000" w:themeColor="text1"/>
        </w:rPr>
        <w:t xml:space="preserve"> 5(2), pp. 87-145. doi: 10.1561/0200000016</w:t>
      </w:r>
    </w:p>
    <w:p w14:paraId="16009C1E" w14:textId="77777777" w:rsidR="00FC69FC" w:rsidRPr="007F23AD" w:rsidRDefault="00FC69FC" w:rsidP="00FC69FC">
      <w:pPr>
        <w:pStyle w:val="EndNoteBibliography"/>
        <w:rPr>
          <w:noProof/>
          <w:color w:val="000000" w:themeColor="text1"/>
        </w:rPr>
      </w:pPr>
    </w:p>
    <w:p w14:paraId="673CE100" w14:textId="77777777" w:rsidR="00FC69FC" w:rsidRPr="007F23AD" w:rsidRDefault="00FC69FC" w:rsidP="00FC69FC">
      <w:pPr>
        <w:pStyle w:val="EndNoteBibliography"/>
        <w:rPr>
          <w:noProof/>
          <w:color w:val="000000" w:themeColor="text1"/>
        </w:rPr>
      </w:pPr>
      <w:r w:rsidRPr="007F23AD">
        <w:rPr>
          <w:noProof/>
          <w:color w:val="000000" w:themeColor="text1"/>
        </w:rPr>
        <w:t xml:space="preserve">Naim, M. M. and Gosling, J. 2023. Revisiting the whole systems approach: designing supply chains in a turbulent world. </w:t>
      </w:r>
      <w:r w:rsidRPr="007F23AD">
        <w:rPr>
          <w:i/>
          <w:noProof/>
          <w:color w:val="000000" w:themeColor="text1"/>
        </w:rPr>
        <w:t>The International Journal of Logistics Management</w:t>
      </w:r>
      <w:r w:rsidRPr="007F23AD">
        <w:rPr>
          <w:noProof/>
          <w:color w:val="000000" w:themeColor="text1"/>
        </w:rPr>
        <w:t xml:space="preserve"> 34(1), pp. 5-33. doi: 10.1108/IJLM-02-2021-0121</w:t>
      </w:r>
    </w:p>
    <w:p w14:paraId="37EBDCC9" w14:textId="77777777" w:rsidR="00FC69FC" w:rsidRPr="007F23AD" w:rsidRDefault="00FC69FC" w:rsidP="00FC69FC">
      <w:pPr>
        <w:pStyle w:val="EndNoteBibliography"/>
        <w:rPr>
          <w:noProof/>
          <w:color w:val="000000" w:themeColor="text1"/>
        </w:rPr>
      </w:pPr>
    </w:p>
    <w:p w14:paraId="19D777AB" w14:textId="77777777" w:rsidR="00FC69FC" w:rsidRPr="007F23AD" w:rsidRDefault="00FC69FC" w:rsidP="00FC69FC">
      <w:pPr>
        <w:pStyle w:val="EndNoteBibliography"/>
        <w:rPr>
          <w:noProof/>
          <w:color w:val="000000" w:themeColor="text1"/>
        </w:rPr>
      </w:pPr>
      <w:r w:rsidRPr="007F23AD">
        <w:rPr>
          <w:noProof/>
          <w:color w:val="000000" w:themeColor="text1"/>
        </w:rPr>
        <w:t xml:space="preserve">Namagembe, S., Ntayi Mpeera, J. and Kalid, A. 2021. An examination of SME involvement in public procurement under bid lot sizing. </w:t>
      </w:r>
      <w:r w:rsidRPr="007F23AD">
        <w:rPr>
          <w:i/>
          <w:noProof/>
          <w:color w:val="000000" w:themeColor="text1"/>
        </w:rPr>
        <w:t>Journal of Public Procurement</w:t>
      </w:r>
      <w:r w:rsidRPr="007F23AD">
        <w:rPr>
          <w:noProof/>
          <w:color w:val="000000" w:themeColor="text1"/>
        </w:rPr>
        <w:t xml:space="preserve"> 21(4), pp. 370-398. doi: 10.1108/JOPP-04-2020-0031</w:t>
      </w:r>
    </w:p>
    <w:p w14:paraId="4F5DAA43" w14:textId="77777777" w:rsidR="00FC69FC" w:rsidRPr="007F23AD" w:rsidRDefault="00FC69FC" w:rsidP="00FC69FC">
      <w:pPr>
        <w:pStyle w:val="EndNoteBibliography"/>
        <w:rPr>
          <w:noProof/>
          <w:color w:val="000000" w:themeColor="text1"/>
        </w:rPr>
      </w:pPr>
    </w:p>
    <w:p w14:paraId="796C34DC" w14:textId="77777777" w:rsidR="00FC69FC" w:rsidRPr="007F23AD" w:rsidRDefault="00FC69FC" w:rsidP="00FC69FC">
      <w:pPr>
        <w:pStyle w:val="EndNoteBibliography"/>
        <w:rPr>
          <w:noProof/>
          <w:color w:val="000000" w:themeColor="text1"/>
        </w:rPr>
      </w:pPr>
      <w:r w:rsidRPr="007F23AD">
        <w:rPr>
          <w:noProof/>
          <w:color w:val="000000" w:themeColor="text1"/>
        </w:rPr>
        <w:t xml:space="preserve">National Bureau of Statistics of China, e. 2017. Statistical classification of small, medium and large micro enterprises. </w:t>
      </w:r>
      <w:r w:rsidRPr="007F23AD">
        <w:rPr>
          <w:i/>
          <w:noProof/>
          <w:color w:val="000000" w:themeColor="text1"/>
        </w:rPr>
        <w:t>National Bureau of Statistics of the People’s Republic of China, Beijing</w:t>
      </w:r>
      <w:r w:rsidRPr="007F23AD">
        <w:rPr>
          <w:noProof/>
          <w:color w:val="000000" w:themeColor="text1"/>
        </w:rPr>
        <w:t xml:space="preserve">,  </w:t>
      </w:r>
    </w:p>
    <w:p w14:paraId="51E4E9AF" w14:textId="77777777" w:rsidR="00FC69FC" w:rsidRPr="007F23AD" w:rsidRDefault="00FC69FC" w:rsidP="00FC69FC">
      <w:pPr>
        <w:pStyle w:val="EndNoteBibliography"/>
        <w:rPr>
          <w:noProof/>
          <w:color w:val="000000" w:themeColor="text1"/>
        </w:rPr>
      </w:pPr>
    </w:p>
    <w:p w14:paraId="6AA9979D" w14:textId="027F5216" w:rsidR="00FC69FC" w:rsidRPr="007F23AD" w:rsidRDefault="00FC69FC" w:rsidP="00FC69FC">
      <w:pPr>
        <w:pStyle w:val="EndNoteBibliography"/>
        <w:rPr>
          <w:noProof/>
          <w:color w:val="000000" w:themeColor="text1"/>
        </w:rPr>
      </w:pPr>
      <w:r w:rsidRPr="007F23AD">
        <w:rPr>
          <w:noProof/>
          <w:color w:val="000000" w:themeColor="text1"/>
        </w:rPr>
        <w:t xml:space="preserve">OECD. 2023. </w:t>
      </w:r>
      <w:r w:rsidRPr="007F23AD">
        <w:rPr>
          <w:i/>
          <w:noProof/>
          <w:color w:val="000000" w:themeColor="text1"/>
        </w:rPr>
        <w:t>OECD SME and Entrepreneurship Outlook 2023</w:t>
      </w:r>
      <w:r w:rsidRPr="007F23AD">
        <w:rPr>
          <w:noProof/>
          <w:color w:val="000000" w:themeColor="text1"/>
        </w:rPr>
        <w:t xml:space="preserve">. Available at: </w:t>
      </w:r>
      <w:hyperlink r:id="rId32" w:history="1">
        <w:r w:rsidRPr="007F23AD">
          <w:rPr>
            <w:rStyle w:val="a4"/>
            <w:noProof/>
            <w:color w:val="000000" w:themeColor="text1"/>
          </w:rPr>
          <w:t>https://doi.org/10.1787/8d707502-en</w:t>
        </w:r>
      </w:hyperlink>
      <w:r w:rsidRPr="007F23AD">
        <w:rPr>
          <w:noProof/>
          <w:color w:val="000000" w:themeColor="text1"/>
        </w:rPr>
        <w:t xml:space="preserve"> [Accessed: 28-06-2024].</w:t>
      </w:r>
    </w:p>
    <w:p w14:paraId="7F8075E8" w14:textId="77777777" w:rsidR="00FC69FC" w:rsidRPr="007F23AD" w:rsidRDefault="00FC69FC" w:rsidP="00FC69FC">
      <w:pPr>
        <w:pStyle w:val="EndNoteBibliography"/>
        <w:rPr>
          <w:noProof/>
          <w:color w:val="000000" w:themeColor="text1"/>
        </w:rPr>
      </w:pPr>
    </w:p>
    <w:p w14:paraId="6E1342F8" w14:textId="77777777" w:rsidR="00FC69FC" w:rsidRPr="007F23AD" w:rsidRDefault="00FC69FC" w:rsidP="00FC69FC">
      <w:pPr>
        <w:pStyle w:val="EndNoteBibliography"/>
        <w:rPr>
          <w:noProof/>
          <w:color w:val="000000" w:themeColor="text1"/>
        </w:rPr>
      </w:pPr>
      <w:r w:rsidRPr="007F23AD">
        <w:rPr>
          <w:noProof/>
          <w:color w:val="000000" w:themeColor="text1"/>
        </w:rPr>
        <w:t xml:space="preserve">Okonkwo, P. N. and Wium, J. 2020. Health and Safety Management Systems within Construction Contractor Organizations: Case Study of South Africa. </w:t>
      </w:r>
      <w:r w:rsidRPr="007F23AD">
        <w:rPr>
          <w:i/>
          <w:noProof/>
          <w:color w:val="000000" w:themeColor="text1"/>
        </w:rPr>
        <w:t>Journal of Construction Engineering and Management</w:t>
      </w:r>
      <w:r w:rsidRPr="007F23AD">
        <w:rPr>
          <w:noProof/>
          <w:color w:val="000000" w:themeColor="text1"/>
        </w:rPr>
        <w:t xml:space="preserve"> 146(5),  doi: Artn 05020003</w:t>
      </w:r>
    </w:p>
    <w:p w14:paraId="5088F363" w14:textId="77777777" w:rsidR="00FC69FC" w:rsidRPr="007F23AD" w:rsidRDefault="00FC69FC" w:rsidP="00FC69FC">
      <w:pPr>
        <w:pStyle w:val="EndNoteBibliography"/>
        <w:rPr>
          <w:noProof/>
          <w:color w:val="000000" w:themeColor="text1"/>
        </w:rPr>
      </w:pPr>
      <w:r w:rsidRPr="007F23AD">
        <w:rPr>
          <w:noProof/>
          <w:color w:val="000000" w:themeColor="text1"/>
        </w:rPr>
        <w:t>10.1061/(Asce)Co.1943-7862.0001833</w:t>
      </w:r>
    </w:p>
    <w:p w14:paraId="37B9E520" w14:textId="77777777" w:rsidR="00FC69FC" w:rsidRPr="007F23AD" w:rsidRDefault="00FC69FC" w:rsidP="00FC69FC">
      <w:pPr>
        <w:pStyle w:val="EndNoteBibliography"/>
        <w:rPr>
          <w:noProof/>
          <w:color w:val="000000" w:themeColor="text1"/>
        </w:rPr>
      </w:pPr>
    </w:p>
    <w:p w14:paraId="2AB4E4F5" w14:textId="200D0794" w:rsidR="00FC69FC" w:rsidRPr="007F23AD" w:rsidRDefault="00FC69FC" w:rsidP="00FC69FC">
      <w:pPr>
        <w:pStyle w:val="EndNoteBibliography"/>
        <w:rPr>
          <w:noProof/>
          <w:color w:val="000000" w:themeColor="text1"/>
        </w:rPr>
      </w:pPr>
      <w:r w:rsidRPr="007F23AD">
        <w:rPr>
          <w:noProof/>
          <w:color w:val="000000" w:themeColor="text1"/>
        </w:rPr>
        <w:t xml:space="preserve">Olander, S. and Landin, A. 2005. Evaluation of stakeholder influence in the implementation of construction projects. </w:t>
      </w:r>
      <w:r w:rsidRPr="007F23AD">
        <w:rPr>
          <w:i/>
          <w:noProof/>
          <w:color w:val="000000" w:themeColor="text1"/>
        </w:rPr>
        <w:t>International journal of project management</w:t>
      </w:r>
      <w:r w:rsidRPr="007F23AD">
        <w:rPr>
          <w:noProof/>
          <w:color w:val="000000" w:themeColor="text1"/>
        </w:rPr>
        <w:t xml:space="preserve"> 23(4), pp. 321-328. doi: </w:t>
      </w:r>
      <w:hyperlink r:id="rId33" w:history="1">
        <w:r w:rsidRPr="007F23AD">
          <w:rPr>
            <w:rStyle w:val="a4"/>
            <w:noProof/>
            <w:color w:val="000000" w:themeColor="text1"/>
          </w:rPr>
          <w:t>https://doi.org/10.1016/j.ijproman.2005.02.002</w:t>
        </w:r>
      </w:hyperlink>
    </w:p>
    <w:p w14:paraId="068DB3CB" w14:textId="77777777" w:rsidR="00FC69FC" w:rsidRPr="007F23AD" w:rsidRDefault="00FC69FC" w:rsidP="00FC69FC">
      <w:pPr>
        <w:pStyle w:val="EndNoteBibliography"/>
        <w:rPr>
          <w:noProof/>
          <w:color w:val="000000" w:themeColor="text1"/>
        </w:rPr>
      </w:pPr>
    </w:p>
    <w:p w14:paraId="313A2949" w14:textId="77777777" w:rsidR="00FC69FC" w:rsidRPr="007F23AD" w:rsidRDefault="00FC69FC" w:rsidP="00FC69FC">
      <w:pPr>
        <w:pStyle w:val="EndNoteBibliography"/>
        <w:rPr>
          <w:noProof/>
          <w:color w:val="000000" w:themeColor="text1"/>
        </w:rPr>
      </w:pPr>
      <w:r w:rsidRPr="007F23AD">
        <w:rPr>
          <w:noProof/>
          <w:color w:val="000000" w:themeColor="text1"/>
        </w:rPr>
        <w:t xml:space="preserve">Oppong, G. D., Chan, A. P. C. and Dansoh, A. 2017. A review of stakeholder management performance attributes in construction projects. </w:t>
      </w:r>
      <w:r w:rsidRPr="007F23AD">
        <w:rPr>
          <w:i/>
          <w:noProof/>
          <w:color w:val="000000" w:themeColor="text1"/>
        </w:rPr>
        <w:t>International Journal of Project Management</w:t>
      </w:r>
      <w:r w:rsidRPr="007F23AD">
        <w:rPr>
          <w:noProof/>
          <w:color w:val="000000" w:themeColor="text1"/>
        </w:rPr>
        <w:t xml:space="preserve"> 35(6), pp. 1037-1051. doi: 10.1016/j.ijproman.2017.04.015</w:t>
      </w:r>
    </w:p>
    <w:p w14:paraId="26966605" w14:textId="77777777" w:rsidR="00FC69FC" w:rsidRPr="007F23AD" w:rsidRDefault="00FC69FC" w:rsidP="00FC69FC">
      <w:pPr>
        <w:pStyle w:val="EndNoteBibliography"/>
        <w:rPr>
          <w:noProof/>
          <w:color w:val="000000" w:themeColor="text1"/>
        </w:rPr>
      </w:pPr>
    </w:p>
    <w:p w14:paraId="4763D99E" w14:textId="77777777" w:rsidR="00FC69FC" w:rsidRPr="007F23AD" w:rsidRDefault="00FC69FC" w:rsidP="00FC69FC">
      <w:pPr>
        <w:pStyle w:val="EndNoteBibliography"/>
        <w:rPr>
          <w:noProof/>
          <w:color w:val="000000" w:themeColor="text1"/>
        </w:rPr>
      </w:pPr>
      <w:r w:rsidRPr="007F23AD">
        <w:rPr>
          <w:noProof/>
          <w:color w:val="000000" w:themeColor="text1"/>
        </w:rPr>
        <w:t xml:space="preserve">Oyegoke, A. S. 2016. The significance of small contracts in construction business environment: a review of case laws. </w:t>
      </w:r>
      <w:r w:rsidRPr="007F23AD">
        <w:rPr>
          <w:i/>
          <w:noProof/>
          <w:color w:val="000000" w:themeColor="text1"/>
        </w:rPr>
        <w:t>International Journal of Procurement Management</w:t>
      </w:r>
      <w:r w:rsidRPr="007F23AD">
        <w:rPr>
          <w:noProof/>
          <w:color w:val="000000" w:themeColor="text1"/>
        </w:rPr>
        <w:t xml:space="preserve"> 9(3), pp. 310-327. doi: 10.1504/ijpm.2016.076307</w:t>
      </w:r>
    </w:p>
    <w:p w14:paraId="1010758D" w14:textId="77777777" w:rsidR="00FC69FC" w:rsidRPr="007F23AD" w:rsidRDefault="00FC69FC" w:rsidP="00FC69FC">
      <w:pPr>
        <w:pStyle w:val="EndNoteBibliography"/>
        <w:rPr>
          <w:noProof/>
          <w:color w:val="000000" w:themeColor="text1"/>
        </w:rPr>
      </w:pPr>
    </w:p>
    <w:p w14:paraId="182C138E" w14:textId="77777777" w:rsidR="00FC69FC" w:rsidRPr="007F23AD" w:rsidRDefault="00FC69FC" w:rsidP="00FC69FC">
      <w:pPr>
        <w:pStyle w:val="EndNoteBibliography"/>
        <w:rPr>
          <w:noProof/>
          <w:color w:val="000000" w:themeColor="text1"/>
        </w:rPr>
      </w:pPr>
      <w:r w:rsidRPr="007F23AD">
        <w:rPr>
          <w:noProof/>
          <w:color w:val="000000" w:themeColor="text1"/>
        </w:rPr>
        <w:t xml:space="preserve">Parnell, J. A., Long, Z. and Lester, D. 2015. Competitive strategy, capabilities and uncertainty in small and medium sized enterprises (SMEs) in China and the United States. </w:t>
      </w:r>
      <w:r w:rsidRPr="007F23AD">
        <w:rPr>
          <w:i/>
          <w:noProof/>
          <w:color w:val="000000" w:themeColor="text1"/>
        </w:rPr>
        <w:t>Management Decision</w:t>
      </w:r>
      <w:r w:rsidRPr="007F23AD">
        <w:rPr>
          <w:noProof/>
          <w:color w:val="000000" w:themeColor="text1"/>
        </w:rPr>
        <w:t xml:space="preserve"> 53(2), pp. 402-431. doi: 10.1108/MD-04-2014-0222</w:t>
      </w:r>
    </w:p>
    <w:p w14:paraId="36D1E8E0" w14:textId="77777777" w:rsidR="00FC69FC" w:rsidRPr="007F23AD" w:rsidRDefault="00FC69FC" w:rsidP="00FC69FC">
      <w:pPr>
        <w:pStyle w:val="EndNoteBibliography"/>
        <w:rPr>
          <w:noProof/>
          <w:color w:val="000000" w:themeColor="text1"/>
        </w:rPr>
      </w:pPr>
    </w:p>
    <w:p w14:paraId="271F77A0" w14:textId="77777777" w:rsidR="00FC69FC" w:rsidRPr="007F23AD" w:rsidRDefault="00FC69FC" w:rsidP="00FC69FC">
      <w:pPr>
        <w:pStyle w:val="EndNoteBibliography"/>
        <w:rPr>
          <w:noProof/>
          <w:color w:val="000000" w:themeColor="text1"/>
        </w:rPr>
      </w:pPr>
      <w:r w:rsidRPr="007F23AD">
        <w:rPr>
          <w:noProof/>
          <w:color w:val="000000" w:themeColor="text1"/>
        </w:rPr>
        <w:t xml:space="preserve">Patrucco, A., Ciccullo, F. and Pero, M. 2020. Industry 4.0 and supply chain process re-engineering. </w:t>
      </w:r>
      <w:r w:rsidRPr="007F23AD">
        <w:rPr>
          <w:i/>
          <w:noProof/>
          <w:color w:val="000000" w:themeColor="text1"/>
        </w:rPr>
        <w:t>Business Process Management Journal</w:t>
      </w:r>
      <w:r w:rsidRPr="007F23AD">
        <w:rPr>
          <w:noProof/>
          <w:color w:val="000000" w:themeColor="text1"/>
        </w:rPr>
        <w:t xml:space="preserve"> 26(5), pp. 1093-1119. doi: 10.1108/bpmj-04-2019-0147</w:t>
      </w:r>
    </w:p>
    <w:p w14:paraId="2A62AC2E" w14:textId="77777777" w:rsidR="00FC69FC" w:rsidRPr="007F23AD" w:rsidRDefault="00FC69FC" w:rsidP="00FC69FC">
      <w:pPr>
        <w:pStyle w:val="EndNoteBibliography"/>
        <w:rPr>
          <w:noProof/>
          <w:color w:val="000000" w:themeColor="text1"/>
        </w:rPr>
      </w:pPr>
    </w:p>
    <w:p w14:paraId="51DA9D35" w14:textId="77777777" w:rsidR="00FC69FC" w:rsidRPr="007F23AD" w:rsidRDefault="00FC69FC" w:rsidP="00FC69FC">
      <w:pPr>
        <w:pStyle w:val="EndNoteBibliography"/>
        <w:rPr>
          <w:noProof/>
          <w:color w:val="000000" w:themeColor="text1"/>
        </w:rPr>
      </w:pPr>
      <w:r w:rsidRPr="007F23AD">
        <w:rPr>
          <w:noProof/>
          <w:color w:val="000000" w:themeColor="text1"/>
        </w:rPr>
        <w:t xml:space="preserve">Pereira, L., Tenera, A., Bispo, J. and Wemans, J. 2015. </w:t>
      </w:r>
      <w:r w:rsidRPr="007F23AD">
        <w:rPr>
          <w:i/>
          <w:noProof/>
          <w:color w:val="000000" w:themeColor="text1"/>
        </w:rPr>
        <w:t>A Risk Diagnosing Methodology Web-Based Platform for Micro, Small and Medium Businesses: Remarks and Enhancements</w:t>
      </w:r>
      <w:r w:rsidRPr="007F23AD">
        <w:rPr>
          <w:noProof/>
          <w:color w:val="000000" w:themeColor="text1"/>
        </w:rPr>
        <w:t>.</w:t>
      </w:r>
    </w:p>
    <w:p w14:paraId="565CA23C" w14:textId="77777777" w:rsidR="00FC69FC" w:rsidRPr="007F23AD" w:rsidRDefault="00FC69FC" w:rsidP="00FC69FC">
      <w:pPr>
        <w:pStyle w:val="EndNoteBibliography"/>
        <w:rPr>
          <w:noProof/>
          <w:color w:val="000000" w:themeColor="text1"/>
        </w:rPr>
      </w:pPr>
    </w:p>
    <w:p w14:paraId="40C332FA" w14:textId="77777777" w:rsidR="00FC69FC" w:rsidRPr="007F23AD" w:rsidRDefault="00FC69FC" w:rsidP="00FC69FC">
      <w:pPr>
        <w:pStyle w:val="EndNoteBibliography"/>
        <w:rPr>
          <w:noProof/>
          <w:color w:val="000000" w:themeColor="text1"/>
        </w:rPr>
      </w:pPr>
      <w:r w:rsidRPr="007F23AD">
        <w:rPr>
          <w:noProof/>
          <w:color w:val="000000" w:themeColor="text1"/>
        </w:rPr>
        <w:t xml:space="preserve">Pham, H. T., Pham, T., Truong Quang, H. and Dang, C. N. 2022. Supply chain risk management research in construction: a systematic review. </w:t>
      </w:r>
      <w:r w:rsidRPr="007F23AD">
        <w:rPr>
          <w:i/>
          <w:noProof/>
          <w:color w:val="000000" w:themeColor="text1"/>
        </w:rPr>
        <w:t>International Journal of Construction Management</w:t>
      </w:r>
      <w:r w:rsidRPr="007F23AD">
        <w:rPr>
          <w:noProof/>
          <w:color w:val="000000" w:themeColor="text1"/>
        </w:rPr>
        <w:t>, pp. 1-11. doi: 10.1080/15623599.2022.2029677</w:t>
      </w:r>
    </w:p>
    <w:p w14:paraId="3856CD1C" w14:textId="77777777" w:rsidR="00FC69FC" w:rsidRPr="007F23AD" w:rsidRDefault="00FC69FC" w:rsidP="00FC69FC">
      <w:pPr>
        <w:pStyle w:val="EndNoteBibliography"/>
        <w:rPr>
          <w:noProof/>
          <w:color w:val="000000" w:themeColor="text1"/>
        </w:rPr>
      </w:pPr>
    </w:p>
    <w:p w14:paraId="1C4A3929" w14:textId="77777777" w:rsidR="00FC69FC" w:rsidRPr="007F23AD" w:rsidRDefault="00FC69FC" w:rsidP="00FC69FC">
      <w:pPr>
        <w:pStyle w:val="EndNoteBibliography"/>
        <w:rPr>
          <w:noProof/>
          <w:color w:val="000000" w:themeColor="text1"/>
        </w:rPr>
      </w:pPr>
      <w:r w:rsidRPr="007F23AD">
        <w:rPr>
          <w:noProof/>
          <w:color w:val="000000" w:themeColor="text1"/>
        </w:rPr>
        <w:t xml:space="preserve">Preuss, L. 2011. On the contribution of public procurement to entrepreneurship and small business policy. </w:t>
      </w:r>
      <w:r w:rsidRPr="007F23AD">
        <w:rPr>
          <w:i/>
          <w:noProof/>
          <w:color w:val="000000" w:themeColor="text1"/>
        </w:rPr>
        <w:t>Entrepreneurship &amp; Regional Development</w:t>
      </w:r>
      <w:r w:rsidRPr="007F23AD">
        <w:rPr>
          <w:noProof/>
          <w:color w:val="000000" w:themeColor="text1"/>
        </w:rPr>
        <w:t xml:space="preserve"> 23(9-10), pp. 787-814. doi: 10.1080/08985626.2010.546433</w:t>
      </w:r>
    </w:p>
    <w:p w14:paraId="49088888" w14:textId="77777777" w:rsidR="00FC69FC" w:rsidRPr="007F23AD" w:rsidRDefault="00FC69FC" w:rsidP="00FC69FC">
      <w:pPr>
        <w:pStyle w:val="EndNoteBibliography"/>
        <w:rPr>
          <w:noProof/>
          <w:color w:val="000000" w:themeColor="text1"/>
        </w:rPr>
      </w:pPr>
    </w:p>
    <w:p w14:paraId="069F54B6" w14:textId="77777777" w:rsidR="00FC69FC" w:rsidRPr="007F23AD" w:rsidRDefault="00FC69FC" w:rsidP="00FC69FC">
      <w:pPr>
        <w:pStyle w:val="EndNoteBibliography"/>
        <w:rPr>
          <w:noProof/>
          <w:color w:val="000000" w:themeColor="text1"/>
        </w:rPr>
      </w:pPr>
      <w:r w:rsidRPr="007F23AD">
        <w:rPr>
          <w:noProof/>
          <w:color w:val="000000" w:themeColor="text1"/>
        </w:rPr>
        <w:t xml:space="preserve">Rahmani, F., Khalfan, M. M. A. and Maqsood, T. 2016. Analysing the drivers for early contractor involvement adoption by construction clients. </w:t>
      </w:r>
      <w:r w:rsidRPr="007F23AD">
        <w:rPr>
          <w:i/>
          <w:noProof/>
          <w:color w:val="000000" w:themeColor="text1"/>
        </w:rPr>
        <w:t>International Journal of Procurement Management</w:t>
      </w:r>
      <w:r w:rsidRPr="007F23AD">
        <w:rPr>
          <w:noProof/>
          <w:color w:val="000000" w:themeColor="text1"/>
        </w:rPr>
        <w:t xml:space="preserve"> 9(4), pp. 373-397. doi: 10.1504/ijpm.2016.077701</w:t>
      </w:r>
    </w:p>
    <w:p w14:paraId="69B5EB21" w14:textId="77777777" w:rsidR="00FC69FC" w:rsidRPr="007F23AD" w:rsidRDefault="00FC69FC" w:rsidP="00FC69FC">
      <w:pPr>
        <w:pStyle w:val="EndNoteBibliography"/>
        <w:rPr>
          <w:noProof/>
          <w:color w:val="000000" w:themeColor="text1"/>
        </w:rPr>
      </w:pPr>
    </w:p>
    <w:p w14:paraId="6A2810BC" w14:textId="77777777" w:rsidR="00FC69FC" w:rsidRPr="007F23AD" w:rsidRDefault="00FC69FC" w:rsidP="00FC69FC">
      <w:pPr>
        <w:pStyle w:val="EndNoteBibliography"/>
        <w:rPr>
          <w:noProof/>
          <w:color w:val="000000" w:themeColor="text1"/>
        </w:rPr>
      </w:pPr>
      <w:r w:rsidRPr="007F23AD">
        <w:rPr>
          <w:noProof/>
          <w:color w:val="000000" w:themeColor="text1"/>
        </w:rPr>
        <w:t xml:space="preserve">Rezazadeh, A. 2017. The contribution of business model innovation to collaborative entrepreneurship between SMEs: a review and avenues for further research. </w:t>
      </w:r>
      <w:r w:rsidRPr="007F23AD">
        <w:rPr>
          <w:i/>
          <w:noProof/>
          <w:color w:val="000000" w:themeColor="text1"/>
        </w:rPr>
        <w:t>International Journal of Business and Globalisation</w:t>
      </w:r>
      <w:r w:rsidRPr="007F23AD">
        <w:rPr>
          <w:noProof/>
          <w:color w:val="000000" w:themeColor="text1"/>
        </w:rPr>
        <w:t xml:space="preserve"> 18(1), pp. 112-129. </w:t>
      </w:r>
    </w:p>
    <w:p w14:paraId="71325F91" w14:textId="77777777" w:rsidR="00FC69FC" w:rsidRPr="007F23AD" w:rsidRDefault="00FC69FC" w:rsidP="00FC69FC">
      <w:pPr>
        <w:pStyle w:val="EndNoteBibliography"/>
        <w:rPr>
          <w:noProof/>
          <w:color w:val="000000" w:themeColor="text1"/>
        </w:rPr>
      </w:pPr>
    </w:p>
    <w:p w14:paraId="5E74A1B8" w14:textId="77777777" w:rsidR="00FC69FC" w:rsidRPr="007F23AD" w:rsidRDefault="00FC69FC" w:rsidP="00FC69FC">
      <w:pPr>
        <w:pStyle w:val="EndNoteBibliography"/>
        <w:rPr>
          <w:noProof/>
          <w:color w:val="000000" w:themeColor="text1"/>
        </w:rPr>
      </w:pPr>
      <w:r w:rsidRPr="007F23AD">
        <w:rPr>
          <w:noProof/>
          <w:color w:val="000000" w:themeColor="text1"/>
        </w:rPr>
        <w:t xml:space="preserve">Sadeh, H., Mirarchi, C., Shahbodaghlou, F. and Pavan, A. 2021. BIM feasibility for small and medium-sized contractors and subcontractors. </w:t>
      </w:r>
      <w:r w:rsidRPr="007F23AD">
        <w:rPr>
          <w:i/>
          <w:noProof/>
          <w:color w:val="000000" w:themeColor="text1"/>
        </w:rPr>
        <w:t>International Journal of Construction Management</w:t>
      </w:r>
      <w:r w:rsidRPr="007F23AD">
        <w:rPr>
          <w:noProof/>
          <w:color w:val="000000" w:themeColor="text1"/>
        </w:rPr>
        <w:t xml:space="preserve"> 23(6), pp. 999-1008. doi: 10.1080/15623599.2021.1947446</w:t>
      </w:r>
    </w:p>
    <w:p w14:paraId="5CDD69C7" w14:textId="77777777" w:rsidR="00FC69FC" w:rsidRPr="007F23AD" w:rsidRDefault="00FC69FC" w:rsidP="00FC69FC">
      <w:pPr>
        <w:pStyle w:val="EndNoteBibliography"/>
        <w:rPr>
          <w:noProof/>
          <w:color w:val="000000" w:themeColor="text1"/>
        </w:rPr>
      </w:pPr>
    </w:p>
    <w:p w14:paraId="370E9005" w14:textId="77777777" w:rsidR="00FC69FC" w:rsidRPr="007F23AD" w:rsidRDefault="00FC69FC" w:rsidP="00FC69FC">
      <w:pPr>
        <w:pStyle w:val="EndNoteBibliography"/>
        <w:rPr>
          <w:noProof/>
          <w:color w:val="000000" w:themeColor="text1"/>
        </w:rPr>
      </w:pPr>
      <w:r w:rsidRPr="007F23AD">
        <w:rPr>
          <w:noProof/>
          <w:color w:val="000000" w:themeColor="text1"/>
        </w:rPr>
        <w:t xml:space="preserve">Salami, B. A., Ajayi, S. O. and Oyegoke, A. S. 2021. Tackling the impacts of Covid-19 on construction projects: an exploration of contractual dispute avoidance measures adopted by construction firms. </w:t>
      </w:r>
      <w:r w:rsidRPr="007F23AD">
        <w:rPr>
          <w:i/>
          <w:noProof/>
          <w:color w:val="000000" w:themeColor="text1"/>
        </w:rPr>
        <w:t>International Journal of Construction Management</w:t>
      </w:r>
      <w:r w:rsidRPr="007F23AD">
        <w:rPr>
          <w:noProof/>
          <w:color w:val="000000" w:themeColor="text1"/>
        </w:rPr>
        <w:t xml:space="preserve"> 23(7), pp. 1196-1204. doi: 10.1080/15623599.2021.1963561</w:t>
      </w:r>
    </w:p>
    <w:p w14:paraId="5D4C920F" w14:textId="77777777" w:rsidR="00FC69FC" w:rsidRPr="007F23AD" w:rsidRDefault="00FC69FC" w:rsidP="00FC69FC">
      <w:pPr>
        <w:pStyle w:val="EndNoteBibliography"/>
        <w:rPr>
          <w:noProof/>
          <w:color w:val="000000" w:themeColor="text1"/>
        </w:rPr>
      </w:pPr>
    </w:p>
    <w:p w14:paraId="22BF46E6" w14:textId="77777777" w:rsidR="00FC69FC" w:rsidRPr="007F23AD" w:rsidRDefault="00FC69FC" w:rsidP="00FC69FC">
      <w:pPr>
        <w:pStyle w:val="EndNoteBibliography"/>
        <w:rPr>
          <w:noProof/>
          <w:color w:val="000000" w:themeColor="text1"/>
        </w:rPr>
      </w:pPr>
      <w:r w:rsidRPr="007F23AD">
        <w:rPr>
          <w:noProof/>
          <w:color w:val="000000" w:themeColor="text1"/>
        </w:rPr>
        <w:t xml:space="preserve">Saunders, L. W. et al. 2016. International benchmarking for performance improvement in construction safety and health. </w:t>
      </w:r>
      <w:r w:rsidRPr="007F23AD">
        <w:rPr>
          <w:i/>
          <w:noProof/>
          <w:color w:val="000000" w:themeColor="text1"/>
        </w:rPr>
        <w:t>Benchmarking: An International Journal</w:t>
      </w:r>
      <w:r w:rsidRPr="007F23AD">
        <w:rPr>
          <w:noProof/>
          <w:color w:val="000000" w:themeColor="text1"/>
        </w:rPr>
        <w:t xml:space="preserve"> 23(4), pp. 916-936. doi: 10.1108/bij-11-2013-0105</w:t>
      </w:r>
    </w:p>
    <w:p w14:paraId="35EA0882" w14:textId="77777777" w:rsidR="00FC69FC" w:rsidRPr="007F23AD" w:rsidRDefault="00FC69FC" w:rsidP="00FC69FC">
      <w:pPr>
        <w:pStyle w:val="EndNoteBibliography"/>
        <w:rPr>
          <w:noProof/>
          <w:color w:val="000000" w:themeColor="text1"/>
        </w:rPr>
      </w:pPr>
    </w:p>
    <w:p w14:paraId="55FAD385" w14:textId="77777777" w:rsidR="00FC69FC" w:rsidRPr="007F23AD" w:rsidRDefault="00FC69FC" w:rsidP="00FC69FC">
      <w:pPr>
        <w:pStyle w:val="EndNoteBibliography"/>
        <w:rPr>
          <w:noProof/>
          <w:color w:val="000000" w:themeColor="text1"/>
        </w:rPr>
      </w:pPr>
      <w:r w:rsidRPr="007F23AD">
        <w:rPr>
          <w:noProof/>
          <w:color w:val="000000" w:themeColor="text1"/>
        </w:rPr>
        <w:t xml:space="preserve">Schlegel, G. L. and Trent, R. J. 2014. </w:t>
      </w:r>
      <w:r w:rsidRPr="007F23AD">
        <w:rPr>
          <w:i/>
          <w:noProof/>
          <w:color w:val="000000" w:themeColor="text1"/>
        </w:rPr>
        <w:t>Supply chain risk management: An emerging discipline</w:t>
      </w:r>
      <w:r w:rsidRPr="007F23AD">
        <w:rPr>
          <w:noProof/>
          <w:color w:val="000000" w:themeColor="text1"/>
        </w:rPr>
        <w:t>. Crc Press.</w:t>
      </w:r>
    </w:p>
    <w:p w14:paraId="7359010F" w14:textId="77777777" w:rsidR="00FC69FC" w:rsidRPr="007F23AD" w:rsidRDefault="00FC69FC" w:rsidP="00FC69FC">
      <w:pPr>
        <w:pStyle w:val="EndNoteBibliography"/>
        <w:rPr>
          <w:noProof/>
          <w:color w:val="000000" w:themeColor="text1"/>
        </w:rPr>
      </w:pPr>
    </w:p>
    <w:p w14:paraId="5BAA1FA3" w14:textId="33936821" w:rsidR="00FC69FC" w:rsidRPr="007F23AD" w:rsidRDefault="00FC69FC" w:rsidP="00FC69FC">
      <w:pPr>
        <w:pStyle w:val="EndNoteBibliography"/>
        <w:rPr>
          <w:noProof/>
          <w:color w:val="000000" w:themeColor="text1"/>
        </w:rPr>
      </w:pPr>
      <w:r w:rsidRPr="007F23AD">
        <w:rPr>
          <w:noProof/>
          <w:color w:val="000000" w:themeColor="text1"/>
        </w:rPr>
        <w:t xml:space="preserve">Service, T. I. 2023. </w:t>
      </w:r>
      <w:r w:rsidRPr="007F23AD">
        <w:rPr>
          <w:i/>
          <w:noProof/>
          <w:color w:val="000000" w:themeColor="text1"/>
        </w:rPr>
        <w:t>Commentary - Company Insolvency Statistics April to June 2023</w:t>
      </w:r>
      <w:r w:rsidRPr="007F23AD">
        <w:rPr>
          <w:noProof/>
          <w:color w:val="000000" w:themeColor="text1"/>
        </w:rPr>
        <w:t xml:space="preserve">. Available at: </w:t>
      </w:r>
      <w:hyperlink r:id="rId34" w:history="1">
        <w:r w:rsidRPr="007F23AD">
          <w:rPr>
            <w:rStyle w:val="a4"/>
            <w:noProof/>
            <w:color w:val="000000" w:themeColor="text1"/>
          </w:rPr>
          <w:t>https://www.gov.uk/government/statistics/company-insolvency-statistics-april-to-june-2023/commentary-company-insolvency-statistics-april-to-june-2023</w:t>
        </w:r>
      </w:hyperlink>
      <w:r w:rsidRPr="007F23AD">
        <w:rPr>
          <w:noProof/>
          <w:color w:val="000000" w:themeColor="text1"/>
        </w:rPr>
        <w:t xml:space="preserve"> [Accessed: 07-08-2024].</w:t>
      </w:r>
    </w:p>
    <w:p w14:paraId="36D1DC22" w14:textId="77777777" w:rsidR="00FC69FC" w:rsidRPr="007F23AD" w:rsidRDefault="00FC69FC" w:rsidP="00FC69FC">
      <w:pPr>
        <w:pStyle w:val="EndNoteBibliography"/>
        <w:rPr>
          <w:noProof/>
          <w:color w:val="000000" w:themeColor="text1"/>
        </w:rPr>
      </w:pPr>
    </w:p>
    <w:p w14:paraId="3666AA1D" w14:textId="77777777" w:rsidR="00FC69FC" w:rsidRPr="007F23AD" w:rsidRDefault="00FC69FC" w:rsidP="00FC69FC">
      <w:pPr>
        <w:pStyle w:val="EndNoteBibliography"/>
        <w:rPr>
          <w:noProof/>
          <w:color w:val="000000" w:themeColor="text1"/>
        </w:rPr>
      </w:pPr>
      <w:r w:rsidRPr="007F23AD">
        <w:rPr>
          <w:noProof/>
          <w:color w:val="000000" w:themeColor="text1"/>
        </w:rPr>
        <w:t xml:space="preserve">Seth, D. and Rastogi, S. 2019. Application of vendor rationalization strategy for manufacturing cycle time reduction in engineer to order (ETO) environment. </w:t>
      </w:r>
      <w:r w:rsidRPr="007F23AD">
        <w:rPr>
          <w:i/>
          <w:noProof/>
          <w:color w:val="000000" w:themeColor="text1"/>
        </w:rPr>
        <w:t>Journal of Manufacturing Technology Management</w:t>
      </w:r>
      <w:r w:rsidRPr="007F23AD">
        <w:rPr>
          <w:noProof/>
          <w:color w:val="000000" w:themeColor="text1"/>
        </w:rPr>
        <w:t xml:space="preserve"> 30(1), pp. 261-290. doi: 10.1108/jmtm-03-2018-0095</w:t>
      </w:r>
    </w:p>
    <w:p w14:paraId="569050C9" w14:textId="77777777" w:rsidR="00FC69FC" w:rsidRPr="007F23AD" w:rsidRDefault="00FC69FC" w:rsidP="00FC69FC">
      <w:pPr>
        <w:pStyle w:val="EndNoteBibliography"/>
        <w:rPr>
          <w:noProof/>
          <w:color w:val="000000" w:themeColor="text1"/>
        </w:rPr>
      </w:pPr>
    </w:p>
    <w:p w14:paraId="1017CDA5" w14:textId="77777777" w:rsidR="00FC69FC" w:rsidRPr="007F23AD" w:rsidRDefault="00FC69FC" w:rsidP="00FC69FC">
      <w:pPr>
        <w:pStyle w:val="EndNoteBibliography"/>
        <w:rPr>
          <w:noProof/>
          <w:color w:val="000000" w:themeColor="text1"/>
        </w:rPr>
      </w:pPr>
      <w:r w:rsidRPr="007F23AD">
        <w:rPr>
          <w:noProof/>
          <w:color w:val="000000" w:themeColor="text1"/>
        </w:rPr>
        <w:t xml:space="preserve">Setijono, D. 2010. A conceptual framework for managing the performance of construction supply chain. </w:t>
      </w:r>
      <w:r w:rsidRPr="007F23AD">
        <w:rPr>
          <w:i/>
          <w:noProof/>
          <w:color w:val="000000" w:themeColor="text1"/>
        </w:rPr>
        <w:t>International Journal of Productivity and Quality Management</w:t>
      </w:r>
      <w:r w:rsidRPr="007F23AD">
        <w:rPr>
          <w:noProof/>
          <w:color w:val="000000" w:themeColor="text1"/>
        </w:rPr>
        <w:t xml:space="preserve"> 5(1), pp. 1-20. doi: 10.1504/ijpqm.2010.029503</w:t>
      </w:r>
    </w:p>
    <w:p w14:paraId="2EA46044" w14:textId="77777777" w:rsidR="00FC69FC" w:rsidRPr="007F23AD" w:rsidRDefault="00FC69FC" w:rsidP="00FC69FC">
      <w:pPr>
        <w:pStyle w:val="EndNoteBibliography"/>
        <w:rPr>
          <w:noProof/>
          <w:color w:val="000000" w:themeColor="text1"/>
        </w:rPr>
      </w:pPr>
    </w:p>
    <w:p w14:paraId="7F202499" w14:textId="31C66F3C" w:rsidR="00FC69FC" w:rsidRPr="007F23AD" w:rsidRDefault="00FC69FC" w:rsidP="00FC69FC">
      <w:pPr>
        <w:pStyle w:val="EndNoteBibliography"/>
        <w:rPr>
          <w:noProof/>
          <w:color w:val="000000" w:themeColor="text1"/>
        </w:rPr>
      </w:pPr>
      <w:r w:rsidRPr="007F23AD">
        <w:rPr>
          <w:noProof/>
          <w:color w:val="000000" w:themeColor="text1"/>
        </w:rPr>
        <w:t xml:space="preserve">Seuring, S. and Müller, M. 2008. From a literature review to a conceptual framework for sustainable supply chain management. </w:t>
      </w:r>
      <w:r w:rsidRPr="007F23AD">
        <w:rPr>
          <w:i/>
          <w:noProof/>
          <w:color w:val="000000" w:themeColor="text1"/>
        </w:rPr>
        <w:t>Journal of Cleaner Production</w:t>
      </w:r>
      <w:r w:rsidRPr="007F23AD">
        <w:rPr>
          <w:noProof/>
          <w:color w:val="000000" w:themeColor="text1"/>
        </w:rPr>
        <w:t xml:space="preserve"> 16(15), pp. 1699-1710. doi: </w:t>
      </w:r>
      <w:hyperlink r:id="rId35" w:history="1">
        <w:r w:rsidRPr="007F23AD">
          <w:rPr>
            <w:rStyle w:val="a4"/>
            <w:noProof/>
            <w:color w:val="000000" w:themeColor="text1"/>
          </w:rPr>
          <w:t>https://doi.org/10.1016/j.jclepro.2008.04.020</w:t>
        </w:r>
      </w:hyperlink>
    </w:p>
    <w:p w14:paraId="3130E50C" w14:textId="77777777" w:rsidR="00FC69FC" w:rsidRPr="007F23AD" w:rsidRDefault="00FC69FC" w:rsidP="00FC69FC">
      <w:pPr>
        <w:pStyle w:val="EndNoteBibliography"/>
        <w:rPr>
          <w:noProof/>
          <w:color w:val="000000" w:themeColor="text1"/>
        </w:rPr>
      </w:pPr>
    </w:p>
    <w:p w14:paraId="505B8494" w14:textId="68E6E4E2" w:rsidR="00FC69FC" w:rsidRPr="007F23AD" w:rsidRDefault="00FC69FC" w:rsidP="00FC69FC">
      <w:pPr>
        <w:pStyle w:val="EndNoteBibliography"/>
        <w:rPr>
          <w:noProof/>
          <w:color w:val="000000" w:themeColor="text1"/>
        </w:rPr>
      </w:pPr>
      <w:r w:rsidRPr="007F23AD">
        <w:rPr>
          <w:noProof/>
          <w:color w:val="000000" w:themeColor="text1"/>
        </w:rPr>
        <w:t xml:space="preserve">Shojaei, P. and Haeri, S. A. S. 2019. Development of supply chain risk management approaches for construction projects: A grounded theory approach. </w:t>
      </w:r>
      <w:r w:rsidRPr="007F23AD">
        <w:rPr>
          <w:i/>
          <w:noProof/>
          <w:color w:val="000000" w:themeColor="text1"/>
        </w:rPr>
        <w:t>Computers &amp; Industrial Engineering</w:t>
      </w:r>
      <w:r w:rsidRPr="007F23AD">
        <w:rPr>
          <w:noProof/>
          <w:color w:val="000000" w:themeColor="text1"/>
        </w:rPr>
        <w:t xml:space="preserve"> 128, pp. 837-850. doi: </w:t>
      </w:r>
      <w:hyperlink r:id="rId36" w:history="1">
        <w:r w:rsidRPr="007F23AD">
          <w:rPr>
            <w:rStyle w:val="a4"/>
            <w:noProof/>
            <w:color w:val="000000" w:themeColor="text1"/>
          </w:rPr>
          <w:t>https://doi.org/10.1016/j.cie.2018.11.045</w:t>
        </w:r>
      </w:hyperlink>
    </w:p>
    <w:p w14:paraId="4F83ABFA" w14:textId="77777777" w:rsidR="00FC69FC" w:rsidRPr="007F23AD" w:rsidRDefault="00FC69FC" w:rsidP="00FC69FC">
      <w:pPr>
        <w:pStyle w:val="EndNoteBibliography"/>
        <w:rPr>
          <w:noProof/>
          <w:color w:val="000000" w:themeColor="text1"/>
        </w:rPr>
      </w:pPr>
    </w:p>
    <w:p w14:paraId="7B67AC0A" w14:textId="77777777" w:rsidR="00FC69FC" w:rsidRPr="007F23AD" w:rsidRDefault="00FC69FC" w:rsidP="00FC69FC">
      <w:pPr>
        <w:pStyle w:val="EndNoteBibliography"/>
        <w:rPr>
          <w:noProof/>
          <w:color w:val="000000" w:themeColor="text1"/>
        </w:rPr>
      </w:pPr>
      <w:r w:rsidRPr="007F23AD">
        <w:rPr>
          <w:noProof/>
          <w:color w:val="000000" w:themeColor="text1"/>
        </w:rPr>
        <w:t xml:space="preserve">Soinio, J., Tanskanen, K. and Finne, M. 2012. How logistics‐service providers can develop value‐added services for SMEs: a dyadic perspective. </w:t>
      </w:r>
      <w:r w:rsidRPr="007F23AD">
        <w:rPr>
          <w:i/>
          <w:noProof/>
          <w:color w:val="000000" w:themeColor="text1"/>
        </w:rPr>
        <w:t>The International Journal of Logistics Management</w:t>
      </w:r>
      <w:r w:rsidRPr="007F23AD">
        <w:rPr>
          <w:noProof/>
          <w:color w:val="000000" w:themeColor="text1"/>
        </w:rPr>
        <w:t xml:space="preserve"> 23(1), pp. 31-49. doi: 10.1108/09574091211226911</w:t>
      </w:r>
    </w:p>
    <w:p w14:paraId="5A989C73" w14:textId="77777777" w:rsidR="00FC69FC" w:rsidRPr="007F23AD" w:rsidRDefault="00FC69FC" w:rsidP="00FC69FC">
      <w:pPr>
        <w:pStyle w:val="EndNoteBibliography"/>
        <w:rPr>
          <w:noProof/>
          <w:color w:val="000000" w:themeColor="text1"/>
        </w:rPr>
      </w:pPr>
    </w:p>
    <w:p w14:paraId="3FAC7EEA" w14:textId="77777777" w:rsidR="00FC69FC" w:rsidRPr="007F23AD" w:rsidRDefault="00FC69FC" w:rsidP="00FC69FC">
      <w:pPr>
        <w:pStyle w:val="EndNoteBibliography"/>
        <w:rPr>
          <w:noProof/>
          <w:color w:val="000000" w:themeColor="text1"/>
        </w:rPr>
      </w:pPr>
      <w:r w:rsidRPr="007F23AD">
        <w:rPr>
          <w:noProof/>
          <w:color w:val="000000" w:themeColor="text1"/>
        </w:rPr>
        <w:t xml:space="preserve">Song, J. M., Zhao, Y. and Xu, X. 2021. Incentives and Gaming in Collaborative Projects Under Risk-Sharing Partnerships. </w:t>
      </w:r>
      <w:r w:rsidRPr="007F23AD">
        <w:rPr>
          <w:i/>
          <w:noProof/>
          <w:color w:val="000000" w:themeColor="text1"/>
        </w:rPr>
        <w:t>Manufacturing &amp; Service Operations Management</w:t>
      </w:r>
      <w:r w:rsidRPr="007F23AD">
        <w:rPr>
          <w:noProof/>
          <w:color w:val="000000" w:themeColor="text1"/>
        </w:rPr>
        <w:t xml:space="preserve"> 23(2), pp. 453-470. doi: 10.1287/msom.2019.0840</w:t>
      </w:r>
    </w:p>
    <w:p w14:paraId="6F87605E" w14:textId="77777777" w:rsidR="00FC69FC" w:rsidRPr="007F23AD" w:rsidRDefault="00FC69FC" w:rsidP="00FC69FC">
      <w:pPr>
        <w:pStyle w:val="EndNoteBibliography"/>
        <w:rPr>
          <w:noProof/>
          <w:color w:val="000000" w:themeColor="text1"/>
        </w:rPr>
      </w:pPr>
    </w:p>
    <w:p w14:paraId="19578F5D" w14:textId="77777777" w:rsidR="00FC69FC" w:rsidRPr="007F23AD" w:rsidRDefault="00FC69FC" w:rsidP="00FC69FC">
      <w:pPr>
        <w:pStyle w:val="EndNoteBibliography"/>
        <w:rPr>
          <w:noProof/>
          <w:color w:val="000000" w:themeColor="text1"/>
        </w:rPr>
      </w:pPr>
      <w:r w:rsidRPr="007F23AD">
        <w:rPr>
          <w:noProof/>
          <w:color w:val="000000" w:themeColor="text1"/>
        </w:rPr>
        <w:t>Statistics, T. O. S. a. D. B. 2024. Structural Statistics on Industry and Services and  Business Statistics by Size Class.</w:t>
      </w:r>
    </w:p>
    <w:p w14:paraId="24482E81" w14:textId="77777777" w:rsidR="00FC69FC" w:rsidRPr="007F23AD" w:rsidRDefault="00FC69FC" w:rsidP="00FC69FC">
      <w:pPr>
        <w:pStyle w:val="EndNoteBibliography"/>
        <w:rPr>
          <w:noProof/>
          <w:color w:val="000000" w:themeColor="text1"/>
        </w:rPr>
      </w:pPr>
    </w:p>
    <w:p w14:paraId="0DA1D03E" w14:textId="77777777" w:rsidR="00FC69FC" w:rsidRPr="007F23AD" w:rsidRDefault="00FC69FC" w:rsidP="00FC69FC">
      <w:pPr>
        <w:pStyle w:val="EndNoteBibliography"/>
        <w:rPr>
          <w:noProof/>
          <w:color w:val="000000" w:themeColor="text1"/>
        </w:rPr>
      </w:pPr>
      <w:r w:rsidRPr="007F23AD">
        <w:rPr>
          <w:noProof/>
          <w:color w:val="000000" w:themeColor="text1"/>
        </w:rPr>
        <w:lastRenderedPageBreak/>
        <w:t xml:space="preserve">Stefanov, R., Yalamov, T. and Karaboev, S. 2015. The Bulgarian public procurement market: Corruption risks and dynamics in the construction sector. </w:t>
      </w:r>
      <w:r w:rsidRPr="007F23AD">
        <w:rPr>
          <w:i/>
          <w:noProof/>
          <w:color w:val="000000" w:themeColor="text1"/>
        </w:rPr>
        <w:t>Government Favoritism in Europe–The ANTICORRP Project: Anticorruption Report</w:t>
      </w:r>
      <w:r w:rsidRPr="007F23AD">
        <w:rPr>
          <w:noProof/>
          <w:color w:val="000000" w:themeColor="text1"/>
        </w:rPr>
        <w:t xml:space="preserve"> 3, pp. 35-52. </w:t>
      </w:r>
    </w:p>
    <w:p w14:paraId="1190D9B5" w14:textId="77777777" w:rsidR="00FC69FC" w:rsidRPr="007F23AD" w:rsidRDefault="00FC69FC" w:rsidP="00FC69FC">
      <w:pPr>
        <w:pStyle w:val="EndNoteBibliography"/>
        <w:rPr>
          <w:noProof/>
          <w:color w:val="000000" w:themeColor="text1"/>
        </w:rPr>
      </w:pPr>
    </w:p>
    <w:p w14:paraId="75E3188C" w14:textId="77777777" w:rsidR="00FC69FC" w:rsidRPr="007F23AD" w:rsidRDefault="00FC69FC" w:rsidP="00FC69FC">
      <w:pPr>
        <w:pStyle w:val="EndNoteBibliography"/>
        <w:rPr>
          <w:noProof/>
          <w:color w:val="000000" w:themeColor="text1"/>
        </w:rPr>
      </w:pPr>
      <w:r w:rsidRPr="007F23AD">
        <w:rPr>
          <w:noProof/>
          <w:color w:val="000000" w:themeColor="text1"/>
        </w:rPr>
        <w:t xml:space="preserve">Strømmen, R. 2021. </w:t>
      </w:r>
      <w:r w:rsidRPr="007F23AD">
        <w:rPr>
          <w:i/>
          <w:noProof/>
          <w:color w:val="000000" w:themeColor="text1"/>
        </w:rPr>
        <w:t>Benefits of using the Best Value Procurement method in Green Public Procurement for Small and Medium-sized Enterprises in the Norwegian construction sector.</w:t>
      </w:r>
      <w:r w:rsidRPr="007F23AD">
        <w:rPr>
          <w:noProof/>
          <w:color w:val="000000" w:themeColor="text1"/>
        </w:rPr>
        <w:t xml:space="preserve"> NTNU. </w:t>
      </w:r>
    </w:p>
    <w:p w14:paraId="1F8FF714" w14:textId="77777777" w:rsidR="00FC69FC" w:rsidRPr="007F23AD" w:rsidRDefault="00FC69FC" w:rsidP="00FC69FC">
      <w:pPr>
        <w:pStyle w:val="EndNoteBibliography"/>
        <w:rPr>
          <w:noProof/>
          <w:color w:val="000000" w:themeColor="text1"/>
        </w:rPr>
      </w:pPr>
    </w:p>
    <w:p w14:paraId="37CC8E80" w14:textId="77777777" w:rsidR="00FC69FC" w:rsidRPr="007F23AD" w:rsidRDefault="00FC69FC" w:rsidP="00FC69FC">
      <w:pPr>
        <w:pStyle w:val="EndNoteBibliography"/>
        <w:rPr>
          <w:noProof/>
          <w:color w:val="000000" w:themeColor="text1"/>
        </w:rPr>
      </w:pPr>
      <w:r w:rsidRPr="007F23AD">
        <w:rPr>
          <w:noProof/>
          <w:color w:val="000000" w:themeColor="text1"/>
        </w:rPr>
        <w:t xml:space="preserve">Tang, Y., Chen, Y., Arditi, D. and Meng, F. 2023. Effects of the General Contractor's Governance Capabilities and Project Goals on the Organizational Arrangement of Subcontracting. </w:t>
      </w:r>
      <w:r w:rsidRPr="007F23AD">
        <w:rPr>
          <w:i/>
          <w:noProof/>
          <w:color w:val="000000" w:themeColor="text1"/>
        </w:rPr>
        <w:t>IEEE Transactions on Engineering Management</w:t>
      </w:r>
      <w:r w:rsidRPr="007F23AD">
        <w:rPr>
          <w:noProof/>
          <w:color w:val="000000" w:themeColor="text1"/>
        </w:rPr>
        <w:t xml:space="preserve"> 70(5), pp. 1724-1737. doi: 10.1109/tem.2021.3064020</w:t>
      </w:r>
    </w:p>
    <w:p w14:paraId="7E3B9751" w14:textId="77777777" w:rsidR="00FC69FC" w:rsidRPr="007F23AD" w:rsidRDefault="00FC69FC" w:rsidP="00FC69FC">
      <w:pPr>
        <w:pStyle w:val="EndNoteBibliography"/>
        <w:rPr>
          <w:noProof/>
          <w:color w:val="000000" w:themeColor="text1"/>
        </w:rPr>
      </w:pPr>
    </w:p>
    <w:p w14:paraId="6A441BE0" w14:textId="1CF5C5B1" w:rsidR="00FC69FC" w:rsidRPr="007F23AD" w:rsidRDefault="00FC69FC" w:rsidP="00FC69FC">
      <w:pPr>
        <w:pStyle w:val="EndNoteBibliography"/>
        <w:rPr>
          <w:noProof/>
          <w:color w:val="000000" w:themeColor="text1"/>
        </w:rPr>
      </w:pPr>
      <w:r w:rsidRPr="007F23AD">
        <w:rPr>
          <w:noProof/>
          <w:color w:val="000000" w:themeColor="text1"/>
        </w:rPr>
        <w:t xml:space="preserve">Taroun, A. 2014. Towards a better modelling and assessment of construction risk: Insights from a literature review. </w:t>
      </w:r>
      <w:r w:rsidRPr="007F23AD">
        <w:rPr>
          <w:i/>
          <w:noProof/>
          <w:color w:val="000000" w:themeColor="text1"/>
        </w:rPr>
        <w:t>International Journal of Project Management</w:t>
      </w:r>
      <w:r w:rsidRPr="007F23AD">
        <w:rPr>
          <w:noProof/>
          <w:color w:val="000000" w:themeColor="text1"/>
        </w:rPr>
        <w:t xml:space="preserve"> 32(1), pp. 101-115. doi: </w:t>
      </w:r>
      <w:hyperlink r:id="rId37" w:history="1">
        <w:r w:rsidRPr="007F23AD">
          <w:rPr>
            <w:rStyle w:val="a4"/>
            <w:noProof/>
            <w:color w:val="000000" w:themeColor="text1"/>
          </w:rPr>
          <w:t>https://doi.org/10.1016/j.ijproman.2013.03.004</w:t>
        </w:r>
      </w:hyperlink>
    </w:p>
    <w:p w14:paraId="41635AC8" w14:textId="77777777" w:rsidR="00FC69FC" w:rsidRPr="007F23AD" w:rsidRDefault="00FC69FC" w:rsidP="00FC69FC">
      <w:pPr>
        <w:pStyle w:val="EndNoteBibliography"/>
        <w:rPr>
          <w:noProof/>
          <w:color w:val="000000" w:themeColor="text1"/>
        </w:rPr>
      </w:pPr>
    </w:p>
    <w:p w14:paraId="17EAFCD0" w14:textId="77777777" w:rsidR="00FC69FC" w:rsidRPr="007F23AD" w:rsidRDefault="00FC69FC" w:rsidP="00FC69FC">
      <w:pPr>
        <w:pStyle w:val="EndNoteBibliography"/>
        <w:rPr>
          <w:noProof/>
          <w:color w:val="000000" w:themeColor="text1"/>
        </w:rPr>
      </w:pPr>
      <w:r w:rsidRPr="007F23AD">
        <w:rPr>
          <w:noProof/>
          <w:color w:val="000000" w:themeColor="text1"/>
        </w:rPr>
        <w:t xml:space="preserve">Thakkar, J., Kanda, A. and Deshmukh, S. G. 2008. Supply chain management in SMEs: development of constructs and propositions. </w:t>
      </w:r>
      <w:r w:rsidRPr="007F23AD">
        <w:rPr>
          <w:i/>
          <w:noProof/>
          <w:color w:val="000000" w:themeColor="text1"/>
        </w:rPr>
        <w:t>Asia Pacific Journal of Marketing and Logistics</w:t>
      </w:r>
      <w:r w:rsidRPr="007F23AD">
        <w:rPr>
          <w:noProof/>
          <w:color w:val="000000" w:themeColor="text1"/>
        </w:rPr>
        <w:t xml:space="preserve"> 20(1), pp. 97-131. doi: 10.1108/13555850810844896</w:t>
      </w:r>
    </w:p>
    <w:p w14:paraId="4661BC42" w14:textId="77777777" w:rsidR="00FC69FC" w:rsidRPr="007F23AD" w:rsidRDefault="00FC69FC" w:rsidP="00FC69FC">
      <w:pPr>
        <w:pStyle w:val="EndNoteBibliography"/>
        <w:rPr>
          <w:noProof/>
          <w:color w:val="000000" w:themeColor="text1"/>
        </w:rPr>
      </w:pPr>
    </w:p>
    <w:p w14:paraId="4D201E0E" w14:textId="77777777" w:rsidR="00FC69FC" w:rsidRPr="007F23AD" w:rsidRDefault="00FC69FC" w:rsidP="00FC69FC">
      <w:pPr>
        <w:pStyle w:val="EndNoteBibliography"/>
        <w:rPr>
          <w:noProof/>
          <w:color w:val="000000" w:themeColor="text1"/>
        </w:rPr>
      </w:pPr>
      <w:r w:rsidRPr="007F23AD">
        <w:rPr>
          <w:noProof/>
          <w:color w:val="000000" w:themeColor="text1"/>
        </w:rPr>
        <w:t xml:space="preserve">Thomas, A. J. and Webb, D. 2005. Quality systems implementation in Welsh small- to medium-sized enterprises: A global comparison and a model for change. </w:t>
      </w:r>
      <w:r w:rsidRPr="007F23AD">
        <w:rPr>
          <w:i/>
          <w:noProof/>
          <w:color w:val="000000" w:themeColor="text1"/>
        </w:rPr>
        <w:t>Proceedings of the Institution of Mechanical Engineers, Part B: Journal of Engineering Manufacture</w:t>
      </w:r>
      <w:r w:rsidRPr="007F23AD">
        <w:rPr>
          <w:noProof/>
          <w:color w:val="000000" w:themeColor="text1"/>
        </w:rPr>
        <w:t xml:space="preserve"> 217(4), pp. 573-579. doi: 10.1243/095440503321628251</w:t>
      </w:r>
    </w:p>
    <w:p w14:paraId="50210B2A" w14:textId="77777777" w:rsidR="00FC69FC" w:rsidRPr="007F23AD" w:rsidRDefault="00FC69FC" w:rsidP="00FC69FC">
      <w:pPr>
        <w:pStyle w:val="EndNoteBibliography"/>
        <w:rPr>
          <w:noProof/>
          <w:color w:val="000000" w:themeColor="text1"/>
        </w:rPr>
      </w:pPr>
    </w:p>
    <w:p w14:paraId="3D14847F" w14:textId="77777777" w:rsidR="00FC69FC" w:rsidRPr="007F23AD" w:rsidRDefault="00FC69FC" w:rsidP="00FC69FC">
      <w:pPr>
        <w:pStyle w:val="EndNoteBibliography"/>
        <w:rPr>
          <w:noProof/>
          <w:color w:val="000000" w:themeColor="text1"/>
        </w:rPr>
      </w:pPr>
      <w:r w:rsidRPr="007F23AD">
        <w:rPr>
          <w:noProof/>
          <w:color w:val="000000" w:themeColor="text1"/>
        </w:rPr>
        <w:t xml:space="preserve">Tranfield, D., Denyer, D. and Smart, P. 2003. Towards a Methodology for Developing Evidence-Informed Management Knowledge by Means of Systematic Review. </w:t>
      </w:r>
      <w:r w:rsidRPr="007F23AD">
        <w:rPr>
          <w:i/>
          <w:noProof/>
          <w:color w:val="000000" w:themeColor="text1"/>
        </w:rPr>
        <w:t>British Journal of Management</w:t>
      </w:r>
      <w:r w:rsidRPr="007F23AD">
        <w:rPr>
          <w:noProof/>
          <w:color w:val="000000" w:themeColor="text1"/>
        </w:rPr>
        <w:t xml:space="preserve"> 14, pp. 207-222. doi: 10.1111/1467-8551.00375</w:t>
      </w:r>
    </w:p>
    <w:p w14:paraId="485DA240" w14:textId="77777777" w:rsidR="00FC69FC" w:rsidRPr="007F23AD" w:rsidRDefault="00FC69FC" w:rsidP="00FC69FC">
      <w:pPr>
        <w:pStyle w:val="EndNoteBibliography"/>
        <w:rPr>
          <w:noProof/>
          <w:color w:val="000000" w:themeColor="text1"/>
        </w:rPr>
      </w:pPr>
    </w:p>
    <w:p w14:paraId="0DA4B277" w14:textId="77777777" w:rsidR="00FC69FC" w:rsidRPr="007F23AD" w:rsidRDefault="00FC69FC" w:rsidP="00FC69FC">
      <w:pPr>
        <w:pStyle w:val="EndNoteBibliography"/>
        <w:rPr>
          <w:noProof/>
          <w:color w:val="000000" w:themeColor="text1"/>
        </w:rPr>
      </w:pPr>
      <w:r w:rsidRPr="007F23AD">
        <w:rPr>
          <w:noProof/>
          <w:color w:val="000000" w:themeColor="text1"/>
        </w:rPr>
        <w:t xml:space="preserve">Vaaland, T. I. and Heide, M. 2007. Can the SME survive the supply chain challenges? </w:t>
      </w:r>
      <w:r w:rsidRPr="007F23AD">
        <w:rPr>
          <w:i/>
          <w:noProof/>
          <w:color w:val="000000" w:themeColor="text1"/>
        </w:rPr>
        <w:t>Supply Chain Management: An International Journal</w:t>
      </w:r>
      <w:r w:rsidRPr="007F23AD">
        <w:rPr>
          <w:noProof/>
          <w:color w:val="000000" w:themeColor="text1"/>
        </w:rPr>
        <w:t xml:space="preserve"> 12(1), pp. 20-31. </w:t>
      </w:r>
    </w:p>
    <w:p w14:paraId="1C621650" w14:textId="77777777" w:rsidR="00FC69FC" w:rsidRPr="007F23AD" w:rsidRDefault="00FC69FC" w:rsidP="00FC69FC">
      <w:pPr>
        <w:pStyle w:val="EndNoteBibliography"/>
        <w:rPr>
          <w:noProof/>
          <w:color w:val="000000" w:themeColor="text1"/>
        </w:rPr>
      </w:pPr>
    </w:p>
    <w:p w14:paraId="785772D0" w14:textId="52787168" w:rsidR="00FC69FC" w:rsidRPr="007F23AD" w:rsidRDefault="00FC69FC" w:rsidP="00FC69FC">
      <w:pPr>
        <w:pStyle w:val="EndNoteBibliography"/>
        <w:rPr>
          <w:noProof/>
          <w:color w:val="000000" w:themeColor="text1"/>
        </w:rPr>
      </w:pPr>
      <w:r w:rsidRPr="007F23AD">
        <w:rPr>
          <w:noProof/>
          <w:color w:val="000000" w:themeColor="text1"/>
        </w:rPr>
        <w:t xml:space="preserve">van de Vrande, V., de Jong, J. P. J., Vanhaverbeke, W. and de Rochemont, M. 2009. Open innovation in SMEs: Trends, motives and management challenges. </w:t>
      </w:r>
      <w:r w:rsidRPr="007F23AD">
        <w:rPr>
          <w:i/>
          <w:noProof/>
          <w:color w:val="000000" w:themeColor="text1"/>
        </w:rPr>
        <w:t>Technovation</w:t>
      </w:r>
      <w:r w:rsidRPr="007F23AD">
        <w:rPr>
          <w:noProof/>
          <w:color w:val="000000" w:themeColor="text1"/>
        </w:rPr>
        <w:t xml:space="preserve"> 29(6), pp. 423-437. doi: </w:t>
      </w:r>
      <w:hyperlink r:id="rId38" w:history="1">
        <w:r w:rsidRPr="007F23AD">
          <w:rPr>
            <w:rStyle w:val="a4"/>
            <w:noProof/>
            <w:color w:val="000000" w:themeColor="text1"/>
          </w:rPr>
          <w:t>https://doi.org/10.1016/j.technovation.2008.10.001</w:t>
        </w:r>
      </w:hyperlink>
    </w:p>
    <w:p w14:paraId="21AF7A6F" w14:textId="77777777" w:rsidR="00FC69FC" w:rsidRPr="007F23AD" w:rsidRDefault="00FC69FC" w:rsidP="00FC69FC">
      <w:pPr>
        <w:pStyle w:val="EndNoteBibliography"/>
        <w:rPr>
          <w:noProof/>
          <w:color w:val="000000" w:themeColor="text1"/>
        </w:rPr>
      </w:pPr>
    </w:p>
    <w:p w14:paraId="5735BF07" w14:textId="77777777" w:rsidR="00FC69FC" w:rsidRPr="007F23AD" w:rsidRDefault="00FC69FC" w:rsidP="00FC69FC">
      <w:pPr>
        <w:pStyle w:val="EndNoteBibliography"/>
        <w:rPr>
          <w:noProof/>
          <w:color w:val="000000" w:themeColor="text1"/>
        </w:rPr>
      </w:pPr>
      <w:r w:rsidRPr="007F23AD">
        <w:rPr>
          <w:noProof/>
          <w:color w:val="000000" w:themeColor="text1"/>
        </w:rPr>
        <w:t xml:space="preserve">Verboven, H. and Vanherck, L. 2016. Sustainability management of SMEs and the UN sustainable development goals. </w:t>
      </w:r>
      <w:r w:rsidRPr="007F23AD">
        <w:rPr>
          <w:i/>
          <w:noProof/>
          <w:color w:val="000000" w:themeColor="text1"/>
        </w:rPr>
        <w:t>uwf UmweltWirtschaftsForum</w:t>
      </w:r>
      <w:r w:rsidRPr="007F23AD">
        <w:rPr>
          <w:noProof/>
          <w:color w:val="000000" w:themeColor="text1"/>
        </w:rPr>
        <w:t xml:space="preserve"> 24(2), pp. 165-178. </w:t>
      </w:r>
    </w:p>
    <w:p w14:paraId="2B113D47" w14:textId="77777777" w:rsidR="00FC69FC" w:rsidRPr="007F23AD" w:rsidRDefault="00FC69FC" w:rsidP="00FC69FC">
      <w:pPr>
        <w:pStyle w:val="EndNoteBibliography"/>
        <w:rPr>
          <w:noProof/>
          <w:color w:val="000000" w:themeColor="text1"/>
        </w:rPr>
      </w:pPr>
    </w:p>
    <w:p w14:paraId="37CF55AE" w14:textId="77777777" w:rsidR="00FC69FC" w:rsidRPr="007F23AD" w:rsidRDefault="00FC69FC" w:rsidP="00FC69FC">
      <w:pPr>
        <w:pStyle w:val="EndNoteBibliography"/>
        <w:rPr>
          <w:noProof/>
          <w:color w:val="000000" w:themeColor="text1"/>
        </w:rPr>
      </w:pPr>
      <w:r w:rsidRPr="007F23AD">
        <w:rPr>
          <w:noProof/>
          <w:color w:val="000000" w:themeColor="text1"/>
        </w:rPr>
        <w:t xml:space="preserve">Wedawatta, G., Ingirige, B., Jones, K. and Proverbs, D. 2011. Extreme weather events and construction SMEs. </w:t>
      </w:r>
      <w:r w:rsidRPr="007F23AD">
        <w:rPr>
          <w:i/>
          <w:noProof/>
          <w:color w:val="000000" w:themeColor="text1"/>
        </w:rPr>
        <w:t>Structural Survey</w:t>
      </w:r>
      <w:r w:rsidRPr="007F23AD">
        <w:rPr>
          <w:noProof/>
          <w:color w:val="000000" w:themeColor="text1"/>
        </w:rPr>
        <w:t xml:space="preserve"> 29(2), pp. 106-119. doi: 10.1108/02630801111132795</w:t>
      </w:r>
    </w:p>
    <w:p w14:paraId="0A53C3C8" w14:textId="77777777" w:rsidR="00FC69FC" w:rsidRPr="007F23AD" w:rsidRDefault="00FC69FC" w:rsidP="00FC69FC">
      <w:pPr>
        <w:pStyle w:val="EndNoteBibliography"/>
        <w:rPr>
          <w:noProof/>
          <w:color w:val="000000" w:themeColor="text1"/>
        </w:rPr>
      </w:pPr>
    </w:p>
    <w:p w14:paraId="3EEC8C3C" w14:textId="77777777" w:rsidR="00FC69FC" w:rsidRPr="007F23AD" w:rsidRDefault="00FC69FC" w:rsidP="00FC69FC">
      <w:pPr>
        <w:pStyle w:val="EndNoteBibliography"/>
        <w:rPr>
          <w:noProof/>
          <w:color w:val="000000" w:themeColor="text1"/>
        </w:rPr>
      </w:pPr>
      <w:r w:rsidRPr="007F23AD">
        <w:rPr>
          <w:noProof/>
          <w:color w:val="000000" w:themeColor="text1"/>
        </w:rPr>
        <w:t xml:space="preserve">Yadav, V., Jain, R., Mittal, M. L., Panwar, A. and Sharma, M. K. 2019. An appraisal on barriers to implement lean in SMEs. </w:t>
      </w:r>
      <w:r w:rsidRPr="007F23AD">
        <w:rPr>
          <w:i/>
          <w:noProof/>
          <w:color w:val="000000" w:themeColor="text1"/>
        </w:rPr>
        <w:t>Journal of Manufacturing Technology Management</w:t>
      </w:r>
      <w:r w:rsidRPr="007F23AD">
        <w:rPr>
          <w:noProof/>
          <w:color w:val="000000" w:themeColor="text1"/>
        </w:rPr>
        <w:t xml:space="preserve"> 30(1), pp. 195-212. doi: 10.1108/Jmtm-12-2017-0262</w:t>
      </w:r>
    </w:p>
    <w:p w14:paraId="2C488617" w14:textId="77777777" w:rsidR="00FC69FC" w:rsidRPr="007F23AD" w:rsidRDefault="00FC69FC" w:rsidP="00FC69FC">
      <w:pPr>
        <w:pStyle w:val="EndNoteBibliography"/>
        <w:rPr>
          <w:noProof/>
          <w:color w:val="000000" w:themeColor="text1"/>
        </w:rPr>
      </w:pPr>
    </w:p>
    <w:p w14:paraId="422810F8" w14:textId="77777777" w:rsidR="00FC69FC" w:rsidRPr="007F23AD" w:rsidRDefault="00FC69FC" w:rsidP="00FC69FC">
      <w:pPr>
        <w:pStyle w:val="EndNoteBibliography"/>
        <w:rPr>
          <w:noProof/>
          <w:color w:val="000000" w:themeColor="text1"/>
        </w:rPr>
      </w:pPr>
      <w:r w:rsidRPr="007F23AD">
        <w:rPr>
          <w:noProof/>
          <w:color w:val="000000" w:themeColor="text1"/>
        </w:rPr>
        <w:t xml:space="preserve">Yang, R. J. and Shen, G. Q. P. 2015. Framework for Stakeholder Management in Construction Projects. </w:t>
      </w:r>
      <w:r w:rsidRPr="007F23AD">
        <w:rPr>
          <w:i/>
          <w:noProof/>
          <w:color w:val="000000" w:themeColor="text1"/>
        </w:rPr>
        <w:t>Journal of Management in Engineering</w:t>
      </w:r>
      <w:r w:rsidRPr="007F23AD">
        <w:rPr>
          <w:noProof/>
          <w:color w:val="000000" w:themeColor="text1"/>
        </w:rPr>
        <w:t xml:space="preserve"> 31(4), p. 04014064. doi: doi:10.1061/(ASCE)ME.1943-5479.0000285</w:t>
      </w:r>
    </w:p>
    <w:p w14:paraId="5B8B8698" w14:textId="77777777" w:rsidR="00FC69FC" w:rsidRPr="007F23AD" w:rsidRDefault="00FC69FC" w:rsidP="00FC69FC">
      <w:pPr>
        <w:pStyle w:val="EndNoteBibliography"/>
        <w:rPr>
          <w:noProof/>
          <w:color w:val="000000" w:themeColor="text1"/>
        </w:rPr>
      </w:pPr>
    </w:p>
    <w:p w14:paraId="089833CC" w14:textId="77777777" w:rsidR="00FC69FC" w:rsidRPr="007F23AD" w:rsidRDefault="00FC69FC" w:rsidP="00FC69FC">
      <w:pPr>
        <w:pStyle w:val="EndNoteBibliography"/>
        <w:rPr>
          <w:noProof/>
          <w:color w:val="000000" w:themeColor="text1"/>
        </w:rPr>
      </w:pPr>
      <w:r w:rsidRPr="007F23AD">
        <w:rPr>
          <w:noProof/>
          <w:color w:val="000000" w:themeColor="text1"/>
        </w:rPr>
        <w:lastRenderedPageBreak/>
        <w:t xml:space="preserve">Yap, J. B. H. and Lee, W. K. 2019. Analysing the underlying factors affecting safety performance in building construction. </w:t>
      </w:r>
      <w:r w:rsidRPr="007F23AD">
        <w:rPr>
          <w:i/>
          <w:noProof/>
          <w:color w:val="000000" w:themeColor="text1"/>
        </w:rPr>
        <w:t>Production Planning &amp; Control</w:t>
      </w:r>
      <w:r w:rsidRPr="007F23AD">
        <w:rPr>
          <w:noProof/>
          <w:color w:val="000000" w:themeColor="text1"/>
        </w:rPr>
        <w:t xml:space="preserve"> 31(13), pp. 1061-1076. doi: 10.1080/09537287.2019.1695292</w:t>
      </w:r>
    </w:p>
    <w:p w14:paraId="130F07D6" w14:textId="77777777" w:rsidR="00FC69FC" w:rsidRPr="007F23AD" w:rsidRDefault="00FC69FC" w:rsidP="00FC69FC">
      <w:pPr>
        <w:pStyle w:val="EndNoteBibliography"/>
        <w:rPr>
          <w:noProof/>
          <w:color w:val="000000" w:themeColor="text1"/>
        </w:rPr>
      </w:pPr>
    </w:p>
    <w:p w14:paraId="6851BD38" w14:textId="77777777" w:rsidR="00FC69FC" w:rsidRPr="007F23AD" w:rsidRDefault="00FC69FC" w:rsidP="00FC69FC">
      <w:pPr>
        <w:pStyle w:val="EndNoteBibliography"/>
        <w:rPr>
          <w:noProof/>
          <w:color w:val="000000" w:themeColor="text1"/>
        </w:rPr>
      </w:pPr>
      <w:r w:rsidRPr="007F23AD">
        <w:rPr>
          <w:noProof/>
          <w:color w:val="000000" w:themeColor="text1"/>
        </w:rPr>
        <w:t xml:space="preserve">Yap, J. B. H. and Lee, W. K. 2020. Analysing the underlying factors affecting safety performance in building construction. </w:t>
      </w:r>
      <w:r w:rsidRPr="007F23AD">
        <w:rPr>
          <w:i/>
          <w:noProof/>
          <w:color w:val="000000" w:themeColor="text1"/>
        </w:rPr>
        <w:t>Production Planning &amp; Control</w:t>
      </w:r>
      <w:r w:rsidRPr="007F23AD">
        <w:rPr>
          <w:noProof/>
          <w:color w:val="000000" w:themeColor="text1"/>
        </w:rPr>
        <w:t xml:space="preserve"> 31(13), pp. 1061-1076. doi: 10.1080/09537287.2019.1695292</w:t>
      </w:r>
    </w:p>
    <w:p w14:paraId="60A3DA7B" w14:textId="77777777" w:rsidR="00FC69FC" w:rsidRPr="007F23AD" w:rsidRDefault="00FC69FC" w:rsidP="00FC69FC">
      <w:pPr>
        <w:pStyle w:val="EndNoteBibliography"/>
        <w:rPr>
          <w:noProof/>
          <w:color w:val="000000" w:themeColor="text1"/>
        </w:rPr>
      </w:pPr>
    </w:p>
    <w:p w14:paraId="2E6F6838" w14:textId="77777777" w:rsidR="00FC69FC" w:rsidRPr="007F23AD" w:rsidRDefault="00FC69FC" w:rsidP="00FC69FC">
      <w:pPr>
        <w:pStyle w:val="EndNoteBibliography"/>
        <w:rPr>
          <w:noProof/>
          <w:color w:val="000000" w:themeColor="text1"/>
        </w:rPr>
      </w:pPr>
      <w:r w:rsidRPr="007F23AD">
        <w:rPr>
          <w:noProof/>
          <w:color w:val="000000" w:themeColor="text1"/>
        </w:rPr>
        <w:t xml:space="preserve">Yilmaz, G., Salter, L., McFarlane, D. and Schönfuß, B. 2023. Low-cost (Shoestring) digital solution areas for enabling digitalisation in construction SMEs. </w:t>
      </w:r>
      <w:r w:rsidRPr="007F23AD">
        <w:rPr>
          <w:i/>
          <w:noProof/>
          <w:color w:val="000000" w:themeColor="text1"/>
        </w:rPr>
        <w:t>Computers in Industry</w:t>
      </w:r>
      <w:r w:rsidRPr="007F23AD">
        <w:rPr>
          <w:noProof/>
          <w:color w:val="000000" w:themeColor="text1"/>
        </w:rPr>
        <w:t xml:space="preserve"> 150,  doi: 10.1016/j.compind.2023.103941</w:t>
      </w:r>
    </w:p>
    <w:p w14:paraId="643D81E5" w14:textId="77777777" w:rsidR="00FC69FC" w:rsidRPr="007F23AD" w:rsidRDefault="00FC69FC" w:rsidP="00FC69FC">
      <w:pPr>
        <w:pStyle w:val="EndNoteBibliography"/>
        <w:rPr>
          <w:noProof/>
          <w:color w:val="000000" w:themeColor="text1"/>
        </w:rPr>
      </w:pPr>
    </w:p>
    <w:p w14:paraId="6C902550" w14:textId="77777777" w:rsidR="00FC69FC" w:rsidRPr="007F23AD" w:rsidRDefault="00FC69FC" w:rsidP="00FC69FC">
      <w:pPr>
        <w:pStyle w:val="EndNoteBibliography"/>
        <w:rPr>
          <w:noProof/>
          <w:color w:val="000000" w:themeColor="text1"/>
        </w:rPr>
      </w:pPr>
      <w:r w:rsidRPr="007F23AD">
        <w:rPr>
          <w:noProof/>
          <w:color w:val="000000" w:themeColor="text1"/>
        </w:rPr>
        <w:t xml:space="preserve">Youssef, M. and Abbas, L. 2023. Applying 3d printing technology in constructing sustainable houses. </w:t>
      </w:r>
      <w:r w:rsidRPr="007F23AD">
        <w:rPr>
          <w:i/>
          <w:noProof/>
          <w:color w:val="000000" w:themeColor="text1"/>
        </w:rPr>
        <w:t>Architecture and Planning Journal (APJ)</w:t>
      </w:r>
      <w:r w:rsidRPr="007F23AD">
        <w:rPr>
          <w:noProof/>
          <w:color w:val="000000" w:themeColor="text1"/>
        </w:rPr>
        <w:t xml:space="preserve"> 29(1), p. 4. </w:t>
      </w:r>
    </w:p>
    <w:p w14:paraId="6B14A596" w14:textId="77777777" w:rsidR="00FC69FC" w:rsidRPr="007F23AD" w:rsidRDefault="00FC69FC" w:rsidP="00FC69FC">
      <w:pPr>
        <w:pStyle w:val="EndNoteBibliography"/>
        <w:rPr>
          <w:noProof/>
          <w:color w:val="000000" w:themeColor="text1"/>
        </w:rPr>
      </w:pPr>
    </w:p>
    <w:p w14:paraId="2298922E" w14:textId="77777777" w:rsidR="00FC69FC" w:rsidRPr="007F23AD" w:rsidRDefault="00FC69FC" w:rsidP="00FC69FC">
      <w:pPr>
        <w:pStyle w:val="EndNoteBibliography"/>
        <w:rPr>
          <w:noProof/>
          <w:color w:val="000000" w:themeColor="text1"/>
        </w:rPr>
      </w:pPr>
      <w:r w:rsidRPr="007F23AD">
        <w:rPr>
          <w:noProof/>
          <w:color w:val="000000" w:themeColor="text1"/>
        </w:rPr>
        <w:t xml:space="preserve">Zhou, D., Pei, B., Li, X., Jiang, D. and Wen, L. 2024. Innovative BIM technology application in the construction management of highway. </w:t>
      </w:r>
      <w:r w:rsidRPr="007F23AD">
        <w:rPr>
          <w:i/>
          <w:noProof/>
          <w:color w:val="000000" w:themeColor="text1"/>
        </w:rPr>
        <w:t>Scientific reports</w:t>
      </w:r>
      <w:r w:rsidRPr="007F23AD">
        <w:rPr>
          <w:noProof/>
          <w:color w:val="000000" w:themeColor="text1"/>
        </w:rPr>
        <w:t xml:space="preserve"> 14(1), p. 15298. </w:t>
      </w:r>
    </w:p>
    <w:p w14:paraId="1553FD3E" w14:textId="77777777" w:rsidR="00FC69FC" w:rsidRPr="007F23AD" w:rsidRDefault="00FC69FC" w:rsidP="00FC69FC">
      <w:pPr>
        <w:pStyle w:val="EndNoteBibliography"/>
        <w:rPr>
          <w:noProof/>
          <w:color w:val="000000" w:themeColor="text1"/>
        </w:rPr>
      </w:pPr>
    </w:p>
    <w:p w14:paraId="0709A183" w14:textId="522CA21C" w:rsidR="00AB65D8" w:rsidRPr="007F23AD" w:rsidRDefault="007A6BD4" w:rsidP="00C3226C">
      <w:pPr>
        <w:spacing w:line="480" w:lineRule="auto"/>
        <w:jc w:val="both"/>
        <w:rPr>
          <w:rFonts w:ascii="Calibri" w:hAnsi="Calibri" w:cs="Calibri"/>
          <w:color w:val="000000" w:themeColor="text1"/>
          <w:sz w:val="22"/>
          <w:szCs w:val="22"/>
          <w:lang w:val="en-GB"/>
        </w:rPr>
      </w:pPr>
      <w:r w:rsidRPr="007F23AD">
        <w:rPr>
          <w:rFonts w:ascii="Calibri" w:hAnsi="Calibri" w:cs="Calibri"/>
          <w:color w:val="000000" w:themeColor="text1"/>
          <w:sz w:val="22"/>
          <w:szCs w:val="22"/>
          <w:lang w:val="en-GB"/>
        </w:rPr>
        <w:fldChar w:fldCharType="end"/>
      </w:r>
    </w:p>
    <w:sectPr w:rsidR="00AB65D8" w:rsidRPr="007F23AD" w:rsidSect="002F0FBC">
      <w:pgSz w:w="11900" w:h="16840"/>
      <w:pgMar w:top="1440" w:right="1800" w:bottom="1440" w:left="180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6D583EAF" w14:textId="77777777" w:rsidR="00B8676E" w:rsidRDefault="00B8676E">
      <w:r>
        <w:separator/>
      </w:r>
    </w:p>
  </w:endnote>
  <w:endnote w:type="continuationSeparator" w:id="0">
    <w:p w14:paraId="0BAD1587" w14:textId="77777777" w:rsidR="00B8676E" w:rsidRDefault="00B8676E">
      <w:r>
        <w:continuationSeparator/>
      </w:r>
    </w:p>
  </w:endnote>
  <w:endnote w:type="continuationNotice" w:id="1">
    <w:p w14:paraId="78FCA589" w14:textId="77777777" w:rsidR="00B8676E" w:rsidRDefault="00B8676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DengXian">
    <w:altName w:val="等线"/>
    <w:panose1 w:val="02010600030101010101"/>
    <w:charset w:val="86"/>
    <w:family w:val="auto"/>
    <w:pitch w:val="variable"/>
    <w:sig w:usb0="A00002BF" w:usb1="38CF7CFA" w:usb2="00000016" w:usb3="00000000" w:csb0="0004000F" w:csb1="00000000"/>
  </w:font>
  <w:font w:name="Calibri">
    <w:panose1 w:val="020F0502020204030204"/>
    <w:charset w:val="00"/>
    <w:family w:val="swiss"/>
    <w:pitch w:val="variable"/>
    <w:sig w:usb0="E0002AFF" w:usb1="C000ACF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Arial">
    <w:panose1 w:val="020B0604020202020204"/>
    <w:charset w:val="00"/>
    <w:family w:val="swiss"/>
    <w:pitch w:val="variable"/>
    <w:sig w:usb0="E0002AFF" w:usb1="C0007843" w:usb2="00000009" w:usb3="00000000" w:csb0="000001FF" w:csb1="00000000"/>
  </w:font>
  <w:font w:name="宋体">
    <w:altName w:val="SimSun"/>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2FF" w:usb1="400004FF" w:usb2="00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W w:w="0" w:type="auto"/>
      <w:tblLayout w:type="fixed"/>
      <w:tblLook w:val="06A0" w:firstRow="1" w:lastRow="0" w:firstColumn="1" w:lastColumn="0" w:noHBand="1" w:noVBand="1"/>
    </w:tblPr>
    <w:tblGrid>
      <w:gridCol w:w="2765"/>
      <w:gridCol w:w="2765"/>
      <w:gridCol w:w="2765"/>
    </w:tblGrid>
    <w:tr w:rsidR="5CBCB61D" w14:paraId="0AFE1CDE" w14:textId="77777777" w:rsidTr="5CBCB61D">
      <w:trPr>
        <w:trHeight w:val="300"/>
      </w:trPr>
      <w:tc>
        <w:tcPr>
          <w:tcW w:w="2765" w:type="dxa"/>
        </w:tcPr>
        <w:p w14:paraId="4E38AFE0" w14:textId="02D78D8D" w:rsidR="5CBCB61D" w:rsidRDefault="5CBCB61D" w:rsidP="5CBCB61D">
          <w:pPr>
            <w:pStyle w:val="ae"/>
            <w:ind w:left="-115"/>
          </w:pPr>
        </w:p>
      </w:tc>
      <w:tc>
        <w:tcPr>
          <w:tcW w:w="2765" w:type="dxa"/>
        </w:tcPr>
        <w:p w14:paraId="757140FD" w14:textId="3260909D" w:rsidR="5CBCB61D" w:rsidRDefault="5CBCB61D" w:rsidP="5CBCB61D">
          <w:pPr>
            <w:pStyle w:val="ae"/>
            <w:jc w:val="center"/>
          </w:pPr>
        </w:p>
      </w:tc>
      <w:tc>
        <w:tcPr>
          <w:tcW w:w="2765" w:type="dxa"/>
        </w:tcPr>
        <w:p w14:paraId="3B45F8F5" w14:textId="02DEDC95" w:rsidR="5CBCB61D" w:rsidRDefault="5CBCB61D" w:rsidP="5CBCB61D">
          <w:pPr>
            <w:pStyle w:val="ae"/>
            <w:ind w:right="-115"/>
            <w:jc w:val="right"/>
          </w:pPr>
        </w:p>
      </w:tc>
    </w:tr>
  </w:tbl>
  <w:p w14:paraId="308BE7B4" w14:textId="33661ED7" w:rsidR="5CBCB61D" w:rsidRDefault="5CBCB61D" w:rsidP="5CBCB61D">
    <w:pPr>
      <w:pStyle w:val="af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2BDBF6E0" w14:textId="77777777" w:rsidR="00B8676E" w:rsidRDefault="00B8676E">
      <w:r>
        <w:separator/>
      </w:r>
    </w:p>
  </w:footnote>
  <w:footnote w:type="continuationSeparator" w:id="0">
    <w:p w14:paraId="3A4BF580" w14:textId="77777777" w:rsidR="00B8676E" w:rsidRDefault="00B8676E">
      <w:r>
        <w:continuationSeparator/>
      </w:r>
    </w:p>
  </w:footnote>
  <w:footnote w:type="continuationNotice" w:id="1">
    <w:p w14:paraId="5D038E2C" w14:textId="77777777" w:rsidR="00B8676E" w:rsidRDefault="00B8676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W w:w="0" w:type="auto"/>
      <w:tblLayout w:type="fixed"/>
      <w:tblLook w:val="06A0" w:firstRow="1" w:lastRow="0" w:firstColumn="1" w:lastColumn="0" w:noHBand="1" w:noVBand="1"/>
    </w:tblPr>
    <w:tblGrid>
      <w:gridCol w:w="2765"/>
      <w:gridCol w:w="2765"/>
      <w:gridCol w:w="2765"/>
    </w:tblGrid>
    <w:tr w:rsidR="5CBCB61D" w14:paraId="5B389F1F" w14:textId="77777777" w:rsidTr="5CBCB61D">
      <w:trPr>
        <w:trHeight w:val="300"/>
      </w:trPr>
      <w:tc>
        <w:tcPr>
          <w:tcW w:w="2765" w:type="dxa"/>
        </w:tcPr>
        <w:p w14:paraId="5B146E50" w14:textId="70E4D8E1" w:rsidR="5CBCB61D" w:rsidRDefault="5CBCB61D" w:rsidP="5CBCB61D">
          <w:pPr>
            <w:pStyle w:val="ae"/>
            <w:ind w:left="-115"/>
          </w:pPr>
        </w:p>
      </w:tc>
      <w:tc>
        <w:tcPr>
          <w:tcW w:w="2765" w:type="dxa"/>
        </w:tcPr>
        <w:p w14:paraId="7D3840AA" w14:textId="53D4C5EC" w:rsidR="5CBCB61D" w:rsidRDefault="5CBCB61D" w:rsidP="5CBCB61D">
          <w:pPr>
            <w:pStyle w:val="ae"/>
            <w:jc w:val="center"/>
          </w:pPr>
        </w:p>
      </w:tc>
      <w:tc>
        <w:tcPr>
          <w:tcW w:w="2765" w:type="dxa"/>
        </w:tcPr>
        <w:p w14:paraId="29DAC0ED" w14:textId="68742B9A" w:rsidR="5CBCB61D" w:rsidRDefault="5CBCB61D" w:rsidP="5CBCB61D">
          <w:pPr>
            <w:pStyle w:val="ae"/>
            <w:ind w:right="-115"/>
            <w:jc w:val="right"/>
          </w:pPr>
        </w:p>
      </w:tc>
    </w:tr>
  </w:tbl>
  <w:p w14:paraId="6760B532" w14:textId="50993881" w:rsidR="5CBCB61D" w:rsidRDefault="5CBCB61D" w:rsidP="5CBCB61D">
    <w:pPr>
      <w:pStyle w:val="ae"/>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0296264"/>
    <w:multiLevelType w:val="hybridMultilevel"/>
    <w:tmpl w:val="DED2A0BE"/>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7143107"/>
    <w:multiLevelType w:val="multilevel"/>
    <w:tmpl w:val="8A8A51B6"/>
    <w:lvl w:ilvl="0">
      <w:start w:val="1"/>
      <w:numFmt w:val="decimal"/>
      <w:lvlText w:val="%1."/>
      <w:lvlJc w:val="left"/>
      <w:pPr>
        <w:ind w:left="360" w:hanging="360"/>
      </w:pPr>
      <w:rPr>
        <w:rFonts w:hint="default"/>
      </w:rPr>
    </w:lvl>
    <w:lvl w:ilvl="1">
      <w:start w:val="1"/>
      <w:numFmt w:val="decimal"/>
      <w:isLgl/>
      <w:lvlText w:val="%1.%2"/>
      <w:lvlJc w:val="left"/>
      <w:pPr>
        <w:ind w:left="360" w:hanging="360"/>
      </w:pPr>
      <w:rPr>
        <w:rFonts w:hint="default"/>
        <w:b/>
        <w:bCs/>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 w15:restartNumberingAfterBreak="0">
    <w:nsid w:val="0E2673C7"/>
    <w:multiLevelType w:val="hybridMultilevel"/>
    <w:tmpl w:val="C8CE0C70"/>
    <w:lvl w:ilvl="0" w:tplc="2548A232">
      <w:start w:val="1"/>
      <w:numFmt w:val="decimal"/>
      <w:lvlText w:val="%1."/>
      <w:lvlJc w:val="left"/>
      <w:pPr>
        <w:ind w:left="360" w:hanging="360"/>
      </w:pPr>
      <w:rPr>
        <w:rFonts w:hint="default"/>
      </w:rPr>
    </w:lvl>
    <w:lvl w:ilvl="1" w:tplc="04090019" w:tentative="1">
      <w:start w:val="1"/>
      <w:numFmt w:val="lowerLetter"/>
      <w:lvlText w:val="%2)"/>
      <w:lvlJc w:val="left"/>
      <w:pPr>
        <w:ind w:left="880" w:hanging="440"/>
      </w:pPr>
    </w:lvl>
    <w:lvl w:ilvl="2" w:tplc="0409001B" w:tentative="1">
      <w:start w:val="1"/>
      <w:numFmt w:val="lowerRoman"/>
      <w:lvlText w:val="%3."/>
      <w:lvlJc w:val="right"/>
      <w:pPr>
        <w:ind w:left="1320" w:hanging="440"/>
      </w:pPr>
    </w:lvl>
    <w:lvl w:ilvl="3" w:tplc="0409000F" w:tentative="1">
      <w:start w:val="1"/>
      <w:numFmt w:val="decimal"/>
      <w:lvlText w:val="%4."/>
      <w:lvlJc w:val="left"/>
      <w:pPr>
        <w:ind w:left="1760" w:hanging="440"/>
      </w:pPr>
    </w:lvl>
    <w:lvl w:ilvl="4" w:tplc="04090019" w:tentative="1">
      <w:start w:val="1"/>
      <w:numFmt w:val="lowerLetter"/>
      <w:lvlText w:val="%5)"/>
      <w:lvlJc w:val="left"/>
      <w:pPr>
        <w:ind w:left="2200" w:hanging="440"/>
      </w:pPr>
    </w:lvl>
    <w:lvl w:ilvl="5" w:tplc="0409001B" w:tentative="1">
      <w:start w:val="1"/>
      <w:numFmt w:val="lowerRoman"/>
      <w:lvlText w:val="%6."/>
      <w:lvlJc w:val="right"/>
      <w:pPr>
        <w:ind w:left="2640" w:hanging="440"/>
      </w:pPr>
    </w:lvl>
    <w:lvl w:ilvl="6" w:tplc="0409000F" w:tentative="1">
      <w:start w:val="1"/>
      <w:numFmt w:val="decimal"/>
      <w:lvlText w:val="%7."/>
      <w:lvlJc w:val="left"/>
      <w:pPr>
        <w:ind w:left="3080" w:hanging="440"/>
      </w:pPr>
    </w:lvl>
    <w:lvl w:ilvl="7" w:tplc="04090019" w:tentative="1">
      <w:start w:val="1"/>
      <w:numFmt w:val="lowerLetter"/>
      <w:lvlText w:val="%8)"/>
      <w:lvlJc w:val="left"/>
      <w:pPr>
        <w:ind w:left="3520" w:hanging="440"/>
      </w:pPr>
    </w:lvl>
    <w:lvl w:ilvl="8" w:tplc="0409001B" w:tentative="1">
      <w:start w:val="1"/>
      <w:numFmt w:val="lowerRoman"/>
      <w:lvlText w:val="%9."/>
      <w:lvlJc w:val="right"/>
      <w:pPr>
        <w:ind w:left="3960" w:hanging="440"/>
      </w:pPr>
    </w:lvl>
  </w:abstractNum>
  <w:abstractNum w:abstractNumId="3" w15:restartNumberingAfterBreak="0">
    <w:nsid w:val="193423DF"/>
    <w:multiLevelType w:val="hybridMultilevel"/>
    <w:tmpl w:val="CF54696A"/>
    <w:lvl w:ilvl="0" w:tplc="7F80C3BE">
      <w:start w:val="1"/>
      <w:numFmt w:val="decimal"/>
      <w:lvlText w:val="%1."/>
      <w:lvlJc w:val="left"/>
      <w:pPr>
        <w:ind w:left="360" w:hanging="360"/>
      </w:pPr>
      <w:rPr>
        <w:rFonts w:hint="default"/>
      </w:rPr>
    </w:lvl>
    <w:lvl w:ilvl="1" w:tplc="04090019" w:tentative="1">
      <w:start w:val="1"/>
      <w:numFmt w:val="lowerLetter"/>
      <w:lvlText w:val="%2)"/>
      <w:lvlJc w:val="left"/>
      <w:pPr>
        <w:ind w:left="880" w:hanging="440"/>
      </w:pPr>
    </w:lvl>
    <w:lvl w:ilvl="2" w:tplc="0409001B" w:tentative="1">
      <w:start w:val="1"/>
      <w:numFmt w:val="lowerRoman"/>
      <w:lvlText w:val="%3."/>
      <w:lvlJc w:val="right"/>
      <w:pPr>
        <w:ind w:left="1320" w:hanging="440"/>
      </w:pPr>
    </w:lvl>
    <w:lvl w:ilvl="3" w:tplc="0409000F" w:tentative="1">
      <w:start w:val="1"/>
      <w:numFmt w:val="decimal"/>
      <w:lvlText w:val="%4."/>
      <w:lvlJc w:val="left"/>
      <w:pPr>
        <w:ind w:left="1760" w:hanging="440"/>
      </w:pPr>
    </w:lvl>
    <w:lvl w:ilvl="4" w:tplc="04090019" w:tentative="1">
      <w:start w:val="1"/>
      <w:numFmt w:val="lowerLetter"/>
      <w:lvlText w:val="%5)"/>
      <w:lvlJc w:val="left"/>
      <w:pPr>
        <w:ind w:left="2200" w:hanging="440"/>
      </w:pPr>
    </w:lvl>
    <w:lvl w:ilvl="5" w:tplc="0409001B" w:tentative="1">
      <w:start w:val="1"/>
      <w:numFmt w:val="lowerRoman"/>
      <w:lvlText w:val="%6."/>
      <w:lvlJc w:val="right"/>
      <w:pPr>
        <w:ind w:left="2640" w:hanging="440"/>
      </w:pPr>
    </w:lvl>
    <w:lvl w:ilvl="6" w:tplc="0409000F" w:tentative="1">
      <w:start w:val="1"/>
      <w:numFmt w:val="decimal"/>
      <w:lvlText w:val="%7."/>
      <w:lvlJc w:val="left"/>
      <w:pPr>
        <w:ind w:left="3080" w:hanging="440"/>
      </w:pPr>
    </w:lvl>
    <w:lvl w:ilvl="7" w:tplc="04090019" w:tentative="1">
      <w:start w:val="1"/>
      <w:numFmt w:val="lowerLetter"/>
      <w:lvlText w:val="%8)"/>
      <w:lvlJc w:val="left"/>
      <w:pPr>
        <w:ind w:left="3520" w:hanging="440"/>
      </w:pPr>
    </w:lvl>
    <w:lvl w:ilvl="8" w:tplc="0409001B" w:tentative="1">
      <w:start w:val="1"/>
      <w:numFmt w:val="lowerRoman"/>
      <w:lvlText w:val="%9."/>
      <w:lvlJc w:val="right"/>
      <w:pPr>
        <w:ind w:left="3960" w:hanging="440"/>
      </w:pPr>
    </w:lvl>
  </w:abstractNum>
  <w:abstractNum w:abstractNumId="4" w15:restartNumberingAfterBreak="0">
    <w:nsid w:val="1E957189"/>
    <w:multiLevelType w:val="hybridMultilevel"/>
    <w:tmpl w:val="40243A78"/>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213930E7"/>
    <w:multiLevelType w:val="multilevel"/>
    <w:tmpl w:val="360029B0"/>
    <w:lvl w:ilvl="0">
      <w:start w:val="1"/>
      <w:numFmt w:val="decimal"/>
      <w:lvlText w:val="%1."/>
      <w:lvlJc w:val="left"/>
      <w:pPr>
        <w:ind w:left="360" w:hanging="360"/>
      </w:pPr>
      <w:rPr>
        <w:rFonts w:hint="default"/>
      </w:rPr>
    </w:lvl>
    <w:lvl w:ilvl="1">
      <w:start w:val="1"/>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6" w15:restartNumberingAfterBreak="0">
    <w:nsid w:val="22D45262"/>
    <w:multiLevelType w:val="hybridMultilevel"/>
    <w:tmpl w:val="A7FE2590"/>
    <w:lvl w:ilvl="0" w:tplc="230CE93E">
      <w:start w:val="4"/>
      <w:numFmt w:val="decimal"/>
      <w:lvlText w:val="%1."/>
      <w:lvlJc w:val="left"/>
      <w:pPr>
        <w:ind w:left="360" w:hanging="360"/>
      </w:pPr>
      <w:rPr>
        <w:rFonts w:hint="default"/>
      </w:rPr>
    </w:lvl>
    <w:lvl w:ilvl="1" w:tplc="04090019">
      <w:start w:val="1"/>
      <w:numFmt w:val="lowerLetter"/>
      <w:lvlText w:val="%2)"/>
      <w:lvlJc w:val="left"/>
      <w:pPr>
        <w:ind w:left="880" w:hanging="440"/>
      </w:pPr>
    </w:lvl>
    <w:lvl w:ilvl="2" w:tplc="0409001B">
      <w:start w:val="1"/>
      <w:numFmt w:val="lowerRoman"/>
      <w:lvlText w:val="%3."/>
      <w:lvlJc w:val="right"/>
      <w:pPr>
        <w:ind w:left="1320" w:hanging="440"/>
      </w:pPr>
    </w:lvl>
    <w:lvl w:ilvl="3" w:tplc="0409000F" w:tentative="1">
      <w:start w:val="1"/>
      <w:numFmt w:val="decimal"/>
      <w:lvlText w:val="%4."/>
      <w:lvlJc w:val="left"/>
      <w:pPr>
        <w:ind w:left="1760" w:hanging="440"/>
      </w:pPr>
    </w:lvl>
    <w:lvl w:ilvl="4" w:tplc="04090019" w:tentative="1">
      <w:start w:val="1"/>
      <w:numFmt w:val="lowerLetter"/>
      <w:lvlText w:val="%5)"/>
      <w:lvlJc w:val="left"/>
      <w:pPr>
        <w:ind w:left="2200" w:hanging="440"/>
      </w:pPr>
    </w:lvl>
    <w:lvl w:ilvl="5" w:tplc="0409001B" w:tentative="1">
      <w:start w:val="1"/>
      <w:numFmt w:val="lowerRoman"/>
      <w:lvlText w:val="%6."/>
      <w:lvlJc w:val="right"/>
      <w:pPr>
        <w:ind w:left="2640" w:hanging="440"/>
      </w:pPr>
    </w:lvl>
    <w:lvl w:ilvl="6" w:tplc="0409000F" w:tentative="1">
      <w:start w:val="1"/>
      <w:numFmt w:val="decimal"/>
      <w:lvlText w:val="%7."/>
      <w:lvlJc w:val="left"/>
      <w:pPr>
        <w:ind w:left="3080" w:hanging="440"/>
      </w:pPr>
    </w:lvl>
    <w:lvl w:ilvl="7" w:tplc="04090019" w:tentative="1">
      <w:start w:val="1"/>
      <w:numFmt w:val="lowerLetter"/>
      <w:lvlText w:val="%8)"/>
      <w:lvlJc w:val="left"/>
      <w:pPr>
        <w:ind w:left="3520" w:hanging="440"/>
      </w:pPr>
    </w:lvl>
    <w:lvl w:ilvl="8" w:tplc="0409001B" w:tentative="1">
      <w:start w:val="1"/>
      <w:numFmt w:val="lowerRoman"/>
      <w:lvlText w:val="%9."/>
      <w:lvlJc w:val="right"/>
      <w:pPr>
        <w:ind w:left="3960" w:hanging="440"/>
      </w:pPr>
    </w:lvl>
  </w:abstractNum>
  <w:abstractNum w:abstractNumId="7" w15:restartNumberingAfterBreak="0">
    <w:nsid w:val="27E47EBE"/>
    <w:multiLevelType w:val="multilevel"/>
    <w:tmpl w:val="4B52177A"/>
    <w:lvl w:ilvl="0">
      <w:start w:val="4"/>
      <w:numFmt w:val="decimal"/>
      <w:lvlText w:val="%1"/>
      <w:lvlJc w:val="left"/>
      <w:pPr>
        <w:ind w:left="480" w:hanging="480"/>
      </w:pPr>
      <w:rPr>
        <w:rFonts w:hint="default"/>
      </w:rPr>
    </w:lvl>
    <w:lvl w:ilvl="1">
      <w:start w:val="2"/>
      <w:numFmt w:val="decimal"/>
      <w:lvlText w:val="%1.%2"/>
      <w:lvlJc w:val="left"/>
      <w:pPr>
        <w:ind w:left="480" w:hanging="4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2ACA3C33"/>
    <w:multiLevelType w:val="hybridMultilevel"/>
    <w:tmpl w:val="DE16B6F0"/>
    <w:lvl w:ilvl="0" w:tplc="E01AD9D2">
      <w:start w:val="1"/>
      <w:numFmt w:val="decimal"/>
      <w:lvlText w:val="%1."/>
      <w:lvlJc w:val="left"/>
      <w:pPr>
        <w:ind w:left="360" w:hanging="360"/>
      </w:pPr>
      <w:rPr>
        <w:rFonts w:hint="default"/>
      </w:rPr>
    </w:lvl>
    <w:lvl w:ilvl="1" w:tplc="04090019" w:tentative="1">
      <w:start w:val="1"/>
      <w:numFmt w:val="lowerLetter"/>
      <w:lvlText w:val="%2)"/>
      <w:lvlJc w:val="left"/>
      <w:pPr>
        <w:ind w:left="880" w:hanging="440"/>
      </w:pPr>
    </w:lvl>
    <w:lvl w:ilvl="2" w:tplc="0409001B" w:tentative="1">
      <w:start w:val="1"/>
      <w:numFmt w:val="lowerRoman"/>
      <w:lvlText w:val="%3."/>
      <w:lvlJc w:val="right"/>
      <w:pPr>
        <w:ind w:left="1320" w:hanging="440"/>
      </w:pPr>
    </w:lvl>
    <w:lvl w:ilvl="3" w:tplc="0409000F" w:tentative="1">
      <w:start w:val="1"/>
      <w:numFmt w:val="decimal"/>
      <w:lvlText w:val="%4."/>
      <w:lvlJc w:val="left"/>
      <w:pPr>
        <w:ind w:left="1760" w:hanging="440"/>
      </w:pPr>
    </w:lvl>
    <w:lvl w:ilvl="4" w:tplc="04090019" w:tentative="1">
      <w:start w:val="1"/>
      <w:numFmt w:val="lowerLetter"/>
      <w:lvlText w:val="%5)"/>
      <w:lvlJc w:val="left"/>
      <w:pPr>
        <w:ind w:left="2200" w:hanging="440"/>
      </w:pPr>
    </w:lvl>
    <w:lvl w:ilvl="5" w:tplc="0409001B" w:tentative="1">
      <w:start w:val="1"/>
      <w:numFmt w:val="lowerRoman"/>
      <w:lvlText w:val="%6."/>
      <w:lvlJc w:val="right"/>
      <w:pPr>
        <w:ind w:left="2640" w:hanging="440"/>
      </w:pPr>
    </w:lvl>
    <w:lvl w:ilvl="6" w:tplc="0409000F" w:tentative="1">
      <w:start w:val="1"/>
      <w:numFmt w:val="decimal"/>
      <w:lvlText w:val="%7."/>
      <w:lvlJc w:val="left"/>
      <w:pPr>
        <w:ind w:left="3080" w:hanging="440"/>
      </w:pPr>
    </w:lvl>
    <w:lvl w:ilvl="7" w:tplc="04090019" w:tentative="1">
      <w:start w:val="1"/>
      <w:numFmt w:val="lowerLetter"/>
      <w:lvlText w:val="%8)"/>
      <w:lvlJc w:val="left"/>
      <w:pPr>
        <w:ind w:left="3520" w:hanging="440"/>
      </w:pPr>
    </w:lvl>
    <w:lvl w:ilvl="8" w:tplc="0409001B" w:tentative="1">
      <w:start w:val="1"/>
      <w:numFmt w:val="lowerRoman"/>
      <w:lvlText w:val="%9."/>
      <w:lvlJc w:val="right"/>
      <w:pPr>
        <w:ind w:left="3960" w:hanging="440"/>
      </w:pPr>
    </w:lvl>
  </w:abstractNum>
  <w:abstractNum w:abstractNumId="9" w15:restartNumberingAfterBreak="0">
    <w:nsid w:val="2B243F5E"/>
    <w:multiLevelType w:val="hybridMultilevel"/>
    <w:tmpl w:val="92B47952"/>
    <w:lvl w:ilvl="0" w:tplc="0409000F">
      <w:start w:val="1"/>
      <w:numFmt w:val="decimal"/>
      <w:lvlText w:val="%1."/>
      <w:lvlJc w:val="left"/>
      <w:pPr>
        <w:ind w:left="420" w:hanging="420"/>
      </w:pPr>
    </w:lvl>
    <w:lvl w:ilvl="1" w:tplc="04090019" w:tentative="1">
      <w:start w:val="1"/>
      <w:numFmt w:val="lowerLetter"/>
      <w:lvlText w:val="%2)"/>
      <w:lvlJc w:val="left"/>
      <w:pPr>
        <w:ind w:left="840" w:hanging="420"/>
      </w:pPr>
    </w:lvl>
    <w:lvl w:ilvl="2" w:tplc="0409001B" w:tentative="1">
      <w:start w:val="1"/>
      <w:numFmt w:val="lowerRoman"/>
      <w:lvlText w:val="%3."/>
      <w:lvlJc w:val="right"/>
      <w:pPr>
        <w:ind w:left="1260" w:hanging="420"/>
      </w:pPr>
    </w:lvl>
    <w:lvl w:ilvl="3" w:tplc="0409000F" w:tentative="1">
      <w:start w:val="1"/>
      <w:numFmt w:val="decimal"/>
      <w:lvlText w:val="%4."/>
      <w:lvlJc w:val="left"/>
      <w:pPr>
        <w:ind w:left="1680" w:hanging="420"/>
      </w:pPr>
    </w:lvl>
    <w:lvl w:ilvl="4" w:tplc="04090019" w:tentative="1">
      <w:start w:val="1"/>
      <w:numFmt w:val="lowerLetter"/>
      <w:lvlText w:val="%5)"/>
      <w:lvlJc w:val="left"/>
      <w:pPr>
        <w:ind w:left="2100" w:hanging="420"/>
      </w:pPr>
    </w:lvl>
    <w:lvl w:ilvl="5" w:tplc="0409001B" w:tentative="1">
      <w:start w:val="1"/>
      <w:numFmt w:val="lowerRoman"/>
      <w:lvlText w:val="%6."/>
      <w:lvlJc w:val="right"/>
      <w:pPr>
        <w:ind w:left="2520" w:hanging="420"/>
      </w:pPr>
    </w:lvl>
    <w:lvl w:ilvl="6" w:tplc="0409000F" w:tentative="1">
      <w:start w:val="1"/>
      <w:numFmt w:val="decimal"/>
      <w:lvlText w:val="%7."/>
      <w:lvlJc w:val="left"/>
      <w:pPr>
        <w:ind w:left="2940" w:hanging="420"/>
      </w:pPr>
    </w:lvl>
    <w:lvl w:ilvl="7" w:tplc="04090019" w:tentative="1">
      <w:start w:val="1"/>
      <w:numFmt w:val="lowerLetter"/>
      <w:lvlText w:val="%8)"/>
      <w:lvlJc w:val="left"/>
      <w:pPr>
        <w:ind w:left="3360" w:hanging="420"/>
      </w:pPr>
    </w:lvl>
    <w:lvl w:ilvl="8" w:tplc="0409001B" w:tentative="1">
      <w:start w:val="1"/>
      <w:numFmt w:val="lowerRoman"/>
      <w:lvlText w:val="%9."/>
      <w:lvlJc w:val="right"/>
      <w:pPr>
        <w:ind w:left="3780" w:hanging="420"/>
      </w:pPr>
    </w:lvl>
  </w:abstractNum>
  <w:abstractNum w:abstractNumId="10" w15:restartNumberingAfterBreak="0">
    <w:nsid w:val="330755A3"/>
    <w:multiLevelType w:val="hybridMultilevel"/>
    <w:tmpl w:val="286AC8D0"/>
    <w:lvl w:ilvl="0" w:tplc="F716C8A6">
      <w:start w:val="1"/>
      <w:numFmt w:val="decimal"/>
      <w:lvlText w:val="%1."/>
      <w:lvlJc w:val="left"/>
      <w:pPr>
        <w:ind w:left="360" w:hanging="360"/>
      </w:pPr>
      <w:rPr>
        <w:rFonts w:hint="default"/>
      </w:rPr>
    </w:lvl>
    <w:lvl w:ilvl="1" w:tplc="04090019" w:tentative="1">
      <w:start w:val="1"/>
      <w:numFmt w:val="lowerLetter"/>
      <w:lvlText w:val="%2)"/>
      <w:lvlJc w:val="left"/>
      <w:pPr>
        <w:ind w:left="880" w:hanging="440"/>
      </w:pPr>
    </w:lvl>
    <w:lvl w:ilvl="2" w:tplc="0409001B" w:tentative="1">
      <w:start w:val="1"/>
      <w:numFmt w:val="lowerRoman"/>
      <w:lvlText w:val="%3."/>
      <w:lvlJc w:val="right"/>
      <w:pPr>
        <w:ind w:left="1320" w:hanging="440"/>
      </w:pPr>
    </w:lvl>
    <w:lvl w:ilvl="3" w:tplc="0409000F" w:tentative="1">
      <w:start w:val="1"/>
      <w:numFmt w:val="decimal"/>
      <w:lvlText w:val="%4."/>
      <w:lvlJc w:val="left"/>
      <w:pPr>
        <w:ind w:left="1760" w:hanging="440"/>
      </w:pPr>
    </w:lvl>
    <w:lvl w:ilvl="4" w:tplc="04090019" w:tentative="1">
      <w:start w:val="1"/>
      <w:numFmt w:val="lowerLetter"/>
      <w:lvlText w:val="%5)"/>
      <w:lvlJc w:val="left"/>
      <w:pPr>
        <w:ind w:left="2200" w:hanging="440"/>
      </w:pPr>
    </w:lvl>
    <w:lvl w:ilvl="5" w:tplc="0409001B" w:tentative="1">
      <w:start w:val="1"/>
      <w:numFmt w:val="lowerRoman"/>
      <w:lvlText w:val="%6."/>
      <w:lvlJc w:val="right"/>
      <w:pPr>
        <w:ind w:left="2640" w:hanging="440"/>
      </w:pPr>
    </w:lvl>
    <w:lvl w:ilvl="6" w:tplc="0409000F" w:tentative="1">
      <w:start w:val="1"/>
      <w:numFmt w:val="decimal"/>
      <w:lvlText w:val="%7."/>
      <w:lvlJc w:val="left"/>
      <w:pPr>
        <w:ind w:left="3080" w:hanging="440"/>
      </w:pPr>
    </w:lvl>
    <w:lvl w:ilvl="7" w:tplc="04090019" w:tentative="1">
      <w:start w:val="1"/>
      <w:numFmt w:val="lowerLetter"/>
      <w:lvlText w:val="%8)"/>
      <w:lvlJc w:val="left"/>
      <w:pPr>
        <w:ind w:left="3520" w:hanging="440"/>
      </w:pPr>
    </w:lvl>
    <w:lvl w:ilvl="8" w:tplc="0409001B" w:tentative="1">
      <w:start w:val="1"/>
      <w:numFmt w:val="lowerRoman"/>
      <w:lvlText w:val="%9."/>
      <w:lvlJc w:val="right"/>
      <w:pPr>
        <w:ind w:left="3960" w:hanging="440"/>
      </w:pPr>
    </w:lvl>
  </w:abstractNum>
  <w:abstractNum w:abstractNumId="11" w15:restartNumberingAfterBreak="0">
    <w:nsid w:val="35972067"/>
    <w:multiLevelType w:val="hybridMultilevel"/>
    <w:tmpl w:val="8D5A19C6"/>
    <w:lvl w:ilvl="0" w:tplc="0409000F">
      <w:start w:val="1"/>
      <w:numFmt w:val="decimal"/>
      <w:lvlText w:val="%1."/>
      <w:lvlJc w:val="left"/>
      <w:pPr>
        <w:ind w:left="440" w:hanging="440"/>
      </w:pPr>
    </w:lvl>
    <w:lvl w:ilvl="1" w:tplc="04090019" w:tentative="1">
      <w:start w:val="1"/>
      <w:numFmt w:val="lowerLetter"/>
      <w:lvlText w:val="%2)"/>
      <w:lvlJc w:val="left"/>
      <w:pPr>
        <w:ind w:left="880" w:hanging="440"/>
      </w:pPr>
    </w:lvl>
    <w:lvl w:ilvl="2" w:tplc="0409001B" w:tentative="1">
      <w:start w:val="1"/>
      <w:numFmt w:val="lowerRoman"/>
      <w:lvlText w:val="%3."/>
      <w:lvlJc w:val="right"/>
      <w:pPr>
        <w:ind w:left="1320" w:hanging="440"/>
      </w:pPr>
    </w:lvl>
    <w:lvl w:ilvl="3" w:tplc="0409000F" w:tentative="1">
      <w:start w:val="1"/>
      <w:numFmt w:val="decimal"/>
      <w:lvlText w:val="%4."/>
      <w:lvlJc w:val="left"/>
      <w:pPr>
        <w:ind w:left="1760" w:hanging="440"/>
      </w:pPr>
    </w:lvl>
    <w:lvl w:ilvl="4" w:tplc="04090019" w:tentative="1">
      <w:start w:val="1"/>
      <w:numFmt w:val="lowerLetter"/>
      <w:lvlText w:val="%5)"/>
      <w:lvlJc w:val="left"/>
      <w:pPr>
        <w:ind w:left="2200" w:hanging="440"/>
      </w:pPr>
    </w:lvl>
    <w:lvl w:ilvl="5" w:tplc="0409001B" w:tentative="1">
      <w:start w:val="1"/>
      <w:numFmt w:val="lowerRoman"/>
      <w:lvlText w:val="%6."/>
      <w:lvlJc w:val="right"/>
      <w:pPr>
        <w:ind w:left="2640" w:hanging="440"/>
      </w:pPr>
    </w:lvl>
    <w:lvl w:ilvl="6" w:tplc="0409000F" w:tentative="1">
      <w:start w:val="1"/>
      <w:numFmt w:val="decimal"/>
      <w:lvlText w:val="%7."/>
      <w:lvlJc w:val="left"/>
      <w:pPr>
        <w:ind w:left="3080" w:hanging="440"/>
      </w:pPr>
    </w:lvl>
    <w:lvl w:ilvl="7" w:tplc="04090019" w:tentative="1">
      <w:start w:val="1"/>
      <w:numFmt w:val="lowerLetter"/>
      <w:lvlText w:val="%8)"/>
      <w:lvlJc w:val="left"/>
      <w:pPr>
        <w:ind w:left="3520" w:hanging="440"/>
      </w:pPr>
    </w:lvl>
    <w:lvl w:ilvl="8" w:tplc="0409001B" w:tentative="1">
      <w:start w:val="1"/>
      <w:numFmt w:val="lowerRoman"/>
      <w:lvlText w:val="%9."/>
      <w:lvlJc w:val="right"/>
      <w:pPr>
        <w:ind w:left="3960" w:hanging="440"/>
      </w:pPr>
    </w:lvl>
  </w:abstractNum>
  <w:abstractNum w:abstractNumId="12" w15:restartNumberingAfterBreak="0">
    <w:nsid w:val="3647727C"/>
    <w:multiLevelType w:val="hybridMultilevel"/>
    <w:tmpl w:val="615A20E4"/>
    <w:lvl w:ilvl="0" w:tplc="81DC53D4">
      <w:start w:val="1"/>
      <w:numFmt w:val="decimal"/>
      <w:lvlText w:val="%1."/>
      <w:lvlJc w:val="left"/>
      <w:pPr>
        <w:ind w:left="360" w:hanging="360"/>
      </w:pPr>
      <w:rPr>
        <w:rFonts w:hint="default"/>
      </w:rPr>
    </w:lvl>
    <w:lvl w:ilvl="1" w:tplc="04090019" w:tentative="1">
      <w:start w:val="1"/>
      <w:numFmt w:val="lowerLetter"/>
      <w:lvlText w:val="%2)"/>
      <w:lvlJc w:val="left"/>
      <w:pPr>
        <w:ind w:left="880" w:hanging="440"/>
      </w:pPr>
    </w:lvl>
    <w:lvl w:ilvl="2" w:tplc="0409001B" w:tentative="1">
      <w:start w:val="1"/>
      <w:numFmt w:val="lowerRoman"/>
      <w:lvlText w:val="%3."/>
      <w:lvlJc w:val="right"/>
      <w:pPr>
        <w:ind w:left="1320" w:hanging="440"/>
      </w:pPr>
    </w:lvl>
    <w:lvl w:ilvl="3" w:tplc="0409000F" w:tentative="1">
      <w:start w:val="1"/>
      <w:numFmt w:val="decimal"/>
      <w:lvlText w:val="%4."/>
      <w:lvlJc w:val="left"/>
      <w:pPr>
        <w:ind w:left="1760" w:hanging="440"/>
      </w:pPr>
    </w:lvl>
    <w:lvl w:ilvl="4" w:tplc="04090019" w:tentative="1">
      <w:start w:val="1"/>
      <w:numFmt w:val="lowerLetter"/>
      <w:lvlText w:val="%5)"/>
      <w:lvlJc w:val="left"/>
      <w:pPr>
        <w:ind w:left="2200" w:hanging="440"/>
      </w:pPr>
    </w:lvl>
    <w:lvl w:ilvl="5" w:tplc="0409001B" w:tentative="1">
      <w:start w:val="1"/>
      <w:numFmt w:val="lowerRoman"/>
      <w:lvlText w:val="%6."/>
      <w:lvlJc w:val="right"/>
      <w:pPr>
        <w:ind w:left="2640" w:hanging="440"/>
      </w:pPr>
    </w:lvl>
    <w:lvl w:ilvl="6" w:tplc="0409000F" w:tentative="1">
      <w:start w:val="1"/>
      <w:numFmt w:val="decimal"/>
      <w:lvlText w:val="%7."/>
      <w:lvlJc w:val="left"/>
      <w:pPr>
        <w:ind w:left="3080" w:hanging="440"/>
      </w:pPr>
    </w:lvl>
    <w:lvl w:ilvl="7" w:tplc="04090019" w:tentative="1">
      <w:start w:val="1"/>
      <w:numFmt w:val="lowerLetter"/>
      <w:lvlText w:val="%8)"/>
      <w:lvlJc w:val="left"/>
      <w:pPr>
        <w:ind w:left="3520" w:hanging="440"/>
      </w:pPr>
    </w:lvl>
    <w:lvl w:ilvl="8" w:tplc="0409001B" w:tentative="1">
      <w:start w:val="1"/>
      <w:numFmt w:val="lowerRoman"/>
      <w:lvlText w:val="%9."/>
      <w:lvlJc w:val="right"/>
      <w:pPr>
        <w:ind w:left="3960" w:hanging="440"/>
      </w:pPr>
    </w:lvl>
  </w:abstractNum>
  <w:abstractNum w:abstractNumId="13" w15:restartNumberingAfterBreak="0">
    <w:nsid w:val="3C216C30"/>
    <w:multiLevelType w:val="hybridMultilevel"/>
    <w:tmpl w:val="CF2C504C"/>
    <w:lvl w:ilvl="0" w:tplc="D8443D62">
      <w:start w:val="6"/>
      <w:numFmt w:val="decimal"/>
      <w:lvlText w:val="%1."/>
      <w:lvlJc w:val="left"/>
      <w:pPr>
        <w:ind w:left="440" w:hanging="440"/>
      </w:pPr>
      <w:rPr>
        <w:rFonts w:hint="eastAsia"/>
      </w:rPr>
    </w:lvl>
    <w:lvl w:ilvl="1" w:tplc="04090019" w:tentative="1">
      <w:start w:val="1"/>
      <w:numFmt w:val="lowerLetter"/>
      <w:lvlText w:val="%2)"/>
      <w:lvlJc w:val="left"/>
      <w:pPr>
        <w:ind w:left="880" w:hanging="440"/>
      </w:pPr>
    </w:lvl>
    <w:lvl w:ilvl="2" w:tplc="0409001B" w:tentative="1">
      <w:start w:val="1"/>
      <w:numFmt w:val="lowerRoman"/>
      <w:lvlText w:val="%3."/>
      <w:lvlJc w:val="right"/>
      <w:pPr>
        <w:ind w:left="1320" w:hanging="440"/>
      </w:pPr>
    </w:lvl>
    <w:lvl w:ilvl="3" w:tplc="0409000F" w:tentative="1">
      <w:start w:val="1"/>
      <w:numFmt w:val="decimal"/>
      <w:lvlText w:val="%4."/>
      <w:lvlJc w:val="left"/>
      <w:pPr>
        <w:ind w:left="1760" w:hanging="440"/>
      </w:pPr>
    </w:lvl>
    <w:lvl w:ilvl="4" w:tplc="04090019" w:tentative="1">
      <w:start w:val="1"/>
      <w:numFmt w:val="lowerLetter"/>
      <w:lvlText w:val="%5)"/>
      <w:lvlJc w:val="left"/>
      <w:pPr>
        <w:ind w:left="2200" w:hanging="440"/>
      </w:pPr>
    </w:lvl>
    <w:lvl w:ilvl="5" w:tplc="0409001B" w:tentative="1">
      <w:start w:val="1"/>
      <w:numFmt w:val="lowerRoman"/>
      <w:lvlText w:val="%6."/>
      <w:lvlJc w:val="right"/>
      <w:pPr>
        <w:ind w:left="2640" w:hanging="440"/>
      </w:pPr>
    </w:lvl>
    <w:lvl w:ilvl="6" w:tplc="0409000F" w:tentative="1">
      <w:start w:val="1"/>
      <w:numFmt w:val="decimal"/>
      <w:lvlText w:val="%7."/>
      <w:lvlJc w:val="left"/>
      <w:pPr>
        <w:ind w:left="3080" w:hanging="440"/>
      </w:pPr>
    </w:lvl>
    <w:lvl w:ilvl="7" w:tplc="04090019" w:tentative="1">
      <w:start w:val="1"/>
      <w:numFmt w:val="lowerLetter"/>
      <w:lvlText w:val="%8)"/>
      <w:lvlJc w:val="left"/>
      <w:pPr>
        <w:ind w:left="3520" w:hanging="440"/>
      </w:pPr>
    </w:lvl>
    <w:lvl w:ilvl="8" w:tplc="0409001B" w:tentative="1">
      <w:start w:val="1"/>
      <w:numFmt w:val="lowerRoman"/>
      <w:lvlText w:val="%9."/>
      <w:lvlJc w:val="right"/>
      <w:pPr>
        <w:ind w:left="3960" w:hanging="440"/>
      </w:pPr>
    </w:lvl>
  </w:abstractNum>
  <w:abstractNum w:abstractNumId="14" w15:restartNumberingAfterBreak="0">
    <w:nsid w:val="3D6F0FD2"/>
    <w:multiLevelType w:val="hybridMultilevel"/>
    <w:tmpl w:val="22929C1A"/>
    <w:lvl w:ilvl="0" w:tplc="04090001">
      <w:start w:val="1"/>
      <w:numFmt w:val="bullet"/>
      <w:lvlText w:val=""/>
      <w:lvlJc w:val="left"/>
      <w:pPr>
        <w:ind w:left="420" w:hanging="420"/>
      </w:pPr>
      <w:rPr>
        <w:rFonts w:ascii="Wingdings" w:hAnsi="Wingdings" w:hint="default"/>
      </w:rPr>
    </w:lvl>
    <w:lvl w:ilvl="1" w:tplc="04090003" w:tentative="1">
      <w:start w:val="1"/>
      <w:numFmt w:val="bullet"/>
      <w:lvlText w:val=""/>
      <w:lvlJc w:val="left"/>
      <w:pPr>
        <w:ind w:left="840" w:hanging="420"/>
      </w:pPr>
      <w:rPr>
        <w:rFonts w:ascii="Wingdings" w:hAnsi="Wingdings" w:hint="default"/>
      </w:rPr>
    </w:lvl>
    <w:lvl w:ilvl="2" w:tplc="04090005">
      <w:start w:val="1"/>
      <w:numFmt w:val="bullet"/>
      <w:lvlText w:val=""/>
      <w:lvlJc w:val="left"/>
      <w:pPr>
        <w:ind w:left="1260" w:hanging="420"/>
      </w:pPr>
      <w:rPr>
        <w:rFonts w:ascii="Wingdings" w:hAnsi="Wingdings" w:hint="default"/>
      </w:rPr>
    </w:lvl>
    <w:lvl w:ilvl="3" w:tplc="04090001" w:tentative="1">
      <w:start w:val="1"/>
      <w:numFmt w:val="bullet"/>
      <w:lvlText w:val=""/>
      <w:lvlJc w:val="left"/>
      <w:pPr>
        <w:ind w:left="1680" w:hanging="420"/>
      </w:pPr>
      <w:rPr>
        <w:rFonts w:ascii="Wingdings" w:hAnsi="Wingdings" w:hint="default"/>
      </w:rPr>
    </w:lvl>
    <w:lvl w:ilvl="4" w:tplc="04090003" w:tentative="1">
      <w:start w:val="1"/>
      <w:numFmt w:val="bullet"/>
      <w:lvlText w:val=""/>
      <w:lvlJc w:val="left"/>
      <w:pPr>
        <w:ind w:left="2100" w:hanging="420"/>
      </w:pPr>
      <w:rPr>
        <w:rFonts w:ascii="Wingdings" w:hAnsi="Wingdings" w:hint="default"/>
      </w:rPr>
    </w:lvl>
    <w:lvl w:ilvl="5" w:tplc="04090005" w:tentative="1">
      <w:start w:val="1"/>
      <w:numFmt w:val="bullet"/>
      <w:lvlText w:val=""/>
      <w:lvlJc w:val="left"/>
      <w:pPr>
        <w:ind w:left="2520" w:hanging="420"/>
      </w:pPr>
      <w:rPr>
        <w:rFonts w:ascii="Wingdings" w:hAnsi="Wingdings" w:hint="default"/>
      </w:rPr>
    </w:lvl>
    <w:lvl w:ilvl="6" w:tplc="04090001" w:tentative="1">
      <w:start w:val="1"/>
      <w:numFmt w:val="bullet"/>
      <w:lvlText w:val=""/>
      <w:lvlJc w:val="left"/>
      <w:pPr>
        <w:ind w:left="2940" w:hanging="420"/>
      </w:pPr>
      <w:rPr>
        <w:rFonts w:ascii="Wingdings" w:hAnsi="Wingdings" w:hint="default"/>
      </w:rPr>
    </w:lvl>
    <w:lvl w:ilvl="7" w:tplc="04090003" w:tentative="1">
      <w:start w:val="1"/>
      <w:numFmt w:val="bullet"/>
      <w:lvlText w:val=""/>
      <w:lvlJc w:val="left"/>
      <w:pPr>
        <w:ind w:left="3360" w:hanging="420"/>
      </w:pPr>
      <w:rPr>
        <w:rFonts w:ascii="Wingdings" w:hAnsi="Wingdings" w:hint="default"/>
      </w:rPr>
    </w:lvl>
    <w:lvl w:ilvl="8" w:tplc="04090005" w:tentative="1">
      <w:start w:val="1"/>
      <w:numFmt w:val="bullet"/>
      <w:lvlText w:val=""/>
      <w:lvlJc w:val="left"/>
      <w:pPr>
        <w:ind w:left="3780" w:hanging="420"/>
      </w:pPr>
      <w:rPr>
        <w:rFonts w:ascii="Wingdings" w:hAnsi="Wingdings" w:hint="default"/>
      </w:rPr>
    </w:lvl>
  </w:abstractNum>
  <w:abstractNum w:abstractNumId="15" w15:restartNumberingAfterBreak="0">
    <w:nsid w:val="44913738"/>
    <w:multiLevelType w:val="hybridMultilevel"/>
    <w:tmpl w:val="DF5680B2"/>
    <w:lvl w:ilvl="0" w:tplc="FB9AE230">
      <w:start w:val="1"/>
      <w:numFmt w:val="decimal"/>
      <w:lvlText w:val="%1."/>
      <w:lvlJc w:val="left"/>
      <w:pPr>
        <w:ind w:left="360" w:hanging="360"/>
      </w:pPr>
      <w:rPr>
        <w:rFonts w:hint="default"/>
      </w:rPr>
    </w:lvl>
    <w:lvl w:ilvl="1" w:tplc="04090019" w:tentative="1">
      <w:start w:val="1"/>
      <w:numFmt w:val="lowerLetter"/>
      <w:lvlText w:val="%2)"/>
      <w:lvlJc w:val="left"/>
      <w:pPr>
        <w:ind w:left="880" w:hanging="440"/>
      </w:pPr>
    </w:lvl>
    <w:lvl w:ilvl="2" w:tplc="0409001B" w:tentative="1">
      <w:start w:val="1"/>
      <w:numFmt w:val="lowerRoman"/>
      <w:lvlText w:val="%3."/>
      <w:lvlJc w:val="right"/>
      <w:pPr>
        <w:ind w:left="1320" w:hanging="440"/>
      </w:pPr>
    </w:lvl>
    <w:lvl w:ilvl="3" w:tplc="0409000F" w:tentative="1">
      <w:start w:val="1"/>
      <w:numFmt w:val="decimal"/>
      <w:lvlText w:val="%4."/>
      <w:lvlJc w:val="left"/>
      <w:pPr>
        <w:ind w:left="1760" w:hanging="440"/>
      </w:pPr>
    </w:lvl>
    <w:lvl w:ilvl="4" w:tplc="04090019" w:tentative="1">
      <w:start w:val="1"/>
      <w:numFmt w:val="lowerLetter"/>
      <w:lvlText w:val="%5)"/>
      <w:lvlJc w:val="left"/>
      <w:pPr>
        <w:ind w:left="2200" w:hanging="440"/>
      </w:pPr>
    </w:lvl>
    <w:lvl w:ilvl="5" w:tplc="0409001B" w:tentative="1">
      <w:start w:val="1"/>
      <w:numFmt w:val="lowerRoman"/>
      <w:lvlText w:val="%6."/>
      <w:lvlJc w:val="right"/>
      <w:pPr>
        <w:ind w:left="2640" w:hanging="440"/>
      </w:pPr>
    </w:lvl>
    <w:lvl w:ilvl="6" w:tplc="0409000F" w:tentative="1">
      <w:start w:val="1"/>
      <w:numFmt w:val="decimal"/>
      <w:lvlText w:val="%7."/>
      <w:lvlJc w:val="left"/>
      <w:pPr>
        <w:ind w:left="3080" w:hanging="440"/>
      </w:pPr>
    </w:lvl>
    <w:lvl w:ilvl="7" w:tplc="04090019" w:tentative="1">
      <w:start w:val="1"/>
      <w:numFmt w:val="lowerLetter"/>
      <w:lvlText w:val="%8)"/>
      <w:lvlJc w:val="left"/>
      <w:pPr>
        <w:ind w:left="3520" w:hanging="440"/>
      </w:pPr>
    </w:lvl>
    <w:lvl w:ilvl="8" w:tplc="0409001B" w:tentative="1">
      <w:start w:val="1"/>
      <w:numFmt w:val="lowerRoman"/>
      <w:lvlText w:val="%9."/>
      <w:lvlJc w:val="right"/>
      <w:pPr>
        <w:ind w:left="3960" w:hanging="440"/>
      </w:pPr>
    </w:lvl>
  </w:abstractNum>
  <w:abstractNum w:abstractNumId="16" w15:restartNumberingAfterBreak="0">
    <w:nsid w:val="4CD605B8"/>
    <w:multiLevelType w:val="multilevel"/>
    <w:tmpl w:val="8A8A51B6"/>
    <w:lvl w:ilvl="0">
      <w:start w:val="1"/>
      <w:numFmt w:val="decimal"/>
      <w:lvlText w:val="%1."/>
      <w:lvlJc w:val="left"/>
      <w:pPr>
        <w:ind w:left="360" w:hanging="360"/>
      </w:pPr>
      <w:rPr>
        <w:rFonts w:hint="default"/>
      </w:rPr>
    </w:lvl>
    <w:lvl w:ilvl="1">
      <w:start w:val="1"/>
      <w:numFmt w:val="decimal"/>
      <w:isLgl/>
      <w:lvlText w:val="%1.%2"/>
      <w:lvlJc w:val="left"/>
      <w:pPr>
        <w:ind w:left="360" w:hanging="360"/>
      </w:pPr>
      <w:rPr>
        <w:rFonts w:hint="default"/>
        <w:b/>
        <w:bCs/>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17" w15:restartNumberingAfterBreak="0">
    <w:nsid w:val="4CFA5233"/>
    <w:multiLevelType w:val="multilevel"/>
    <w:tmpl w:val="8A8A51B6"/>
    <w:lvl w:ilvl="0">
      <w:start w:val="1"/>
      <w:numFmt w:val="decimal"/>
      <w:lvlText w:val="%1."/>
      <w:lvlJc w:val="left"/>
      <w:pPr>
        <w:ind w:left="360" w:hanging="360"/>
      </w:pPr>
      <w:rPr>
        <w:rFonts w:hint="default"/>
      </w:rPr>
    </w:lvl>
    <w:lvl w:ilvl="1">
      <w:start w:val="1"/>
      <w:numFmt w:val="decimal"/>
      <w:isLgl/>
      <w:lvlText w:val="%1.%2"/>
      <w:lvlJc w:val="left"/>
      <w:pPr>
        <w:ind w:left="360" w:hanging="360"/>
      </w:pPr>
      <w:rPr>
        <w:rFonts w:hint="default"/>
        <w:b/>
        <w:bCs/>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18" w15:restartNumberingAfterBreak="0">
    <w:nsid w:val="5B5B72ED"/>
    <w:multiLevelType w:val="multilevel"/>
    <w:tmpl w:val="8D1E268E"/>
    <w:styleLink w:val="2"/>
    <w:lvl w:ilvl="0">
      <w:start w:val="1"/>
      <w:numFmt w:val="decimal"/>
      <w:lvlText w:val="%1."/>
      <w:lvlJc w:val="left"/>
      <w:pPr>
        <w:ind w:left="440" w:hanging="440"/>
      </w:pPr>
      <w:rPr>
        <w:rFonts w:hint="default"/>
      </w:rPr>
    </w:lvl>
    <w:lvl w:ilvl="1">
      <w:start w:val="1"/>
      <w:numFmt w:val="lowerLetter"/>
      <w:lvlText w:val="%2)"/>
      <w:lvlJc w:val="left"/>
      <w:pPr>
        <w:ind w:left="880" w:hanging="440"/>
      </w:pPr>
    </w:lvl>
    <w:lvl w:ilvl="2">
      <w:start w:val="1"/>
      <w:numFmt w:val="lowerRoman"/>
      <w:lvlText w:val="%3."/>
      <w:lvlJc w:val="right"/>
      <w:pPr>
        <w:ind w:left="1320" w:hanging="440"/>
      </w:pPr>
    </w:lvl>
    <w:lvl w:ilvl="3">
      <w:start w:val="1"/>
      <w:numFmt w:val="decimal"/>
      <w:lvlText w:val="%4."/>
      <w:lvlJc w:val="left"/>
      <w:pPr>
        <w:ind w:left="1760" w:hanging="440"/>
      </w:pPr>
    </w:lvl>
    <w:lvl w:ilvl="4">
      <w:start w:val="1"/>
      <w:numFmt w:val="lowerLetter"/>
      <w:lvlText w:val="%5)"/>
      <w:lvlJc w:val="left"/>
      <w:pPr>
        <w:ind w:left="2200" w:hanging="440"/>
      </w:pPr>
    </w:lvl>
    <w:lvl w:ilvl="5">
      <w:start w:val="1"/>
      <w:numFmt w:val="lowerRoman"/>
      <w:lvlText w:val="%6."/>
      <w:lvlJc w:val="right"/>
      <w:pPr>
        <w:ind w:left="2640" w:hanging="440"/>
      </w:pPr>
    </w:lvl>
    <w:lvl w:ilvl="6">
      <w:start w:val="1"/>
      <w:numFmt w:val="decimal"/>
      <w:lvlText w:val="%7."/>
      <w:lvlJc w:val="left"/>
      <w:pPr>
        <w:ind w:left="3080" w:hanging="440"/>
      </w:pPr>
    </w:lvl>
    <w:lvl w:ilvl="7">
      <w:start w:val="1"/>
      <w:numFmt w:val="lowerLetter"/>
      <w:lvlText w:val="%8)"/>
      <w:lvlJc w:val="left"/>
      <w:pPr>
        <w:ind w:left="3520" w:hanging="440"/>
      </w:pPr>
    </w:lvl>
    <w:lvl w:ilvl="8">
      <w:start w:val="1"/>
      <w:numFmt w:val="lowerRoman"/>
      <w:lvlText w:val="%9."/>
      <w:lvlJc w:val="right"/>
      <w:pPr>
        <w:ind w:left="3960" w:hanging="440"/>
      </w:pPr>
    </w:lvl>
  </w:abstractNum>
  <w:abstractNum w:abstractNumId="19" w15:restartNumberingAfterBreak="0">
    <w:nsid w:val="5E732AB4"/>
    <w:multiLevelType w:val="hybridMultilevel"/>
    <w:tmpl w:val="C8305550"/>
    <w:lvl w:ilvl="0" w:tplc="7902D630">
      <w:start w:val="1"/>
      <w:numFmt w:val="bullet"/>
      <w:lvlText w:val=""/>
      <w:lvlJc w:val="left"/>
      <w:pPr>
        <w:tabs>
          <w:tab w:val="num" w:pos="720"/>
        </w:tabs>
        <w:ind w:left="720" w:hanging="360"/>
      </w:pPr>
      <w:rPr>
        <w:rFonts w:ascii="Symbol" w:hAnsi="Symbol" w:hint="default"/>
      </w:rPr>
    </w:lvl>
    <w:lvl w:ilvl="1" w:tplc="A94C77B8" w:tentative="1">
      <w:start w:val="1"/>
      <w:numFmt w:val="bullet"/>
      <w:lvlText w:val=""/>
      <w:lvlJc w:val="left"/>
      <w:pPr>
        <w:tabs>
          <w:tab w:val="num" w:pos="1440"/>
        </w:tabs>
        <w:ind w:left="1440" w:hanging="360"/>
      </w:pPr>
      <w:rPr>
        <w:rFonts w:ascii="Symbol" w:hAnsi="Symbol" w:hint="default"/>
      </w:rPr>
    </w:lvl>
    <w:lvl w:ilvl="2" w:tplc="58BC9502" w:tentative="1">
      <w:start w:val="1"/>
      <w:numFmt w:val="bullet"/>
      <w:lvlText w:val=""/>
      <w:lvlJc w:val="left"/>
      <w:pPr>
        <w:tabs>
          <w:tab w:val="num" w:pos="2160"/>
        </w:tabs>
        <w:ind w:left="2160" w:hanging="360"/>
      </w:pPr>
      <w:rPr>
        <w:rFonts w:ascii="Symbol" w:hAnsi="Symbol" w:hint="default"/>
      </w:rPr>
    </w:lvl>
    <w:lvl w:ilvl="3" w:tplc="D8EC9234" w:tentative="1">
      <w:start w:val="1"/>
      <w:numFmt w:val="bullet"/>
      <w:lvlText w:val=""/>
      <w:lvlJc w:val="left"/>
      <w:pPr>
        <w:tabs>
          <w:tab w:val="num" w:pos="2880"/>
        </w:tabs>
        <w:ind w:left="2880" w:hanging="360"/>
      </w:pPr>
      <w:rPr>
        <w:rFonts w:ascii="Symbol" w:hAnsi="Symbol" w:hint="default"/>
      </w:rPr>
    </w:lvl>
    <w:lvl w:ilvl="4" w:tplc="5F745A20" w:tentative="1">
      <w:start w:val="1"/>
      <w:numFmt w:val="bullet"/>
      <w:lvlText w:val=""/>
      <w:lvlJc w:val="left"/>
      <w:pPr>
        <w:tabs>
          <w:tab w:val="num" w:pos="3600"/>
        </w:tabs>
        <w:ind w:left="3600" w:hanging="360"/>
      </w:pPr>
      <w:rPr>
        <w:rFonts w:ascii="Symbol" w:hAnsi="Symbol" w:hint="default"/>
      </w:rPr>
    </w:lvl>
    <w:lvl w:ilvl="5" w:tplc="D73C9426" w:tentative="1">
      <w:start w:val="1"/>
      <w:numFmt w:val="bullet"/>
      <w:lvlText w:val=""/>
      <w:lvlJc w:val="left"/>
      <w:pPr>
        <w:tabs>
          <w:tab w:val="num" w:pos="4320"/>
        </w:tabs>
        <w:ind w:left="4320" w:hanging="360"/>
      </w:pPr>
      <w:rPr>
        <w:rFonts w:ascii="Symbol" w:hAnsi="Symbol" w:hint="default"/>
      </w:rPr>
    </w:lvl>
    <w:lvl w:ilvl="6" w:tplc="049C45D6" w:tentative="1">
      <w:start w:val="1"/>
      <w:numFmt w:val="bullet"/>
      <w:lvlText w:val=""/>
      <w:lvlJc w:val="left"/>
      <w:pPr>
        <w:tabs>
          <w:tab w:val="num" w:pos="5040"/>
        </w:tabs>
        <w:ind w:left="5040" w:hanging="360"/>
      </w:pPr>
      <w:rPr>
        <w:rFonts w:ascii="Symbol" w:hAnsi="Symbol" w:hint="default"/>
      </w:rPr>
    </w:lvl>
    <w:lvl w:ilvl="7" w:tplc="98C6557E" w:tentative="1">
      <w:start w:val="1"/>
      <w:numFmt w:val="bullet"/>
      <w:lvlText w:val=""/>
      <w:lvlJc w:val="left"/>
      <w:pPr>
        <w:tabs>
          <w:tab w:val="num" w:pos="5760"/>
        </w:tabs>
        <w:ind w:left="5760" w:hanging="360"/>
      </w:pPr>
      <w:rPr>
        <w:rFonts w:ascii="Symbol" w:hAnsi="Symbol" w:hint="default"/>
      </w:rPr>
    </w:lvl>
    <w:lvl w:ilvl="8" w:tplc="35E4FD34" w:tentative="1">
      <w:start w:val="1"/>
      <w:numFmt w:val="bullet"/>
      <w:lvlText w:val=""/>
      <w:lvlJc w:val="left"/>
      <w:pPr>
        <w:tabs>
          <w:tab w:val="num" w:pos="6480"/>
        </w:tabs>
        <w:ind w:left="6480" w:hanging="360"/>
      </w:pPr>
      <w:rPr>
        <w:rFonts w:ascii="Symbol" w:hAnsi="Symbol" w:hint="default"/>
      </w:rPr>
    </w:lvl>
  </w:abstractNum>
  <w:abstractNum w:abstractNumId="20" w15:restartNumberingAfterBreak="0">
    <w:nsid w:val="62F069FB"/>
    <w:multiLevelType w:val="multilevel"/>
    <w:tmpl w:val="DF5680B2"/>
    <w:styleLink w:val="1"/>
    <w:lvl w:ilvl="0">
      <w:start w:val="1"/>
      <w:numFmt w:val="decimal"/>
      <w:lvlText w:val="%1."/>
      <w:lvlJc w:val="left"/>
      <w:pPr>
        <w:ind w:left="360" w:hanging="360"/>
      </w:pPr>
      <w:rPr>
        <w:rFonts w:hint="default"/>
      </w:rPr>
    </w:lvl>
    <w:lvl w:ilvl="1">
      <w:start w:val="1"/>
      <w:numFmt w:val="lowerLetter"/>
      <w:lvlText w:val="%2)"/>
      <w:lvlJc w:val="left"/>
      <w:pPr>
        <w:ind w:left="880" w:hanging="440"/>
      </w:pPr>
    </w:lvl>
    <w:lvl w:ilvl="2">
      <w:start w:val="1"/>
      <w:numFmt w:val="lowerRoman"/>
      <w:lvlText w:val="%3."/>
      <w:lvlJc w:val="right"/>
      <w:pPr>
        <w:ind w:left="1320" w:hanging="440"/>
      </w:pPr>
    </w:lvl>
    <w:lvl w:ilvl="3">
      <w:start w:val="1"/>
      <w:numFmt w:val="decimal"/>
      <w:lvlText w:val="%4."/>
      <w:lvlJc w:val="left"/>
      <w:pPr>
        <w:ind w:left="1760" w:hanging="440"/>
      </w:pPr>
    </w:lvl>
    <w:lvl w:ilvl="4">
      <w:start w:val="1"/>
      <w:numFmt w:val="lowerLetter"/>
      <w:lvlText w:val="%5)"/>
      <w:lvlJc w:val="left"/>
      <w:pPr>
        <w:ind w:left="2200" w:hanging="440"/>
      </w:pPr>
    </w:lvl>
    <w:lvl w:ilvl="5">
      <w:start w:val="1"/>
      <w:numFmt w:val="lowerRoman"/>
      <w:lvlText w:val="%6."/>
      <w:lvlJc w:val="right"/>
      <w:pPr>
        <w:ind w:left="2640" w:hanging="440"/>
      </w:pPr>
    </w:lvl>
    <w:lvl w:ilvl="6">
      <w:start w:val="1"/>
      <w:numFmt w:val="decimal"/>
      <w:lvlText w:val="%7."/>
      <w:lvlJc w:val="left"/>
      <w:pPr>
        <w:ind w:left="3080" w:hanging="440"/>
      </w:pPr>
    </w:lvl>
    <w:lvl w:ilvl="7">
      <w:start w:val="1"/>
      <w:numFmt w:val="lowerLetter"/>
      <w:lvlText w:val="%8)"/>
      <w:lvlJc w:val="left"/>
      <w:pPr>
        <w:ind w:left="3520" w:hanging="440"/>
      </w:pPr>
    </w:lvl>
    <w:lvl w:ilvl="8">
      <w:start w:val="1"/>
      <w:numFmt w:val="lowerRoman"/>
      <w:lvlText w:val="%9."/>
      <w:lvlJc w:val="right"/>
      <w:pPr>
        <w:ind w:left="3960" w:hanging="440"/>
      </w:pPr>
    </w:lvl>
  </w:abstractNum>
  <w:abstractNum w:abstractNumId="21" w15:restartNumberingAfterBreak="0">
    <w:nsid w:val="65152935"/>
    <w:multiLevelType w:val="multilevel"/>
    <w:tmpl w:val="360029B0"/>
    <w:lvl w:ilvl="0">
      <w:start w:val="1"/>
      <w:numFmt w:val="decimal"/>
      <w:lvlText w:val="%1."/>
      <w:lvlJc w:val="left"/>
      <w:pPr>
        <w:ind w:left="360" w:hanging="360"/>
      </w:pPr>
      <w:rPr>
        <w:rFonts w:hint="default"/>
      </w:rPr>
    </w:lvl>
    <w:lvl w:ilvl="1">
      <w:start w:val="1"/>
      <w:numFmt w:val="decimal"/>
      <w:isLgl/>
      <w:lvlText w:val="%1.%2"/>
      <w:lvlJc w:val="left"/>
      <w:pPr>
        <w:ind w:left="360" w:hanging="360"/>
      </w:pPr>
      <w:rPr>
        <w:rFonts w:hint="default"/>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2" w15:restartNumberingAfterBreak="0">
    <w:nsid w:val="68F131FD"/>
    <w:multiLevelType w:val="multilevel"/>
    <w:tmpl w:val="8A8A51B6"/>
    <w:lvl w:ilvl="0">
      <w:start w:val="1"/>
      <w:numFmt w:val="decimal"/>
      <w:lvlText w:val="%1."/>
      <w:lvlJc w:val="left"/>
      <w:pPr>
        <w:ind w:left="360" w:hanging="360"/>
      </w:pPr>
      <w:rPr>
        <w:rFonts w:hint="default"/>
      </w:rPr>
    </w:lvl>
    <w:lvl w:ilvl="1">
      <w:start w:val="1"/>
      <w:numFmt w:val="decimal"/>
      <w:isLgl/>
      <w:lvlText w:val="%1.%2"/>
      <w:lvlJc w:val="left"/>
      <w:pPr>
        <w:ind w:left="360" w:hanging="360"/>
      </w:pPr>
      <w:rPr>
        <w:rFonts w:hint="default"/>
        <w:b/>
        <w:bCs/>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3" w15:restartNumberingAfterBreak="0">
    <w:nsid w:val="6E685CEE"/>
    <w:multiLevelType w:val="multilevel"/>
    <w:tmpl w:val="8A8A51B6"/>
    <w:lvl w:ilvl="0">
      <w:start w:val="1"/>
      <w:numFmt w:val="decimal"/>
      <w:lvlText w:val="%1."/>
      <w:lvlJc w:val="left"/>
      <w:pPr>
        <w:ind w:left="360" w:hanging="360"/>
      </w:pPr>
      <w:rPr>
        <w:rFonts w:hint="default"/>
      </w:rPr>
    </w:lvl>
    <w:lvl w:ilvl="1">
      <w:start w:val="1"/>
      <w:numFmt w:val="decimal"/>
      <w:isLgl/>
      <w:lvlText w:val="%1.%2"/>
      <w:lvlJc w:val="left"/>
      <w:pPr>
        <w:ind w:left="360" w:hanging="360"/>
      </w:pPr>
      <w:rPr>
        <w:rFonts w:hint="default"/>
        <w:b/>
        <w:bCs/>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4" w15:restartNumberingAfterBreak="0">
    <w:nsid w:val="71150B38"/>
    <w:multiLevelType w:val="multilevel"/>
    <w:tmpl w:val="8A8A51B6"/>
    <w:lvl w:ilvl="0">
      <w:start w:val="1"/>
      <w:numFmt w:val="decimal"/>
      <w:lvlText w:val="%1."/>
      <w:lvlJc w:val="left"/>
      <w:pPr>
        <w:ind w:left="360" w:hanging="360"/>
      </w:pPr>
      <w:rPr>
        <w:rFonts w:hint="default"/>
      </w:rPr>
    </w:lvl>
    <w:lvl w:ilvl="1">
      <w:start w:val="1"/>
      <w:numFmt w:val="decimal"/>
      <w:isLgl/>
      <w:lvlText w:val="%1.%2"/>
      <w:lvlJc w:val="left"/>
      <w:pPr>
        <w:ind w:left="360" w:hanging="360"/>
      </w:pPr>
      <w:rPr>
        <w:rFonts w:hint="default"/>
        <w:b/>
        <w:bCs/>
      </w:rPr>
    </w:lvl>
    <w:lvl w:ilvl="2">
      <w:start w:val="1"/>
      <w:numFmt w:val="decimal"/>
      <w:isLgl/>
      <w:lvlText w:val="%1.%2.%3"/>
      <w:lvlJc w:val="left"/>
      <w:pPr>
        <w:ind w:left="720" w:hanging="720"/>
      </w:pPr>
      <w:rPr>
        <w:rFonts w:hint="default"/>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5" w15:restartNumberingAfterBreak="0">
    <w:nsid w:val="76002109"/>
    <w:multiLevelType w:val="multilevel"/>
    <w:tmpl w:val="3B2C736A"/>
    <w:lvl w:ilvl="0">
      <w:start w:val="4"/>
      <w:numFmt w:val="decimal"/>
      <w:lvlText w:val="%1"/>
      <w:lvlJc w:val="left"/>
      <w:pPr>
        <w:ind w:left="440" w:hanging="440"/>
      </w:pPr>
      <w:rPr>
        <w:rFonts w:hint="default"/>
      </w:rPr>
    </w:lvl>
    <w:lvl w:ilvl="1">
      <w:start w:val="3"/>
      <w:numFmt w:val="decimal"/>
      <w:lvlText w:val="%1.%2"/>
      <w:lvlJc w:val="left"/>
      <w:pPr>
        <w:ind w:left="440" w:hanging="440"/>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440" w:hanging="1440"/>
      </w:pPr>
      <w:rPr>
        <w:rFonts w:hint="default"/>
      </w:rPr>
    </w:lvl>
  </w:abstractNum>
  <w:abstractNum w:abstractNumId="26" w15:restartNumberingAfterBreak="0">
    <w:nsid w:val="7889739E"/>
    <w:multiLevelType w:val="multilevel"/>
    <w:tmpl w:val="72327F7E"/>
    <w:lvl w:ilvl="0">
      <w:start w:val="4"/>
      <w:numFmt w:val="decimal"/>
      <w:lvlText w:val="%1"/>
      <w:lvlJc w:val="left"/>
      <w:pPr>
        <w:ind w:left="560" w:hanging="560"/>
      </w:pPr>
      <w:rPr>
        <w:rFonts w:eastAsia="DengXian" w:hint="default"/>
        <w:b/>
        <w:color w:val="000000"/>
      </w:rPr>
    </w:lvl>
    <w:lvl w:ilvl="1">
      <w:start w:val="2"/>
      <w:numFmt w:val="decimal"/>
      <w:lvlText w:val="%1.%2"/>
      <w:lvlJc w:val="left"/>
      <w:pPr>
        <w:ind w:left="560" w:hanging="560"/>
      </w:pPr>
      <w:rPr>
        <w:rFonts w:eastAsia="DengXian" w:hint="default"/>
        <w:b/>
        <w:color w:val="000000"/>
      </w:rPr>
    </w:lvl>
    <w:lvl w:ilvl="2">
      <w:start w:val="23"/>
      <w:numFmt w:val="decimal"/>
      <w:lvlText w:val="%1.%2.%3"/>
      <w:lvlJc w:val="left"/>
      <w:pPr>
        <w:ind w:left="720" w:hanging="720"/>
      </w:pPr>
      <w:rPr>
        <w:rFonts w:eastAsia="DengXian" w:hint="default"/>
        <w:b/>
        <w:color w:val="000000"/>
      </w:rPr>
    </w:lvl>
    <w:lvl w:ilvl="3">
      <w:start w:val="1"/>
      <w:numFmt w:val="decimal"/>
      <w:lvlText w:val="%1.%2.%3.%4"/>
      <w:lvlJc w:val="left"/>
      <w:pPr>
        <w:ind w:left="720" w:hanging="720"/>
      </w:pPr>
      <w:rPr>
        <w:rFonts w:eastAsia="DengXian" w:hint="default"/>
        <w:b/>
        <w:color w:val="000000"/>
      </w:rPr>
    </w:lvl>
    <w:lvl w:ilvl="4">
      <w:start w:val="1"/>
      <w:numFmt w:val="decimal"/>
      <w:lvlText w:val="%1.%2.%3.%4.%5"/>
      <w:lvlJc w:val="left"/>
      <w:pPr>
        <w:ind w:left="1080" w:hanging="1080"/>
      </w:pPr>
      <w:rPr>
        <w:rFonts w:eastAsia="DengXian" w:hint="default"/>
        <w:b/>
        <w:color w:val="000000"/>
      </w:rPr>
    </w:lvl>
    <w:lvl w:ilvl="5">
      <w:start w:val="1"/>
      <w:numFmt w:val="decimal"/>
      <w:lvlText w:val="%1.%2.%3.%4.%5.%6"/>
      <w:lvlJc w:val="left"/>
      <w:pPr>
        <w:ind w:left="1080" w:hanging="1080"/>
      </w:pPr>
      <w:rPr>
        <w:rFonts w:eastAsia="DengXian" w:hint="default"/>
        <w:b/>
        <w:color w:val="000000"/>
      </w:rPr>
    </w:lvl>
    <w:lvl w:ilvl="6">
      <w:start w:val="1"/>
      <w:numFmt w:val="decimal"/>
      <w:lvlText w:val="%1.%2.%3.%4.%5.%6.%7"/>
      <w:lvlJc w:val="left"/>
      <w:pPr>
        <w:ind w:left="1440" w:hanging="1440"/>
      </w:pPr>
      <w:rPr>
        <w:rFonts w:eastAsia="DengXian" w:hint="default"/>
        <w:b/>
        <w:color w:val="000000"/>
      </w:rPr>
    </w:lvl>
    <w:lvl w:ilvl="7">
      <w:start w:val="1"/>
      <w:numFmt w:val="decimal"/>
      <w:lvlText w:val="%1.%2.%3.%4.%5.%6.%7.%8"/>
      <w:lvlJc w:val="left"/>
      <w:pPr>
        <w:ind w:left="1440" w:hanging="1440"/>
      </w:pPr>
      <w:rPr>
        <w:rFonts w:eastAsia="DengXian" w:hint="default"/>
        <w:b/>
        <w:color w:val="000000"/>
      </w:rPr>
    </w:lvl>
    <w:lvl w:ilvl="8">
      <w:start w:val="1"/>
      <w:numFmt w:val="decimal"/>
      <w:lvlText w:val="%1.%2.%3.%4.%5.%6.%7.%8.%9"/>
      <w:lvlJc w:val="left"/>
      <w:pPr>
        <w:ind w:left="1440" w:hanging="1440"/>
      </w:pPr>
      <w:rPr>
        <w:rFonts w:eastAsia="DengXian" w:hint="default"/>
        <w:b/>
        <w:color w:val="000000"/>
      </w:rPr>
    </w:lvl>
  </w:abstractNum>
  <w:abstractNum w:abstractNumId="27" w15:restartNumberingAfterBreak="0">
    <w:nsid w:val="78AC27C4"/>
    <w:multiLevelType w:val="multilevel"/>
    <w:tmpl w:val="8ADEE324"/>
    <w:lvl w:ilvl="0">
      <w:start w:val="1"/>
      <w:numFmt w:val="decimal"/>
      <w:lvlText w:val="%1."/>
      <w:lvlJc w:val="left"/>
      <w:pPr>
        <w:ind w:left="360" w:hanging="360"/>
      </w:pPr>
      <w:rPr>
        <w:rFonts w:hint="default"/>
        <w:b/>
        <w:bCs/>
      </w:rPr>
    </w:lvl>
    <w:lvl w:ilvl="1">
      <w:start w:val="1"/>
      <w:numFmt w:val="decimal"/>
      <w:isLgl/>
      <w:lvlText w:val="%1.%2"/>
      <w:lvlJc w:val="left"/>
      <w:pPr>
        <w:ind w:left="360" w:hanging="360"/>
      </w:pPr>
      <w:rPr>
        <w:rFonts w:hint="default"/>
        <w:b/>
        <w:bCs/>
      </w:rPr>
    </w:lvl>
    <w:lvl w:ilvl="2">
      <w:start w:val="1"/>
      <w:numFmt w:val="decimal"/>
      <w:isLgl/>
      <w:lvlText w:val="%1.%2.%3"/>
      <w:lvlJc w:val="left"/>
      <w:pPr>
        <w:ind w:left="720" w:hanging="720"/>
      </w:pPr>
      <w:rPr>
        <w:rFonts w:hint="default"/>
        <w:b/>
        <w:bCs/>
      </w:rPr>
    </w:lvl>
    <w:lvl w:ilvl="3">
      <w:start w:val="1"/>
      <w:numFmt w:val="decimal"/>
      <w:isLgl/>
      <w:lvlText w:val="%1.%2.%3.%4"/>
      <w:lvlJc w:val="left"/>
      <w:pPr>
        <w:ind w:left="720" w:hanging="720"/>
      </w:pPr>
      <w:rPr>
        <w:rFonts w:hint="default"/>
      </w:rPr>
    </w:lvl>
    <w:lvl w:ilvl="4">
      <w:start w:val="1"/>
      <w:numFmt w:val="decimal"/>
      <w:isLgl/>
      <w:lvlText w:val="%1.%2.%3.%4.%5"/>
      <w:lvlJc w:val="left"/>
      <w:pPr>
        <w:ind w:left="1080" w:hanging="1080"/>
      </w:pPr>
      <w:rPr>
        <w:rFonts w:hint="default"/>
      </w:rPr>
    </w:lvl>
    <w:lvl w:ilvl="5">
      <w:start w:val="1"/>
      <w:numFmt w:val="decimal"/>
      <w:isLgl/>
      <w:lvlText w:val="%1.%2.%3.%4.%5.%6"/>
      <w:lvlJc w:val="left"/>
      <w:pPr>
        <w:ind w:left="1080" w:hanging="1080"/>
      </w:pPr>
      <w:rPr>
        <w:rFonts w:hint="default"/>
      </w:rPr>
    </w:lvl>
    <w:lvl w:ilvl="6">
      <w:start w:val="1"/>
      <w:numFmt w:val="decimal"/>
      <w:isLgl/>
      <w:lvlText w:val="%1.%2.%3.%4.%5.%6.%7"/>
      <w:lvlJc w:val="left"/>
      <w:pPr>
        <w:ind w:left="1440" w:hanging="1440"/>
      </w:pPr>
      <w:rPr>
        <w:rFonts w:hint="default"/>
      </w:rPr>
    </w:lvl>
    <w:lvl w:ilvl="7">
      <w:start w:val="1"/>
      <w:numFmt w:val="decimal"/>
      <w:isLgl/>
      <w:lvlText w:val="%1.%2.%3.%4.%5.%6.%7.%8"/>
      <w:lvlJc w:val="left"/>
      <w:pPr>
        <w:ind w:left="1440" w:hanging="1440"/>
      </w:pPr>
      <w:rPr>
        <w:rFonts w:hint="default"/>
      </w:rPr>
    </w:lvl>
    <w:lvl w:ilvl="8">
      <w:start w:val="1"/>
      <w:numFmt w:val="decimal"/>
      <w:isLgl/>
      <w:lvlText w:val="%1.%2.%3.%4.%5.%6.%7.%8.%9"/>
      <w:lvlJc w:val="left"/>
      <w:pPr>
        <w:ind w:left="1800" w:hanging="1800"/>
      </w:pPr>
      <w:rPr>
        <w:rFonts w:hint="default"/>
      </w:rPr>
    </w:lvl>
  </w:abstractNum>
  <w:abstractNum w:abstractNumId="28" w15:restartNumberingAfterBreak="0">
    <w:nsid w:val="79743172"/>
    <w:multiLevelType w:val="hybridMultilevel"/>
    <w:tmpl w:val="674C5FFC"/>
    <w:lvl w:ilvl="0" w:tplc="C0029CDE">
      <w:start w:val="1"/>
      <w:numFmt w:val="decimal"/>
      <w:lvlText w:val="%1."/>
      <w:lvlJc w:val="left"/>
      <w:pPr>
        <w:ind w:left="360" w:hanging="360"/>
      </w:pPr>
      <w:rPr>
        <w:rFonts w:hint="default"/>
      </w:rPr>
    </w:lvl>
    <w:lvl w:ilvl="1" w:tplc="04090019" w:tentative="1">
      <w:start w:val="1"/>
      <w:numFmt w:val="lowerLetter"/>
      <w:lvlText w:val="%2)"/>
      <w:lvlJc w:val="left"/>
      <w:pPr>
        <w:ind w:left="880" w:hanging="440"/>
      </w:pPr>
    </w:lvl>
    <w:lvl w:ilvl="2" w:tplc="0409001B" w:tentative="1">
      <w:start w:val="1"/>
      <w:numFmt w:val="lowerRoman"/>
      <w:lvlText w:val="%3."/>
      <w:lvlJc w:val="right"/>
      <w:pPr>
        <w:ind w:left="1320" w:hanging="440"/>
      </w:pPr>
    </w:lvl>
    <w:lvl w:ilvl="3" w:tplc="0409000F" w:tentative="1">
      <w:start w:val="1"/>
      <w:numFmt w:val="decimal"/>
      <w:lvlText w:val="%4."/>
      <w:lvlJc w:val="left"/>
      <w:pPr>
        <w:ind w:left="1760" w:hanging="440"/>
      </w:pPr>
    </w:lvl>
    <w:lvl w:ilvl="4" w:tplc="04090019" w:tentative="1">
      <w:start w:val="1"/>
      <w:numFmt w:val="lowerLetter"/>
      <w:lvlText w:val="%5)"/>
      <w:lvlJc w:val="left"/>
      <w:pPr>
        <w:ind w:left="2200" w:hanging="440"/>
      </w:pPr>
    </w:lvl>
    <w:lvl w:ilvl="5" w:tplc="0409001B" w:tentative="1">
      <w:start w:val="1"/>
      <w:numFmt w:val="lowerRoman"/>
      <w:lvlText w:val="%6."/>
      <w:lvlJc w:val="right"/>
      <w:pPr>
        <w:ind w:left="2640" w:hanging="440"/>
      </w:pPr>
    </w:lvl>
    <w:lvl w:ilvl="6" w:tplc="0409000F" w:tentative="1">
      <w:start w:val="1"/>
      <w:numFmt w:val="decimal"/>
      <w:lvlText w:val="%7."/>
      <w:lvlJc w:val="left"/>
      <w:pPr>
        <w:ind w:left="3080" w:hanging="440"/>
      </w:pPr>
    </w:lvl>
    <w:lvl w:ilvl="7" w:tplc="04090019" w:tentative="1">
      <w:start w:val="1"/>
      <w:numFmt w:val="lowerLetter"/>
      <w:lvlText w:val="%8)"/>
      <w:lvlJc w:val="left"/>
      <w:pPr>
        <w:ind w:left="3520" w:hanging="440"/>
      </w:pPr>
    </w:lvl>
    <w:lvl w:ilvl="8" w:tplc="0409001B" w:tentative="1">
      <w:start w:val="1"/>
      <w:numFmt w:val="lowerRoman"/>
      <w:lvlText w:val="%9."/>
      <w:lvlJc w:val="right"/>
      <w:pPr>
        <w:ind w:left="3960" w:hanging="440"/>
      </w:pPr>
    </w:lvl>
  </w:abstractNum>
  <w:num w:numId="1" w16cid:durableId="1970889353">
    <w:abstractNumId w:val="0"/>
  </w:num>
  <w:num w:numId="2" w16cid:durableId="1325550541">
    <w:abstractNumId w:val="27"/>
  </w:num>
  <w:num w:numId="3" w16cid:durableId="268128470">
    <w:abstractNumId w:val="19"/>
  </w:num>
  <w:num w:numId="4" w16cid:durableId="2140951142">
    <w:abstractNumId w:val="21"/>
  </w:num>
  <w:num w:numId="5" w16cid:durableId="1014189805">
    <w:abstractNumId w:val="5"/>
  </w:num>
  <w:num w:numId="6" w16cid:durableId="820124197">
    <w:abstractNumId w:val="9"/>
  </w:num>
  <w:num w:numId="7" w16cid:durableId="9190282">
    <w:abstractNumId w:val="23"/>
  </w:num>
  <w:num w:numId="8" w16cid:durableId="973096512">
    <w:abstractNumId w:val="16"/>
  </w:num>
  <w:num w:numId="9" w16cid:durableId="351422226">
    <w:abstractNumId w:val="14"/>
  </w:num>
  <w:num w:numId="10" w16cid:durableId="552738376">
    <w:abstractNumId w:val="24"/>
  </w:num>
  <w:num w:numId="11" w16cid:durableId="349264436">
    <w:abstractNumId w:val="17"/>
  </w:num>
  <w:num w:numId="12" w16cid:durableId="1377856825">
    <w:abstractNumId w:val="22"/>
  </w:num>
  <w:num w:numId="13" w16cid:durableId="1382754196">
    <w:abstractNumId w:val="1"/>
  </w:num>
  <w:num w:numId="14" w16cid:durableId="150216315">
    <w:abstractNumId w:val="7"/>
  </w:num>
  <w:num w:numId="15" w16cid:durableId="1673533538">
    <w:abstractNumId w:val="2"/>
  </w:num>
  <w:num w:numId="16" w16cid:durableId="544365867">
    <w:abstractNumId w:val="15"/>
  </w:num>
  <w:num w:numId="17" w16cid:durableId="526213926">
    <w:abstractNumId w:val="20"/>
  </w:num>
  <w:num w:numId="18" w16cid:durableId="1927034776">
    <w:abstractNumId w:val="13"/>
  </w:num>
  <w:num w:numId="19" w16cid:durableId="372194337">
    <w:abstractNumId w:val="10"/>
  </w:num>
  <w:num w:numId="20" w16cid:durableId="381170883">
    <w:abstractNumId w:val="28"/>
  </w:num>
  <w:num w:numId="21" w16cid:durableId="914245969">
    <w:abstractNumId w:val="18"/>
  </w:num>
  <w:num w:numId="22" w16cid:durableId="1732191088">
    <w:abstractNumId w:val="3"/>
  </w:num>
  <w:num w:numId="23" w16cid:durableId="725182933">
    <w:abstractNumId w:val="8"/>
  </w:num>
  <w:num w:numId="24" w16cid:durableId="65538126">
    <w:abstractNumId w:val="12"/>
  </w:num>
  <w:num w:numId="25" w16cid:durableId="130297265">
    <w:abstractNumId w:val="6"/>
  </w:num>
  <w:num w:numId="26" w16cid:durableId="315035158">
    <w:abstractNumId w:val="25"/>
  </w:num>
  <w:num w:numId="27" w16cid:durableId="1049837532">
    <w:abstractNumId w:val="26"/>
  </w:num>
  <w:num w:numId="28" w16cid:durableId="651522132">
    <w:abstractNumId w:val="4"/>
  </w:num>
  <w:num w:numId="29" w16cid:durableId="1637370408">
    <w:abstractNumId w:val="1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96"/>
  <w:bordersDoNotSurroundHeader/>
  <w:bordersDoNotSurroundFooter/>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InstantFormat" w:val="&lt;ENInstantFormat&gt;&lt;Enabled&gt;1&lt;/Enabled&gt;&lt;ScanUnformatted&gt;1&lt;/ScanUnformatted&gt;&lt;ScanChanges&gt;1&lt;/ScanChanges&gt;&lt;Suspended&gt;0&lt;/Suspended&gt;&lt;/ENInstantFormat&gt;"/>
    <w:docVar w:name="EN.Layout" w:val="&lt;ENLayout&gt;&lt;Style&gt;Cardiff University Harvard&lt;/Style&gt;&lt;LeftDelim&gt;{&lt;/LeftDelim&gt;&lt;RightDelim&gt;}&lt;/RightDelim&gt;&lt;FontName&gt;Calibri&lt;/FontName&gt;&lt;FontSize&gt;11&lt;/FontSize&gt;&lt;ReflistTitle&gt;&lt;/ReflistTitle&gt;&lt;StartingRefnum&gt;1&lt;/StartingRefnum&gt;&lt;FirstLineIndent&gt;0&lt;/FirstLineIndent&gt;&lt;HangingIndent&gt;720&lt;/HangingIndent&gt;&lt;LineSpacing&gt;0&lt;/LineSpacing&gt;&lt;SpaceAfter&gt;0&lt;/SpaceAfter&gt;&lt;HyperlinksEnabled&gt;0&lt;/HyperlinksEnabled&gt;&lt;HyperlinksVisible&gt;0&lt;/HyperlinksVisible&gt;&lt;EnableBibliographyCategories&gt;0&lt;/EnableBibliographyCategories&gt;&lt;/ENLayout&gt;"/>
    <w:docVar w:name="EN.Libraries" w:val="&lt;Libraries&gt;&lt;item db-id=&quot;vxw0ffesn9zzt0ewpdx5r5a3fpw92aep9re9&quot;&gt;My new EndNote Library&lt;record-ids&gt;&lt;item&gt;54&lt;/item&gt;&lt;item&gt;86&lt;/item&gt;&lt;item&gt;95&lt;/item&gt;&lt;item&gt;97&lt;/item&gt;&lt;item&gt;107&lt;/item&gt;&lt;item&gt;125&lt;/item&gt;&lt;item&gt;139&lt;/item&gt;&lt;item&gt;148&lt;/item&gt;&lt;item&gt;160&lt;/item&gt;&lt;item&gt;224&lt;/item&gt;&lt;item&gt;230&lt;/item&gt;&lt;item&gt;236&lt;/item&gt;&lt;item&gt;277&lt;/item&gt;&lt;item&gt;284&lt;/item&gt;&lt;item&gt;304&lt;/item&gt;&lt;item&gt;308&lt;/item&gt;&lt;item&gt;470&lt;/item&gt;&lt;item&gt;661&lt;/item&gt;&lt;item&gt;662&lt;/item&gt;&lt;item&gt;667&lt;/item&gt;&lt;item&gt;669&lt;/item&gt;&lt;item&gt;671&lt;/item&gt;&lt;item&gt;690&lt;/item&gt;&lt;item&gt;692&lt;/item&gt;&lt;item&gt;695&lt;/item&gt;&lt;item&gt;696&lt;/item&gt;&lt;item&gt;720&lt;/item&gt;&lt;item&gt;721&lt;/item&gt;&lt;item&gt;724&lt;/item&gt;&lt;item&gt;727&lt;/item&gt;&lt;item&gt;729&lt;/item&gt;&lt;item&gt;765&lt;/item&gt;&lt;item&gt;783&lt;/item&gt;&lt;item&gt;841&lt;/item&gt;&lt;item&gt;842&lt;/item&gt;&lt;item&gt;843&lt;/item&gt;&lt;item&gt;900&lt;/item&gt;&lt;item&gt;904&lt;/item&gt;&lt;item&gt;918&lt;/item&gt;&lt;item&gt;921&lt;/item&gt;&lt;item&gt;922&lt;/item&gt;&lt;item&gt;927&lt;/item&gt;&lt;item&gt;1150&lt;/item&gt;&lt;item&gt;1161&lt;/item&gt;&lt;item&gt;1191&lt;/item&gt;&lt;item&gt;1198&lt;/item&gt;&lt;item&gt;1200&lt;/item&gt;&lt;item&gt;1455&lt;/item&gt;&lt;item&gt;1457&lt;/item&gt;&lt;item&gt;1458&lt;/item&gt;&lt;item&gt;1460&lt;/item&gt;&lt;item&gt;1462&lt;/item&gt;&lt;item&gt;1463&lt;/item&gt;&lt;item&gt;1505&lt;/item&gt;&lt;item&gt;1506&lt;/item&gt;&lt;item&gt;1507&lt;/item&gt;&lt;item&gt;1552&lt;/item&gt;&lt;item&gt;1555&lt;/item&gt;&lt;item&gt;1561&lt;/item&gt;&lt;item&gt;1613&lt;/item&gt;&lt;item&gt;1615&lt;/item&gt;&lt;item&gt;1616&lt;/item&gt;&lt;item&gt;1619&lt;/item&gt;&lt;item&gt;1699&lt;/item&gt;&lt;item&gt;1718&lt;/item&gt;&lt;item&gt;1721&lt;/item&gt;&lt;item&gt;1722&lt;/item&gt;&lt;item&gt;1723&lt;/item&gt;&lt;item&gt;1724&lt;/item&gt;&lt;item&gt;1725&lt;/item&gt;&lt;item&gt;1726&lt;/item&gt;&lt;item&gt;1727&lt;/item&gt;&lt;item&gt;1728&lt;/item&gt;&lt;item&gt;1729&lt;/item&gt;&lt;item&gt;1730&lt;/item&gt;&lt;item&gt;1732&lt;/item&gt;&lt;item&gt;1733&lt;/item&gt;&lt;item&gt;1734&lt;/item&gt;&lt;item&gt;1735&lt;/item&gt;&lt;item&gt;1736&lt;/item&gt;&lt;item&gt;1797&lt;/item&gt;&lt;item&gt;1798&lt;/item&gt;&lt;/record-ids&gt;&lt;/item&gt;&lt;/Libraries&gt;"/>
    <w:docVar w:name="EN.ReferenceGroups" w:val="&lt;reference-groups&gt;&lt;reference-group&gt;&lt;kind&gt;1&lt;/kind&gt;&lt;heading&gt;Primary Sources&lt;/heading&gt;&lt;alignment&gt;-1&lt;/alignment&gt;&lt;records&gt;&lt;/records&gt;&lt;/reference-group&gt;&lt;reference-group&gt;&lt;kind&gt;1&lt;/kind&gt;&lt;heading&gt;Secondary Sources&lt;/heading&gt;&lt;alignment&gt;-1&lt;/alignment&gt;&lt;records&gt;&lt;/records&gt;&lt;/reference-group&gt;&lt;/reference-groups&gt;"/>
  </w:docVars>
  <w:rsids>
    <w:rsidRoot w:val="004E4899"/>
    <w:rsid w:val="00000BB9"/>
    <w:rsid w:val="00000F92"/>
    <w:rsid w:val="00001925"/>
    <w:rsid w:val="00001FAA"/>
    <w:rsid w:val="000021AD"/>
    <w:rsid w:val="00002FBC"/>
    <w:rsid w:val="00003078"/>
    <w:rsid w:val="000030D6"/>
    <w:rsid w:val="0000310E"/>
    <w:rsid w:val="000032D9"/>
    <w:rsid w:val="00003623"/>
    <w:rsid w:val="00004405"/>
    <w:rsid w:val="000044CC"/>
    <w:rsid w:val="0000765C"/>
    <w:rsid w:val="0000778F"/>
    <w:rsid w:val="000110D8"/>
    <w:rsid w:val="0001164C"/>
    <w:rsid w:val="00011FA1"/>
    <w:rsid w:val="0001252A"/>
    <w:rsid w:val="0001269F"/>
    <w:rsid w:val="0001297D"/>
    <w:rsid w:val="00012F37"/>
    <w:rsid w:val="00013410"/>
    <w:rsid w:val="00013B5B"/>
    <w:rsid w:val="00014061"/>
    <w:rsid w:val="000143C3"/>
    <w:rsid w:val="00015074"/>
    <w:rsid w:val="00015A4E"/>
    <w:rsid w:val="0001666E"/>
    <w:rsid w:val="00017F27"/>
    <w:rsid w:val="0002030D"/>
    <w:rsid w:val="00020A67"/>
    <w:rsid w:val="00021988"/>
    <w:rsid w:val="00022482"/>
    <w:rsid w:val="00023206"/>
    <w:rsid w:val="000237B6"/>
    <w:rsid w:val="000242CB"/>
    <w:rsid w:val="0002476E"/>
    <w:rsid w:val="00024BD1"/>
    <w:rsid w:val="0002627A"/>
    <w:rsid w:val="00027284"/>
    <w:rsid w:val="0002774B"/>
    <w:rsid w:val="0003040B"/>
    <w:rsid w:val="0003070F"/>
    <w:rsid w:val="000310DF"/>
    <w:rsid w:val="00032B7A"/>
    <w:rsid w:val="0003359F"/>
    <w:rsid w:val="00033749"/>
    <w:rsid w:val="0003423A"/>
    <w:rsid w:val="0003551B"/>
    <w:rsid w:val="00036092"/>
    <w:rsid w:val="00037424"/>
    <w:rsid w:val="000376CF"/>
    <w:rsid w:val="00037778"/>
    <w:rsid w:val="00037794"/>
    <w:rsid w:val="00040211"/>
    <w:rsid w:val="00041F13"/>
    <w:rsid w:val="00042225"/>
    <w:rsid w:val="00042631"/>
    <w:rsid w:val="00042F89"/>
    <w:rsid w:val="00044AB7"/>
    <w:rsid w:val="000451F1"/>
    <w:rsid w:val="000453F1"/>
    <w:rsid w:val="0004554E"/>
    <w:rsid w:val="0004567E"/>
    <w:rsid w:val="00045AC0"/>
    <w:rsid w:val="00045F1C"/>
    <w:rsid w:val="0004619E"/>
    <w:rsid w:val="000462D6"/>
    <w:rsid w:val="00046334"/>
    <w:rsid w:val="00047FE3"/>
    <w:rsid w:val="00050350"/>
    <w:rsid w:val="000504E8"/>
    <w:rsid w:val="000513A9"/>
    <w:rsid w:val="00052215"/>
    <w:rsid w:val="00052778"/>
    <w:rsid w:val="00052B7D"/>
    <w:rsid w:val="00053C73"/>
    <w:rsid w:val="00054036"/>
    <w:rsid w:val="00054F81"/>
    <w:rsid w:val="000553B8"/>
    <w:rsid w:val="00056380"/>
    <w:rsid w:val="000564AA"/>
    <w:rsid w:val="0005728A"/>
    <w:rsid w:val="000576AE"/>
    <w:rsid w:val="00060A7A"/>
    <w:rsid w:val="00060BA0"/>
    <w:rsid w:val="000612A6"/>
    <w:rsid w:val="000624CE"/>
    <w:rsid w:val="00063580"/>
    <w:rsid w:val="00063619"/>
    <w:rsid w:val="00063786"/>
    <w:rsid w:val="000648C9"/>
    <w:rsid w:val="00064953"/>
    <w:rsid w:val="00064969"/>
    <w:rsid w:val="000652B9"/>
    <w:rsid w:val="00065A25"/>
    <w:rsid w:val="00065A69"/>
    <w:rsid w:val="00067880"/>
    <w:rsid w:val="00067D0C"/>
    <w:rsid w:val="00067E98"/>
    <w:rsid w:val="00067F96"/>
    <w:rsid w:val="00070496"/>
    <w:rsid w:val="00070756"/>
    <w:rsid w:val="00071588"/>
    <w:rsid w:val="000716F7"/>
    <w:rsid w:val="00071C89"/>
    <w:rsid w:val="00071F10"/>
    <w:rsid w:val="00072F03"/>
    <w:rsid w:val="00073000"/>
    <w:rsid w:val="0007322B"/>
    <w:rsid w:val="0007398F"/>
    <w:rsid w:val="00073BDC"/>
    <w:rsid w:val="00073D94"/>
    <w:rsid w:val="00074060"/>
    <w:rsid w:val="0007496F"/>
    <w:rsid w:val="00074E07"/>
    <w:rsid w:val="00075B2C"/>
    <w:rsid w:val="000762D0"/>
    <w:rsid w:val="000765AB"/>
    <w:rsid w:val="00076C04"/>
    <w:rsid w:val="00076D8A"/>
    <w:rsid w:val="00076E58"/>
    <w:rsid w:val="00076FB2"/>
    <w:rsid w:val="0007724A"/>
    <w:rsid w:val="00077D30"/>
    <w:rsid w:val="00081445"/>
    <w:rsid w:val="00081B3D"/>
    <w:rsid w:val="00081D95"/>
    <w:rsid w:val="000821DD"/>
    <w:rsid w:val="00082528"/>
    <w:rsid w:val="00082922"/>
    <w:rsid w:val="00082E65"/>
    <w:rsid w:val="00083D07"/>
    <w:rsid w:val="00084147"/>
    <w:rsid w:val="00084391"/>
    <w:rsid w:val="00084712"/>
    <w:rsid w:val="00084B0A"/>
    <w:rsid w:val="00084F99"/>
    <w:rsid w:val="00086729"/>
    <w:rsid w:val="00087378"/>
    <w:rsid w:val="00087D19"/>
    <w:rsid w:val="00087E7F"/>
    <w:rsid w:val="000902E9"/>
    <w:rsid w:val="00090FE8"/>
    <w:rsid w:val="000911B0"/>
    <w:rsid w:val="0009401B"/>
    <w:rsid w:val="000942BE"/>
    <w:rsid w:val="0009499E"/>
    <w:rsid w:val="00094C4B"/>
    <w:rsid w:val="00095282"/>
    <w:rsid w:val="00095972"/>
    <w:rsid w:val="00096154"/>
    <w:rsid w:val="00096425"/>
    <w:rsid w:val="000968DA"/>
    <w:rsid w:val="00096B09"/>
    <w:rsid w:val="0009748D"/>
    <w:rsid w:val="000A06D5"/>
    <w:rsid w:val="000A1267"/>
    <w:rsid w:val="000A2007"/>
    <w:rsid w:val="000A30D4"/>
    <w:rsid w:val="000A319A"/>
    <w:rsid w:val="000A3530"/>
    <w:rsid w:val="000A3571"/>
    <w:rsid w:val="000A35D8"/>
    <w:rsid w:val="000A3E92"/>
    <w:rsid w:val="000A42A7"/>
    <w:rsid w:val="000A4A95"/>
    <w:rsid w:val="000A4F3A"/>
    <w:rsid w:val="000A53C4"/>
    <w:rsid w:val="000A5750"/>
    <w:rsid w:val="000A5990"/>
    <w:rsid w:val="000A5C00"/>
    <w:rsid w:val="000A5F6C"/>
    <w:rsid w:val="000A7616"/>
    <w:rsid w:val="000A7721"/>
    <w:rsid w:val="000B0BBA"/>
    <w:rsid w:val="000B0C64"/>
    <w:rsid w:val="000B0DE5"/>
    <w:rsid w:val="000B0EA8"/>
    <w:rsid w:val="000B1C97"/>
    <w:rsid w:val="000B1CD6"/>
    <w:rsid w:val="000B2662"/>
    <w:rsid w:val="000B38A4"/>
    <w:rsid w:val="000B3980"/>
    <w:rsid w:val="000B4922"/>
    <w:rsid w:val="000B50BA"/>
    <w:rsid w:val="000B6843"/>
    <w:rsid w:val="000B6848"/>
    <w:rsid w:val="000B6BA0"/>
    <w:rsid w:val="000B6C4A"/>
    <w:rsid w:val="000B6D7D"/>
    <w:rsid w:val="000B6FAB"/>
    <w:rsid w:val="000B7211"/>
    <w:rsid w:val="000B7258"/>
    <w:rsid w:val="000B7333"/>
    <w:rsid w:val="000B7EC1"/>
    <w:rsid w:val="000C133C"/>
    <w:rsid w:val="000C31AE"/>
    <w:rsid w:val="000C3CEB"/>
    <w:rsid w:val="000C401D"/>
    <w:rsid w:val="000C486C"/>
    <w:rsid w:val="000C4CAE"/>
    <w:rsid w:val="000C4F22"/>
    <w:rsid w:val="000C5250"/>
    <w:rsid w:val="000C585B"/>
    <w:rsid w:val="000C5D0C"/>
    <w:rsid w:val="000C61D9"/>
    <w:rsid w:val="000C6B51"/>
    <w:rsid w:val="000D0CBC"/>
    <w:rsid w:val="000D1A3D"/>
    <w:rsid w:val="000D2EA1"/>
    <w:rsid w:val="000D34D7"/>
    <w:rsid w:val="000D4365"/>
    <w:rsid w:val="000D461B"/>
    <w:rsid w:val="000D4E7E"/>
    <w:rsid w:val="000D6066"/>
    <w:rsid w:val="000D64B9"/>
    <w:rsid w:val="000D7FED"/>
    <w:rsid w:val="000E019E"/>
    <w:rsid w:val="000E0501"/>
    <w:rsid w:val="000E071F"/>
    <w:rsid w:val="000E154E"/>
    <w:rsid w:val="000E16B4"/>
    <w:rsid w:val="000E1C11"/>
    <w:rsid w:val="000E205D"/>
    <w:rsid w:val="000E2209"/>
    <w:rsid w:val="000E2962"/>
    <w:rsid w:val="000E2BF9"/>
    <w:rsid w:val="000E2F5D"/>
    <w:rsid w:val="000E32E4"/>
    <w:rsid w:val="000E3D50"/>
    <w:rsid w:val="000E43CE"/>
    <w:rsid w:val="000E478C"/>
    <w:rsid w:val="000E4913"/>
    <w:rsid w:val="000E4CEA"/>
    <w:rsid w:val="000E5144"/>
    <w:rsid w:val="000E56F4"/>
    <w:rsid w:val="000E6DF1"/>
    <w:rsid w:val="000E76C8"/>
    <w:rsid w:val="000E76E4"/>
    <w:rsid w:val="000E7722"/>
    <w:rsid w:val="000F08DC"/>
    <w:rsid w:val="000F0CC9"/>
    <w:rsid w:val="000F0E6D"/>
    <w:rsid w:val="000F197D"/>
    <w:rsid w:val="000F203A"/>
    <w:rsid w:val="000F3678"/>
    <w:rsid w:val="000F4B66"/>
    <w:rsid w:val="000F5807"/>
    <w:rsid w:val="000F693D"/>
    <w:rsid w:val="0010045B"/>
    <w:rsid w:val="00100743"/>
    <w:rsid w:val="001018B1"/>
    <w:rsid w:val="001025E6"/>
    <w:rsid w:val="001037CB"/>
    <w:rsid w:val="00103AD0"/>
    <w:rsid w:val="00103FE5"/>
    <w:rsid w:val="00104683"/>
    <w:rsid w:val="0010468A"/>
    <w:rsid w:val="00105FFC"/>
    <w:rsid w:val="001079F9"/>
    <w:rsid w:val="001102A4"/>
    <w:rsid w:val="00110C73"/>
    <w:rsid w:val="00111C19"/>
    <w:rsid w:val="00112851"/>
    <w:rsid w:val="00112D95"/>
    <w:rsid w:val="0011330C"/>
    <w:rsid w:val="00114C01"/>
    <w:rsid w:val="001150D8"/>
    <w:rsid w:val="00116646"/>
    <w:rsid w:val="00116782"/>
    <w:rsid w:val="001170E2"/>
    <w:rsid w:val="0011746F"/>
    <w:rsid w:val="00117E2F"/>
    <w:rsid w:val="00117FF4"/>
    <w:rsid w:val="001200D5"/>
    <w:rsid w:val="00120BF3"/>
    <w:rsid w:val="00120E48"/>
    <w:rsid w:val="001235A1"/>
    <w:rsid w:val="00124999"/>
    <w:rsid w:val="00124A33"/>
    <w:rsid w:val="00124A3B"/>
    <w:rsid w:val="00124D8F"/>
    <w:rsid w:val="001250DF"/>
    <w:rsid w:val="00126489"/>
    <w:rsid w:val="00126568"/>
    <w:rsid w:val="00126E22"/>
    <w:rsid w:val="00126F76"/>
    <w:rsid w:val="001271A8"/>
    <w:rsid w:val="00127DE8"/>
    <w:rsid w:val="00130480"/>
    <w:rsid w:val="00130745"/>
    <w:rsid w:val="00130F8E"/>
    <w:rsid w:val="00131C04"/>
    <w:rsid w:val="00131C86"/>
    <w:rsid w:val="0013200F"/>
    <w:rsid w:val="00132565"/>
    <w:rsid w:val="00132D9C"/>
    <w:rsid w:val="001341CB"/>
    <w:rsid w:val="00134204"/>
    <w:rsid w:val="00135695"/>
    <w:rsid w:val="00136703"/>
    <w:rsid w:val="00137437"/>
    <w:rsid w:val="0014015C"/>
    <w:rsid w:val="00140954"/>
    <w:rsid w:val="0014132D"/>
    <w:rsid w:val="001417E1"/>
    <w:rsid w:val="00141B9B"/>
    <w:rsid w:val="001421BF"/>
    <w:rsid w:val="00142C39"/>
    <w:rsid w:val="0014537C"/>
    <w:rsid w:val="0014541B"/>
    <w:rsid w:val="00145A95"/>
    <w:rsid w:val="00145D52"/>
    <w:rsid w:val="00146D83"/>
    <w:rsid w:val="00146EB8"/>
    <w:rsid w:val="001501AF"/>
    <w:rsid w:val="001505FA"/>
    <w:rsid w:val="00150A6C"/>
    <w:rsid w:val="00151399"/>
    <w:rsid w:val="0015163B"/>
    <w:rsid w:val="001523C9"/>
    <w:rsid w:val="00154163"/>
    <w:rsid w:val="00154331"/>
    <w:rsid w:val="00155026"/>
    <w:rsid w:val="0015576B"/>
    <w:rsid w:val="00155B05"/>
    <w:rsid w:val="00155FDA"/>
    <w:rsid w:val="00156ED9"/>
    <w:rsid w:val="001571D1"/>
    <w:rsid w:val="00157AC0"/>
    <w:rsid w:val="00157C21"/>
    <w:rsid w:val="00157CB5"/>
    <w:rsid w:val="001605E1"/>
    <w:rsid w:val="0016079F"/>
    <w:rsid w:val="001609E5"/>
    <w:rsid w:val="00160CF4"/>
    <w:rsid w:val="00161325"/>
    <w:rsid w:val="0016165A"/>
    <w:rsid w:val="00161738"/>
    <w:rsid w:val="00161BA9"/>
    <w:rsid w:val="00162375"/>
    <w:rsid w:val="0016298A"/>
    <w:rsid w:val="00163304"/>
    <w:rsid w:val="00164518"/>
    <w:rsid w:val="001653CE"/>
    <w:rsid w:val="00166110"/>
    <w:rsid w:val="001676A5"/>
    <w:rsid w:val="00167936"/>
    <w:rsid w:val="00170EEA"/>
    <w:rsid w:val="0017111C"/>
    <w:rsid w:val="0017232F"/>
    <w:rsid w:val="00172F8B"/>
    <w:rsid w:val="00173AAC"/>
    <w:rsid w:val="00173AC7"/>
    <w:rsid w:val="00174295"/>
    <w:rsid w:val="001757EB"/>
    <w:rsid w:val="001758C6"/>
    <w:rsid w:val="001758F5"/>
    <w:rsid w:val="001762B9"/>
    <w:rsid w:val="001768FB"/>
    <w:rsid w:val="0017770D"/>
    <w:rsid w:val="00177B6F"/>
    <w:rsid w:val="00180753"/>
    <w:rsid w:val="001810DD"/>
    <w:rsid w:val="001818FE"/>
    <w:rsid w:val="00181DAB"/>
    <w:rsid w:val="001822A2"/>
    <w:rsid w:val="001827EB"/>
    <w:rsid w:val="00182AB9"/>
    <w:rsid w:val="001837EB"/>
    <w:rsid w:val="00183BBD"/>
    <w:rsid w:val="001865E4"/>
    <w:rsid w:val="00187EAA"/>
    <w:rsid w:val="00191DB9"/>
    <w:rsid w:val="00192080"/>
    <w:rsid w:val="001923A4"/>
    <w:rsid w:val="0019270A"/>
    <w:rsid w:val="00192E9A"/>
    <w:rsid w:val="001940E8"/>
    <w:rsid w:val="00194143"/>
    <w:rsid w:val="00194733"/>
    <w:rsid w:val="0019491B"/>
    <w:rsid w:val="001953A7"/>
    <w:rsid w:val="00196FF9"/>
    <w:rsid w:val="00197520"/>
    <w:rsid w:val="00197C96"/>
    <w:rsid w:val="001A015E"/>
    <w:rsid w:val="001A09B7"/>
    <w:rsid w:val="001A0EA1"/>
    <w:rsid w:val="001A1038"/>
    <w:rsid w:val="001A1A44"/>
    <w:rsid w:val="001A1E8E"/>
    <w:rsid w:val="001A2704"/>
    <w:rsid w:val="001A347C"/>
    <w:rsid w:val="001A39E7"/>
    <w:rsid w:val="001A3FA0"/>
    <w:rsid w:val="001A4703"/>
    <w:rsid w:val="001A58F2"/>
    <w:rsid w:val="001A5B50"/>
    <w:rsid w:val="001A6137"/>
    <w:rsid w:val="001A61B9"/>
    <w:rsid w:val="001A6ED6"/>
    <w:rsid w:val="001A7303"/>
    <w:rsid w:val="001B065F"/>
    <w:rsid w:val="001B0F3F"/>
    <w:rsid w:val="001B1490"/>
    <w:rsid w:val="001B154A"/>
    <w:rsid w:val="001B1A68"/>
    <w:rsid w:val="001B299F"/>
    <w:rsid w:val="001B2BEB"/>
    <w:rsid w:val="001B2EA1"/>
    <w:rsid w:val="001B3011"/>
    <w:rsid w:val="001B3660"/>
    <w:rsid w:val="001B398F"/>
    <w:rsid w:val="001B4111"/>
    <w:rsid w:val="001B436D"/>
    <w:rsid w:val="001B560A"/>
    <w:rsid w:val="001B7525"/>
    <w:rsid w:val="001C10B9"/>
    <w:rsid w:val="001C1ACF"/>
    <w:rsid w:val="001C205E"/>
    <w:rsid w:val="001C270E"/>
    <w:rsid w:val="001C29DF"/>
    <w:rsid w:val="001C4752"/>
    <w:rsid w:val="001C797D"/>
    <w:rsid w:val="001C79AE"/>
    <w:rsid w:val="001D099F"/>
    <w:rsid w:val="001D3811"/>
    <w:rsid w:val="001D418A"/>
    <w:rsid w:val="001D41C1"/>
    <w:rsid w:val="001D641C"/>
    <w:rsid w:val="001D67AC"/>
    <w:rsid w:val="001D70B9"/>
    <w:rsid w:val="001D77BC"/>
    <w:rsid w:val="001E066A"/>
    <w:rsid w:val="001E14DA"/>
    <w:rsid w:val="001E1587"/>
    <w:rsid w:val="001E1BEE"/>
    <w:rsid w:val="001E22E7"/>
    <w:rsid w:val="001E328D"/>
    <w:rsid w:val="001E3434"/>
    <w:rsid w:val="001E363B"/>
    <w:rsid w:val="001E4353"/>
    <w:rsid w:val="001E48A9"/>
    <w:rsid w:val="001E55D1"/>
    <w:rsid w:val="001E5762"/>
    <w:rsid w:val="001E5C8E"/>
    <w:rsid w:val="001E6F26"/>
    <w:rsid w:val="001E7136"/>
    <w:rsid w:val="001F111E"/>
    <w:rsid w:val="001F17F5"/>
    <w:rsid w:val="001F2510"/>
    <w:rsid w:val="001F2EC3"/>
    <w:rsid w:val="001F2FDE"/>
    <w:rsid w:val="001F32D6"/>
    <w:rsid w:val="001F4636"/>
    <w:rsid w:val="001F6F63"/>
    <w:rsid w:val="001F7358"/>
    <w:rsid w:val="001F7694"/>
    <w:rsid w:val="00200274"/>
    <w:rsid w:val="00200671"/>
    <w:rsid w:val="00201D4D"/>
    <w:rsid w:val="00202895"/>
    <w:rsid w:val="00203162"/>
    <w:rsid w:val="00204AA2"/>
    <w:rsid w:val="00204CAB"/>
    <w:rsid w:val="0020536A"/>
    <w:rsid w:val="00205BEA"/>
    <w:rsid w:val="0020749B"/>
    <w:rsid w:val="0020761E"/>
    <w:rsid w:val="00207FD3"/>
    <w:rsid w:val="00211230"/>
    <w:rsid w:val="002122AC"/>
    <w:rsid w:val="002122E6"/>
    <w:rsid w:val="002124A4"/>
    <w:rsid w:val="00212992"/>
    <w:rsid w:val="002131D1"/>
    <w:rsid w:val="002136D8"/>
    <w:rsid w:val="0021473A"/>
    <w:rsid w:val="002150CB"/>
    <w:rsid w:val="0021558C"/>
    <w:rsid w:val="0021638A"/>
    <w:rsid w:val="0021720D"/>
    <w:rsid w:val="0021750D"/>
    <w:rsid w:val="0021779E"/>
    <w:rsid w:val="002179CC"/>
    <w:rsid w:val="00217A2E"/>
    <w:rsid w:val="00217F12"/>
    <w:rsid w:val="0022042F"/>
    <w:rsid w:val="00220D01"/>
    <w:rsid w:val="002216A0"/>
    <w:rsid w:val="00221714"/>
    <w:rsid w:val="0022199D"/>
    <w:rsid w:val="00221F94"/>
    <w:rsid w:val="00222C7E"/>
    <w:rsid w:val="00224425"/>
    <w:rsid w:val="00224454"/>
    <w:rsid w:val="002249BC"/>
    <w:rsid w:val="002264D3"/>
    <w:rsid w:val="0022671A"/>
    <w:rsid w:val="00227181"/>
    <w:rsid w:val="002273FD"/>
    <w:rsid w:val="002277FE"/>
    <w:rsid w:val="00227A2A"/>
    <w:rsid w:val="00227C10"/>
    <w:rsid w:val="00227ED2"/>
    <w:rsid w:val="00231B88"/>
    <w:rsid w:val="00231D47"/>
    <w:rsid w:val="002323B4"/>
    <w:rsid w:val="0023255C"/>
    <w:rsid w:val="00232B03"/>
    <w:rsid w:val="002331EF"/>
    <w:rsid w:val="00233F5C"/>
    <w:rsid w:val="002349F2"/>
    <w:rsid w:val="002352EF"/>
    <w:rsid w:val="00235B4F"/>
    <w:rsid w:val="00235CC4"/>
    <w:rsid w:val="00236996"/>
    <w:rsid w:val="00236B68"/>
    <w:rsid w:val="00236FF7"/>
    <w:rsid w:val="00240C64"/>
    <w:rsid w:val="00240FD1"/>
    <w:rsid w:val="0024205D"/>
    <w:rsid w:val="0024220E"/>
    <w:rsid w:val="00243917"/>
    <w:rsid w:val="00245559"/>
    <w:rsid w:val="00245C93"/>
    <w:rsid w:val="00246529"/>
    <w:rsid w:val="0025006F"/>
    <w:rsid w:val="00250A22"/>
    <w:rsid w:val="00250A34"/>
    <w:rsid w:val="00250B3D"/>
    <w:rsid w:val="0025152F"/>
    <w:rsid w:val="0025230B"/>
    <w:rsid w:val="0025245A"/>
    <w:rsid w:val="002529F0"/>
    <w:rsid w:val="002534F7"/>
    <w:rsid w:val="00253A0C"/>
    <w:rsid w:val="00254B24"/>
    <w:rsid w:val="00254D93"/>
    <w:rsid w:val="00256930"/>
    <w:rsid w:val="00256D0A"/>
    <w:rsid w:val="00257468"/>
    <w:rsid w:val="002577BA"/>
    <w:rsid w:val="002600DE"/>
    <w:rsid w:val="002614A4"/>
    <w:rsid w:val="002615A9"/>
    <w:rsid w:val="002624F0"/>
    <w:rsid w:val="00263136"/>
    <w:rsid w:val="00264032"/>
    <w:rsid w:val="00264764"/>
    <w:rsid w:val="00264965"/>
    <w:rsid w:val="00265104"/>
    <w:rsid w:val="00265319"/>
    <w:rsid w:val="00265C2A"/>
    <w:rsid w:val="00266EA3"/>
    <w:rsid w:val="0026703B"/>
    <w:rsid w:val="002676CD"/>
    <w:rsid w:val="002703C4"/>
    <w:rsid w:val="00270538"/>
    <w:rsid w:val="00271082"/>
    <w:rsid w:val="002714F8"/>
    <w:rsid w:val="002735A0"/>
    <w:rsid w:val="0027366C"/>
    <w:rsid w:val="00273B8D"/>
    <w:rsid w:val="002742DF"/>
    <w:rsid w:val="00275228"/>
    <w:rsid w:val="0027573C"/>
    <w:rsid w:val="00276054"/>
    <w:rsid w:val="0027633E"/>
    <w:rsid w:val="0027642A"/>
    <w:rsid w:val="002764D0"/>
    <w:rsid w:val="00276887"/>
    <w:rsid w:val="00276E01"/>
    <w:rsid w:val="00277E9C"/>
    <w:rsid w:val="002814D0"/>
    <w:rsid w:val="00281774"/>
    <w:rsid w:val="00281C3A"/>
    <w:rsid w:val="002827B4"/>
    <w:rsid w:val="00282B18"/>
    <w:rsid w:val="00283485"/>
    <w:rsid w:val="00283D5B"/>
    <w:rsid w:val="00283ED3"/>
    <w:rsid w:val="00284592"/>
    <w:rsid w:val="0028501A"/>
    <w:rsid w:val="002852E6"/>
    <w:rsid w:val="00285522"/>
    <w:rsid w:val="00285688"/>
    <w:rsid w:val="0028670E"/>
    <w:rsid w:val="00287B85"/>
    <w:rsid w:val="00290053"/>
    <w:rsid w:val="00290DF6"/>
    <w:rsid w:val="00290DFF"/>
    <w:rsid w:val="0029154F"/>
    <w:rsid w:val="002915F4"/>
    <w:rsid w:val="002919A0"/>
    <w:rsid w:val="00291D26"/>
    <w:rsid w:val="002921BF"/>
    <w:rsid w:val="00292D78"/>
    <w:rsid w:val="00292E82"/>
    <w:rsid w:val="0029322F"/>
    <w:rsid w:val="00293420"/>
    <w:rsid w:val="00293D57"/>
    <w:rsid w:val="0029421E"/>
    <w:rsid w:val="00294257"/>
    <w:rsid w:val="002954B5"/>
    <w:rsid w:val="0029570E"/>
    <w:rsid w:val="0029690D"/>
    <w:rsid w:val="00296C82"/>
    <w:rsid w:val="002972FB"/>
    <w:rsid w:val="002A0266"/>
    <w:rsid w:val="002A0F47"/>
    <w:rsid w:val="002A1053"/>
    <w:rsid w:val="002A1358"/>
    <w:rsid w:val="002A1D3F"/>
    <w:rsid w:val="002A27A6"/>
    <w:rsid w:val="002A2861"/>
    <w:rsid w:val="002A52EE"/>
    <w:rsid w:val="002A56EA"/>
    <w:rsid w:val="002A5C92"/>
    <w:rsid w:val="002A62E8"/>
    <w:rsid w:val="002A6A12"/>
    <w:rsid w:val="002A6B55"/>
    <w:rsid w:val="002A6D55"/>
    <w:rsid w:val="002A6F79"/>
    <w:rsid w:val="002A784C"/>
    <w:rsid w:val="002A78F2"/>
    <w:rsid w:val="002A7CFE"/>
    <w:rsid w:val="002B08B3"/>
    <w:rsid w:val="002B0D37"/>
    <w:rsid w:val="002B0D87"/>
    <w:rsid w:val="002B0EBD"/>
    <w:rsid w:val="002B0FA6"/>
    <w:rsid w:val="002B1373"/>
    <w:rsid w:val="002B3720"/>
    <w:rsid w:val="002B3811"/>
    <w:rsid w:val="002B39E0"/>
    <w:rsid w:val="002B599F"/>
    <w:rsid w:val="002B5B89"/>
    <w:rsid w:val="002B5FBC"/>
    <w:rsid w:val="002B63C1"/>
    <w:rsid w:val="002B65D9"/>
    <w:rsid w:val="002B74FA"/>
    <w:rsid w:val="002B7C6A"/>
    <w:rsid w:val="002C09AC"/>
    <w:rsid w:val="002C1694"/>
    <w:rsid w:val="002C2BD8"/>
    <w:rsid w:val="002C4313"/>
    <w:rsid w:val="002C49BC"/>
    <w:rsid w:val="002C4A47"/>
    <w:rsid w:val="002C4E0E"/>
    <w:rsid w:val="002C6371"/>
    <w:rsid w:val="002C68AB"/>
    <w:rsid w:val="002C7067"/>
    <w:rsid w:val="002C794B"/>
    <w:rsid w:val="002C7C12"/>
    <w:rsid w:val="002C7F51"/>
    <w:rsid w:val="002D0128"/>
    <w:rsid w:val="002D08FF"/>
    <w:rsid w:val="002D1006"/>
    <w:rsid w:val="002D2127"/>
    <w:rsid w:val="002D2EC8"/>
    <w:rsid w:val="002D2FB2"/>
    <w:rsid w:val="002D3331"/>
    <w:rsid w:val="002D3353"/>
    <w:rsid w:val="002D389E"/>
    <w:rsid w:val="002D38A8"/>
    <w:rsid w:val="002D3DD6"/>
    <w:rsid w:val="002D43F4"/>
    <w:rsid w:val="002D60EB"/>
    <w:rsid w:val="002E0391"/>
    <w:rsid w:val="002E0F41"/>
    <w:rsid w:val="002E1B8F"/>
    <w:rsid w:val="002E279B"/>
    <w:rsid w:val="002E35A8"/>
    <w:rsid w:val="002E3A59"/>
    <w:rsid w:val="002E3A8A"/>
    <w:rsid w:val="002E3B9B"/>
    <w:rsid w:val="002E45A2"/>
    <w:rsid w:val="002E4A28"/>
    <w:rsid w:val="002E4D8A"/>
    <w:rsid w:val="002E5CE7"/>
    <w:rsid w:val="002E5F7C"/>
    <w:rsid w:val="002F0FBC"/>
    <w:rsid w:val="002F1E60"/>
    <w:rsid w:val="002F2821"/>
    <w:rsid w:val="002F2BD4"/>
    <w:rsid w:val="002F390C"/>
    <w:rsid w:val="002F4153"/>
    <w:rsid w:val="002F4A35"/>
    <w:rsid w:val="002F4AA1"/>
    <w:rsid w:val="002F4B60"/>
    <w:rsid w:val="002F628D"/>
    <w:rsid w:val="002F7D69"/>
    <w:rsid w:val="003002A3"/>
    <w:rsid w:val="003008DE"/>
    <w:rsid w:val="00300AA3"/>
    <w:rsid w:val="00301750"/>
    <w:rsid w:val="00301C81"/>
    <w:rsid w:val="003021B5"/>
    <w:rsid w:val="003021FF"/>
    <w:rsid w:val="00303A48"/>
    <w:rsid w:val="00303DEB"/>
    <w:rsid w:val="003040B7"/>
    <w:rsid w:val="00304596"/>
    <w:rsid w:val="00305D5B"/>
    <w:rsid w:val="0030651F"/>
    <w:rsid w:val="00306789"/>
    <w:rsid w:val="00307877"/>
    <w:rsid w:val="00307CBF"/>
    <w:rsid w:val="003103CB"/>
    <w:rsid w:val="00310AB2"/>
    <w:rsid w:val="00312921"/>
    <w:rsid w:val="003159DC"/>
    <w:rsid w:val="00315DA3"/>
    <w:rsid w:val="00315E8B"/>
    <w:rsid w:val="003168AC"/>
    <w:rsid w:val="00317103"/>
    <w:rsid w:val="0031760F"/>
    <w:rsid w:val="003176AF"/>
    <w:rsid w:val="0032007F"/>
    <w:rsid w:val="003204E5"/>
    <w:rsid w:val="00320544"/>
    <w:rsid w:val="00320629"/>
    <w:rsid w:val="0032064F"/>
    <w:rsid w:val="00320A49"/>
    <w:rsid w:val="00321306"/>
    <w:rsid w:val="0032136D"/>
    <w:rsid w:val="00321FF9"/>
    <w:rsid w:val="00322343"/>
    <w:rsid w:val="00322D70"/>
    <w:rsid w:val="0032352B"/>
    <w:rsid w:val="00323768"/>
    <w:rsid w:val="003240FC"/>
    <w:rsid w:val="003248AD"/>
    <w:rsid w:val="00325660"/>
    <w:rsid w:val="00326261"/>
    <w:rsid w:val="003268E3"/>
    <w:rsid w:val="00326AA4"/>
    <w:rsid w:val="00326F78"/>
    <w:rsid w:val="003276EE"/>
    <w:rsid w:val="00330466"/>
    <w:rsid w:val="003304C9"/>
    <w:rsid w:val="00330653"/>
    <w:rsid w:val="00330F6B"/>
    <w:rsid w:val="00334240"/>
    <w:rsid w:val="0033472F"/>
    <w:rsid w:val="00334AC0"/>
    <w:rsid w:val="00334B3D"/>
    <w:rsid w:val="00335CF0"/>
    <w:rsid w:val="003362A4"/>
    <w:rsid w:val="00336C54"/>
    <w:rsid w:val="0034051E"/>
    <w:rsid w:val="00340851"/>
    <w:rsid w:val="00341534"/>
    <w:rsid w:val="003419C7"/>
    <w:rsid w:val="00341B5D"/>
    <w:rsid w:val="00342B6D"/>
    <w:rsid w:val="00342F6C"/>
    <w:rsid w:val="00344E11"/>
    <w:rsid w:val="0034556F"/>
    <w:rsid w:val="003455CF"/>
    <w:rsid w:val="003460BD"/>
    <w:rsid w:val="0034647C"/>
    <w:rsid w:val="00346B42"/>
    <w:rsid w:val="00346BB8"/>
    <w:rsid w:val="00347323"/>
    <w:rsid w:val="0034794A"/>
    <w:rsid w:val="003504D3"/>
    <w:rsid w:val="003508D3"/>
    <w:rsid w:val="00350F11"/>
    <w:rsid w:val="00351283"/>
    <w:rsid w:val="003516F6"/>
    <w:rsid w:val="00351802"/>
    <w:rsid w:val="00351DFC"/>
    <w:rsid w:val="00353E65"/>
    <w:rsid w:val="003550D6"/>
    <w:rsid w:val="003554E6"/>
    <w:rsid w:val="0035584F"/>
    <w:rsid w:val="00355932"/>
    <w:rsid w:val="00355EE8"/>
    <w:rsid w:val="003561B3"/>
    <w:rsid w:val="003561E0"/>
    <w:rsid w:val="003563BE"/>
    <w:rsid w:val="0035659F"/>
    <w:rsid w:val="0035698D"/>
    <w:rsid w:val="00356D6C"/>
    <w:rsid w:val="003579BF"/>
    <w:rsid w:val="003606AC"/>
    <w:rsid w:val="0036197B"/>
    <w:rsid w:val="00361E92"/>
    <w:rsid w:val="00362128"/>
    <w:rsid w:val="003621FE"/>
    <w:rsid w:val="00363A1D"/>
    <w:rsid w:val="00363E22"/>
    <w:rsid w:val="00365059"/>
    <w:rsid w:val="00366148"/>
    <w:rsid w:val="00366D6A"/>
    <w:rsid w:val="0036746B"/>
    <w:rsid w:val="003676FC"/>
    <w:rsid w:val="00367C8A"/>
    <w:rsid w:val="00367E55"/>
    <w:rsid w:val="00370C9A"/>
    <w:rsid w:val="00371984"/>
    <w:rsid w:val="003722AB"/>
    <w:rsid w:val="003731B7"/>
    <w:rsid w:val="00373ED0"/>
    <w:rsid w:val="00375475"/>
    <w:rsid w:val="003754BB"/>
    <w:rsid w:val="0037623E"/>
    <w:rsid w:val="00376792"/>
    <w:rsid w:val="003773B4"/>
    <w:rsid w:val="003774A2"/>
    <w:rsid w:val="00377E40"/>
    <w:rsid w:val="00380748"/>
    <w:rsid w:val="003816B2"/>
    <w:rsid w:val="00381B49"/>
    <w:rsid w:val="003820F5"/>
    <w:rsid w:val="003821FE"/>
    <w:rsid w:val="003829E5"/>
    <w:rsid w:val="00383280"/>
    <w:rsid w:val="00383FD8"/>
    <w:rsid w:val="00384534"/>
    <w:rsid w:val="00385CEE"/>
    <w:rsid w:val="0038627E"/>
    <w:rsid w:val="00386941"/>
    <w:rsid w:val="003874B2"/>
    <w:rsid w:val="00387E57"/>
    <w:rsid w:val="00390580"/>
    <w:rsid w:val="003905E3"/>
    <w:rsid w:val="0039079E"/>
    <w:rsid w:val="003907E3"/>
    <w:rsid w:val="00390C20"/>
    <w:rsid w:val="0039109D"/>
    <w:rsid w:val="003912A3"/>
    <w:rsid w:val="00392036"/>
    <w:rsid w:val="003923C9"/>
    <w:rsid w:val="00392436"/>
    <w:rsid w:val="00393366"/>
    <w:rsid w:val="00393826"/>
    <w:rsid w:val="00393A6B"/>
    <w:rsid w:val="00394AD2"/>
    <w:rsid w:val="00395B6D"/>
    <w:rsid w:val="00395D5C"/>
    <w:rsid w:val="00395E5D"/>
    <w:rsid w:val="0039735D"/>
    <w:rsid w:val="00397390"/>
    <w:rsid w:val="003976EC"/>
    <w:rsid w:val="0039777C"/>
    <w:rsid w:val="00397806"/>
    <w:rsid w:val="00397DAF"/>
    <w:rsid w:val="00397ECD"/>
    <w:rsid w:val="003A0601"/>
    <w:rsid w:val="003A08D2"/>
    <w:rsid w:val="003A09FE"/>
    <w:rsid w:val="003A1877"/>
    <w:rsid w:val="003A2388"/>
    <w:rsid w:val="003A3348"/>
    <w:rsid w:val="003A3C21"/>
    <w:rsid w:val="003A4287"/>
    <w:rsid w:val="003A46C5"/>
    <w:rsid w:val="003A4BCF"/>
    <w:rsid w:val="003A4C68"/>
    <w:rsid w:val="003A5274"/>
    <w:rsid w:val="003A53A2"/>
    <w:rsid w:val="003B0163"/>
    <w:rsid w:val="003B01F2"/>
    <w:rsid w:val="003B07BD"/>
    <w:rsid w:val="003B0AEA"/>
    <w:rsid w:val="003B1BE3"/>
    <w:rsid w:val="003B2C86"/>
    <w:rsid w:val="003B2CFD"/>
    <w:rsid w:val="003B2D54"/>
    <w:rsid w:val="003B3151"/>
    <w:rsid w:val="003B4D03"/>
    <w:rsid w:val="003B5285"/>
    <w:rsid w:val="003B6373"/>
    <w:rsid w:val="003B663C"/>
    <w:rsid w:val="003B6E5B"/>
    <w:rsid w:val="003B7038"/>
    <w:rsid w:val="003B71EB"/>
    <w:rsid w:val="003B7355"/>
    <w:rsid w:val="003B74E3"/>
    <w:rsid w:val="003C08B2"/>
    <w:rsid w:val="003C0B52"/>
    <w:rsid w:val="003C116A"/>
    <w:rsid w:val="003C2737"/>
    <w:rsid w:val="003C3113"/>
    <w:rsid w:val="003C31E3"/>
    <w:rsid w:val="003C41D4"/>
    <w:rsid w:val="003C4BB8"/>
    <w:rsid w:val="003C6540"/>
    <w:rsid w:val="003C6842"/>
    <w:rsid w:val="003D0320"/>
    <w:rsid w:val="003D15AE"/>
    <w:rsid w:val="003D1BB8"/>
    <w:rsid w:val="003D1DC4"/>
    <w:rsid w:val="003D20A5"/>
    <w:rsid w:val="003D2776"/>
    <w:rsid w:val="003D3DCD"/>
    <w:rsid w:val="003D4B1D"/>
    <w:rsid w:val="003D5A9B"/>
    <w:rsid w:val="003D7A26"/>
    <w:rsid w:val="003E0231"/>
    <w:rsid w:val="003E0524"/>
    <w:rsid w:val="003E0702"/>
    <w:rsid w:val="003E0D6F"/>
    <w:rsid w:val="003E107B"/>
    <w:rsid w:val="003E130B"/>
    <w:rsid w:val="003E169A"/>
    <w:rsid w:val="003E2459"/>
    <w:rsid w:val="003E2692"/>
    <w:rsid w:val="003E2B72"/>
    <w:rsid w:val="003E2B7A"/>
    <w:rsid w:val="003E2DD6"/>
    <w:rsid w:val="003E2F7D"/>
    <w:rsid w:val="003E354C"/>
    <w:rsid w:val="003E3E7B"/>
    <w:rsid w:val="003E45AB"/>
    <w:rsid w:val="003E4910"/>
    <w:rsid w:val="003E5B20"/>
    <w:rsid w:val="003E5B44"/>
    <w:rsid w:val="003E5E7A"/>
    <w:rsid w:val="003E60DC"/>
    <w:rsid w:val="003E6564"/>
    <w:rsid w:val="003E6608"/>
    <w:rsid w:val="003E6CC1"/>
    <w:rsid w:val="003E6D0C"/>
    <w:rsid w:val="003E6EF8"/>
    <w:rsid w:val="003E7089"/>
    <w:rsid w:val="003E7572"/>
    <w:rsid w:val="003E7895"/>
    <w:rsid w:val="003E7B12"/>
    <w:rsid w:val="003E7F88"/>
    <w:rsid w:val="003F0565"/>
    <w:rsid w:val="003F14F8"/>
    <w:rsid w:val="003F1BA2"/>
    <w:rsid w:val="003F2505"/>
    <w:rsid w:val="003F2F0D"/>
    <w:rsid w:val="003F5902"/>
    <w:rsid w:val="003F6FA4"/>
    <w:rsid w:val="003F7337"/>
    <w:rsid w:val="003F7D2A"/>
    <w:rsid w:val="00401990"/>
    <w:rsid w:val="0040273C"/>
    <w:rsid w:val="00403253"/>
    <w:rsid w:val="0040341A"/>
    <w:rsid w:val="004041EF"/>
    <w:rsid w:val="00404B91"/>
    <w:rsid w:val="00405246"/>
    <w:rsid w:val="004057D7"/>
    <w:rsid w:val="00406B98"/>
    <w:rsid w:val="00406CA8"/>
    <w:rsid w:val="00406F0B"/>
    <w:rsid w:val="004077C6"/>
    <w:rsid w:val="00411268"/>
    <w:rsid w:val="00411380"/>
    <w:rsid w:val="004117D5"/>
    <w:rsid w:val="0041193A"/>
    <w:rsid w:val="00412F05"/>
    <w:rsid w:val="00413639"/>
    <w:rsid w:val="00414A05"/>
    <w:rsid w:val="00414ABE"/>
    <w:rsid w:val="00414CB0"/>
    <w:rsid w:val="00414DA1"/>
    <w:rsid w:val="004157D4"/>
    <w:rsid w:val="004157EF"/>
    <w:rsid w:val="00415BD9"/>
    <w:rsid w:val="00415E08"/>
    <w:rsid w:val="0041660D"/>
    <w:rsid w:val="00416CDA"/>
    <w:rsid w:val="0041794D"/>
    <w:rsid w:val="00417BC7"/>
    <w:rsid w:val="0042188D"/>
    <w:rsid w:val="004224FB"/>
    <w:rsid w:val="004228A3"/>
    <w:rsid w:val="0042305F"/>
    <w:rsid w:val="004236AD"/>
    <w:rsid w:val="00423F36"/>
    <w:rsid w:val="00426EDF"/>
    <w:rsid w:val="00427C45"/>
    <w:rsid w:val="00430170"/>
    <w:rsid w:val="00430573"/>
    <w:rsid w:val="004311A1"/>
    <w:rsid w:val="0043229E"/>
    <w:rsid w:val="00432718"/>
    <w:rsid w:val="00432CBF"/>
    <w:rsid w:val="004333E7"/>
    <w:rsid w:val="00433A62"/>
    <w:rsid w:val="00433F1E"/>
    <w:rsid w:val="004341B3"/>
    <w:rsid w:val="004345AE"/>
    <w:rsid w:val="00434726"/>
    <w:rsid w:val="00434BAD"/>
    <w:rsid w:val="004351A1"/>
    <w:rsid w:val="0043581E"/>
    <w:rsid w:val="00436148"/>
    <w:rsid w:val="00437C0A"/>
    <w:rsid w:val="004401E4"/>
    <w:rsid w:val="004403E6"/>
    <w:rsid w:val="00440856"/>
    <w:rsid w:val="0044125E"/>
    <w:rsid w:val="00443550"/>
    <w:rsid w:val="00443EA2"/>
    <w:rsid w:val="004446E7"/>
    <w:rsid w:val="00444BEE"/>
    <w:rsid w:val="00444F95"/>
    <w:rsid w:val="0044500F"/>
    <w:rsid w:val="00445092"/>
    <w:rsid w:val="00445095"/>
    <w:rsid w:val="004460DD"/>
    <w:rsid w:val="00447036"/>
    <w:rsid w:val="00450EC1"/>
    <w:rsid w:val="004513F3"/>
    <w:rsid w:val="00452EB4"/>
    <w:rsid w:val="00453295"/>
    <w:rsid w:val="0045345F"/>
    <w:rsid w:val="00453512"/>
    <w:rsid w:val="004536A2"/>
    <w:rsid w:val="0045379F"/>
    <w:rsid w:val="004538DA"/>
    <w:rsid w:val="004538F6"/>
    <w:rsid w:val="004541D9"/>
    <w:rsid w:val="00455147"/>
    <w:rsid w:val="00456130"/>
    <w:rsid w:val="00457E53"/>
    <w:rsid w:val="00460345"/>
    <w:rsid w:val="004608A6"/>
    <w:rsid w:val="0046140C"/>
    <w:rsid w:val="004616F2"/>
    <w:rsid w:val="0046179F"/>
    <w:rsid w:val="00461B21"/>
    <w:rsid w:val="0046266F"/>
    <w:rsid w:val="004628B3"/>
    <w:rsid w:val="0046351E"/>
    <w:rsid w:val="004638A4"/>
    <w:rsid w:val="00463A06"/>
    <w:rsid w:val="00464BBC"/>
    <w:rsid w:val="00465E44"/>
    <w:rsid w:val="0046650C"/>
    <w:rsid w:val="00467833"/>
    <w:rsid w:val="00470430"/>
    <w:rsid w:val="00471195"/>
    <w:rsid w:val="00471340"/>
    <w:rsid w:val="00472FAA"/>
    <w:rsid w:val="00473127"/>
    <w:rsid w:val="004738E7"/>
    <w:rsid w:val="00474AA8"/>
    <w:rsid w:val="00474CB8"/>
    <w:rsid w:val="00475526"/>
    <w:rsid w:val="00476059"/>
    <w:rsid w:val="0047645F"/>
    <w:rsid w:val="004767B6"/>
    <w:rsid w:val="00476C2C"/>
    <w:rsid w:val="00477235"/>
    <w:rsid w:val="00477528"/>
    <w:rsid w:val="004779A7"/>
    <w:rsid w:val="00477F14"/>
    <w:rsid w:val="00480058"/>
    <w:rsid w:val="00480A66"/>
    <w:rsid w:val="00481C3B"/>
    <w:rsid w:val="0048221F"/>
    <w:rsid w:val="004830FD"/>
    <w:rsid w:val="00483BF5"/>
    <w:rsid w:val="00483D41"/>
    <w:rsid w:val="00483E34"/>
    <w:rsid w:val="004859FF"/>
    <w:rsid w:val="00486114"/>
    <w:rsid w:val="0048683A"/>
    <w:rsid w:val="0048765D"/>
    <w:rsid w:val="0048793B"/>
    <w:rsid w:val="00487959"/>
    <w:rsid w:val="0049066A"/>
    <w:rsid w:val="00490DEA"/>
    <w:rsid w:val="0049239D"/>
    <w:rsid w:val="004926A5"/>
    <w:rsid w:val="004937CC"/>
    <w:rsid w:val="004944E9"/>
    <w:rsid w:val="00495BCD"/>
    <w:rsid w:val="00496B52"/>
    <w:rsid w:val="00496ED9"/>
    <w:rsid w:val="004978B6"/>
    <w:rsid w:val="00497B5A"/>
    <w:rsid w:val="004A00FB"/>
    <w:rsid w:val="004A0D81"/>
    <w:rsid w:val="004A1F26"/>
    <w:rsid w:val="004A1FC9"/>
    <w:rsid w:val="004A266C"/>
    <w:rsid w:val="004A285A"/>
    <w:rsid w:val="004A293F"/>
    <w:rsid w:val="004A2EA9"/>
    <w:rsid w:val="004A2F7F"/>
    <w:rsid w:val="004A36C3"/>
    <w:rsid w:val="004A3B13"/>
    <w:rsid w:val="004A4038"/>
    <w:rsid w:val="004A42EE"/>
    <w:rsid w:val="004A4564"/>
    <w:rsid w:val="004A4B45"/>
    <w:rsid w:val="004A4EE4"/>
    <w:rsid w:val="004A582D"/>
    <w:rsid w:val="004A644F"/>
    <w:rsid w:val="004A7281"/>
    <w:rsid w:val="004A76B1"/>
    <w:rsid w:val="004A76E8"/>
    <w:rsid w:val="004B0361"/>
    <w:rsid w:val="004B0754"/>
    <w:rsid w:val="004B07EF"/>
    <w:rsid w:val="004B0C56"/>
    <w:rsid w:val="004B0F02"/>
    <w:rsid w:val="004B1046"/>
    <w:rsid w:val="004B1547"/>
    <w:rsid w:val="004B1AF2"/>
    <w:rsid w:val="004B1FF3"/>
    <w:rsid w:val="004B24AB"/>
    <w:rsid w:val="004B27E1"/>
    <w:rsid w:val="004B2A69"/>
    <w:rsid w:val="004B2AA5"/>
    <w:rsid w:val="004B2B1A"/>
    <w:rsid w:val="004B2FED"/>
    <w:rsid w:val="004B6113"/>
    <w:rsid w:val="004B66A6"/>
    <w:rsid w:val="004B6803"/>
    <w:rsid w:val="004B7625"/>
    <w:rsid w:val="004B7BB0"/>
    <w:rsid w:val="004C1379"/>
    <w:rsid w:val="004C192F"/>
    <w:rsid w:val="004C1F68"/>
    <w:rsid w:val="004C3178"/>
    <w:rsid w:val="004C405A"/>
    <w:rsid w:val="004C4D87"/>
    <w:rsid w:val="004C4F39"/>
    <w:rsid w:val="004C5C64"/>
    <w:rsid w:val="004C5DE7"/>
    <w:rsid w:val="004C613F"/>
    <w:rsid w:val="004C724C"/>
    <w:rsid w:val="004C7515"/>
    <w:rsid w:val="004C7755"/>
    <w:rsid w:val="004C7875"/>
    <w:rsid w:val="004D06E9"/>
    <w:rsid w:val="004D0788"/>
    <w:rsid w:val="004D08A8"/>
    <w:rsid w:val="004D1788"/>
    <w:rsid w:val="004D182A"/>
    <w:rsid w:val="004D2433"/>
    <w:rsid w:val="004D2453"/>
    <w:rsid w:val="004D2695"/>
    <w:rsid w:val="004D3F76"/>
    <w:rsid w:val="004D41D0"/>
    <w:rsid w:val="004D4321"/>
    <w:rsid w:val="004D4B20"/>
    <w:rsid w:val="004D4E0F"/>
    <w:rsid w:val="004D53B0"/>
    <w:rsid w:val="004D5605"/>
    <w:rsid w:val="004D5643"/>
    <w:rsid w:val="004D597A"/>
    <w:rsid w:val="004D5C97"/>
    <w:rsid w:val="004D688B"/>
    <w:rsid w:val="004D6F11"/>
    <w:rsid w:val="004D73F9"/>
    <w:rsid w:val="004D7B39"/>
    <w:rsid w:val="004D7C3C"/>
    <w:rsid w:val="004E1F34"/>
    <w:rsid w:val="004E288A"/>
    <w:rsid w:val="004E2B30"/>
    <w:rsid w:val="004E3C10"/>
    <w:rsid w:val="004E4899"/>
    <w:rsid w:val="004E4F30"/>
    <w:rsid w:val="004E553C"/>
    <w:rsid w:val="004E5652"/>
    <w:rsid w:val="004E7290"/>
    <w:rsid w:val="004E78E3"/>
    <w:rsid w:val="004E7D83"/>
    <w:rsid w:val="004F0C1F"/>
    <w:rsid w:val="004F1FE0"/>
    <w:rsid w:val="004F2100"/>
    <w:rsid w:val="004F24C8"/>
    <w:rsid w:val="004F269E"/>
    <w:rsid w:val="004F26AF"/>
    <w:rsid w:val="004F2BED"/>
    <w:rsid w:val="004F3257"/>
    <w:rsid w:val="004F3DE9"/>
    <w:rsid w:val="004F554E"/>
    <w:rsid w:val="004F55B8"/>
    <w:rsid w:val="004F55C6"/>
    <w:rsid w:val="004F5F91"/>
    <w:rsid w:val="004F684F"/>
    <w:rsid w:val="004F6976"/>
    <w:rsid w:val="004F6B65"/>
    <w:rsid w:val="004F6BBA"/>
    <w:rsid w:val="004F6C7F"/>
    <w:rsid w:val="004F7ED2"/>
    <w:rsid w:val="00500320"/>
    <w:rsid w:val="00500B1E"/>
    <w:rsid w:val="0050106C"/>
    <w:rsid w:val="005015EB"/>
    <w:rsid w:val="00501AAB"/>
    <w:rsid w:val="0050200D"/>
    <w:rsid w:val="005021A4"/>
    <w:rsid w:val="00502567"/>
    <w:rsid w:val="00502925"/>
    <w:rsid w:val="005029DD"/>
    <w:rsid w:val="00502D6D"/>
    <w:rsid w:val="00502E4E"/>
    <w:rsid w:val="005032A6"/>
    <w:rsid w:val="00503899"/>
    <w:rsid w:val="00503A63"/>
    <w:rsid w:val="00503EA6"/>
    <w:rsid w:val="00503FA3"/>
    <w:rsid w:val="00504418"/>
    <w:rsid w:val="00504A54"/>
    <w:rsid w:val="00504CA0"/>
    <w:rsid w:val="005056BF"/>
    <w:rsid w:val="00505726"/>
    <w:rsid w:val="00505A6A"/>
    <w:rsid w:val="005066DF"/>
    <w:rsid w:val="0050687A"/>
    <w:rsid w:val="0050718E"/>
    <w:rsid w:val="0051002C"/>
    <w:rsid w:val="005102DB"/>
    <w:rsid w:val="005104B4"/>
    <w:rsid w:val="00510A3A"/>
    <w:rsid w:val="00511039"/>
    <w:rsid w:val="005118F0"/>
    <w:rsid w:val="00512632"/>
    <w:rsid w:val="005155D7"/>
    <w:rsid w:val="00515665"/>
    <w:rsid w:val="00515AA5"/>
    <w:rsid w:val="0051661A"/>
    <w:rsid w:val="00516784"/>
    <w:rsid w:val="00516F0B"/>
    <w:rsid w:val="0051703C"/>
    <w:rsid w:val="00517151"/>
    <w:rsid w:val="0051741D"/>
    <w:rsid w:val="00517EE5"/>
    <w:rsid w:val="00520190"/>
    <w:rsid w:val="00520337"/>
    <w:rsid w:val="00520712"/>
    <w:rsid w:val="00521BC9"/>
    <w:rsid w:val="005228B2"/>
    <w:rsid w:val="00522D08"/>
    <w:rsid w:val="005235C5"/>
    <w:rsid w:val="00523C45"/>
    <w:rsid w:val="00523D29"/>
    <w:rsid w:val="005243AC"/>
    <w:rsid w:val="005245DA"/>
    <w:rsid w:val="005269CD"/>
    <w:rsid w:val="00527539"/>
    <w:rsid w:val="00527E4F"/>
    <w:rsid w:val="00530A4B"/>
    <w:rsid w:val="00530AE0"/>
    <w:rsid w:val="005317AE"/>
    <w:rsid w:val="00532215"/>
    <w:rsid w:val="00533430"/>
    <w:rsid w:val="00533C41"/>
    <w:rsid w:val="005346B5"/>
    <w:rsid w:val="0053530D"/>
    <w:rsid w:val="00536318"/>
    <w:rsid w:val="00536BD6"/>
    <w:rsid w:val="00536F24"/>
    <w:rsid w:val="00540426"/>
    <w:rsid w:val="005409A4"/>
    <w:rsid w:val="00541665"/>
    <w:rsid w:val="00541A4F"/>
    <w:rsid w:val="00541AF5"/>
    <w:rsid w:val="00541CFB"/>
    <w:rsid w:val="00541E40"/>
    <w:rsid w:val="005424D6"/>
    <w:rsid w:val="005424EA"/>
    <w:rsid w:val="0054291B"/>
    <w:rsid w:val="00542CA3"/>
    <w:rsid w:val="00544519"/>
    <w:rsid w:val="0054494F"/>
    <w:rsid w:val="00545169"/>
    <w:rsid w:val="00546148"/>
    <w:rsid w:val="005462CC"/>
    <w:rsid w:val="00546A4A"/>
    <w:rsid w:val="0054733E"/>
    <w:rsid w:val="00547A60"/>
    <w:rsid w:val="00547D2D"/>
    <w:rsid w:val="0055102A"/>
    <w:rsid w:val="00551358"/>
    <w:rsid w:val="00551A38"/>
    <w:rsid w:val="00551CC4"/>
    <w:rsid w:val="005537C6"/>
    <w:rsid w:val="00553BF4"/>
    <w:rsid w:val="00553FEF"/>
    <w:rsid w:val="0055410D"/>
    <w:rsid w:val="005545B0"/>
    <w:rsid w:val="00554FE4"/>
    <w:rsid w:val="005561E6"/>
    <w:rsid w:val="005574BC"/>
    <w:rsid w:val="005574CB"/>
    <w:rsid w:val="005577E8"/>
    <w:rsid w:val="005605FD"/>
    <w:rsid w:val="00561AC4"/>
    <w:rsid w:val="00561E4A"/>
    <w:rsid w:val="00563282"/>
    <w:rsid w:val="00563E92"/>
    <w:rsid w:val="00565CCC"/>
    <w:rsid w:val="005660AF"/>
    <w:rsid w:val="00566A0D"/>
    <w:rsid w:val="00566E7B"/>
    <w:rsid w:val="00571047"/>
    <w:rsid w:val="0057128A"/>
    <w:rsid w:val="005727DB"/>
    <w:rsid w:val="00572A0E"/>
    <w:rsid w:val="00573D35"/>
    <w:rsid w:val="00574FBC"/>
    <w:rsid w:val="005759D0"/>
    <w:rsid w:val="00576397"/>
    <w:rsid w:val="00576A14"/>
    <w:rsid w:val="0058203A"/>
    <w:rsid w:val="005826BA"/>
    <w:rsid w:val="00582E58"/>
    <w:rsid w:val="0058364C"/>
    <w:rsid w:val="0058553F"/>
    <w:rsid w:val="00586CB9"/>
    <w:rsid w:val="0058766D"/>
    <w:rsid w:val="0059041F"/>
    <w:rsid w:val="00590D60"/>
    <w:rsid w:val="005914DF"/>
    <w:rsid w:val="00591C51"/>
    <w:rsid w:val="00592723"/>
    <w:rsid w:val="005927AB"/>
    <w:rsid w:val="005927B2"/>
    <w:rsid w:val="00592878"/>
    <w:rsid w:val="00592BD7"/>
    <w:rsid w:val="0059326F"/>
    <w:rsid w:val="00593A6F"/>
    <w:rsid w:val="00593FA4"/>
    <w:rsid w:val="00594053"/>
    <w:rsid w:val="005943F9"/>
    <w:rsid w:val="00594F84"/>
    <w:rsid w:val="0059553D"/>
    <w:rsid w:val="0059603D"/>
    <w:rsid w:val="00596345"/>
    <w:rsid w:val="005965EC"/>
    <w:rsid w:val="0059786E"/>
    <w:rsid w:val="005A0901"/>
    <w:rsid w:val="005A1045"/>
    <w:rsid w:val="005A18E4"/>
    <w:rsid w:val="005A2B79"/>
    <w:rsid w:val="005A34D6"/>
    <w:rsid w:val="005A36D3"/>
    <w:rsid w:val="005A3B6F"/>
    <w:rsid w:val="005A42AF"/>
    <w:rsid w:val="005A47AF"/>
    <w:rsid w:val="005A5012"/>
    <w:rsid w:val="005A5406"/>
    <w:rsid w:val="005A5831"/>
    <w:rsid w:val="005A6073"/>
    <w:rsid w:val="005A6AC3"/>
    <w:rsid w:val="005A7860"/>
    <w:rsid w:val="005A7869"/>
    <w:rsid w:val="005A78B6"/>
    <w:rsid w:val="005A7BEE"/>
    <w:rsid w:val="005B0403"/>
    <w:rsid w:val="005B0FF8"/>
    <w:rsid w:val="005B106B"/>
    <w:rsid w:val="005B2C61"/>
    <w:rsid w:val="005B2DED"/>
    <w:rsid w:val="005B2EEE"/>
    <w:rsid w:val="005B3768"/>
    <w:rsid w:val="005B4079"/>
    <w:rsid w:val="005B463B"/>
    <w:rsid w:val="005B5B61"/>
    <w:rsid w:val="005B5E81"/>
    <w:rsid w:val="005B6059"/>
    <w:rsid w:val="005B671F"/>
    <w:rsid w:val="005B718B"/>
    <w:rsid w:val="005B7965"/>
    <w:rsid w:val="005C1103"/>
    <w:rsid w:val="005C27CC"/>
    <w:rsid w:val="005C2D10"/>
    <w:rsid w:val="005C37DD"/>
    <w:rsid w:val="005C3820"/>
    <w:rsid w:val="005C4822"/>
    <w:rsid w:val="005C5076"/>
    <w:rsid w:val="005C6A30"/>
    <w:rsid w:val="005C71C4"/>
    <w:rsid w:val="005C7E41"/>
    <w:rsid w:val="005C7E68"/>
    <w:rsid w:val="005D024F"/>
    <w:rsid w:val="005D054C"/>
    <w:rsid w:val="005D16B9"/>
    <w:rsid w:val="005D1811"/>
    <w:rsid w:val="005D234C"/>
    <w:rsid w:val="005D2AA5"/>
    <w:rsid w:val="005D3467"/>
    <w:rsid w:val="005D497B"/>
    <w:rsid w:val="005D5996"/>
    <w:rsid w:val="005D719C"/>
    <w:rsid w:val="005D7994"/>
    <w:rsid w:val="005E15D1"/>
    <w:rsid w:val="005E1B82"/>
    <w:rsid w:val="005E216F"/>
    <w:rsid w:val="005E26DA"/>
    <w:rsid w:val="005E2AD1"/>
    <w:rsid w:val="005E2C1E"/>
    <w:rsid w:val="005E2FA2"/>
    <w:rsid w:val="005E36B9"/>
    <w:rsid w:val="005E385B"/>
    <w:rsid w:val="005E5A8D"/>
    <w:rsid w:val="005E5CA7"/>
    <w:rsid w:val="005E62FB"/>
    <w:rsid w:val="005E6911"/>
    <w:rsid w:val="005E6E5C"/>
    <w:rsid w:val="005E72CB"/>
    <w:rsid w:val="005E7DDA"/>
    <w:rsid w:val="005E7EFA"/>
    <w:rsid w:val="005F04FB"/>
    <w:rsid w:val="005F0620"/>
    <w:rsid w:val="005F0781"/>
    <w:rsid w:val="005F08A1"/>
    <w:rsid w:val="005F0E88"/>
    <w:rsid w:val="005F1979"/>
    <w:rsid w:val="005F258B"/>
    <w:rsid w:val="005F2657"/>
    <w:rsid w:val="005F2C39"/>
    <w:rsid w:val="005F2DD1"/>
    <w:rsid w:val="005F2F89"/>
    <w:rsid w:val="005F3629"/>
    <w:rsid w:val="005F50B7"/>
    <w:rsid w:val="005F51B6"/>
    <w:rsid w:val="005F539C"/>
    <w:rsid w:val="005F5A1B"/>
    <w:rsid w:val="005F69BB"/>
    <w:rsid w:val="005F7D20"/>
    <w:rsid w:val="006004D9"/>
    <w:rsid w:val="0060065E"/>
    <w:rsid w:val="006015E7"/>
    <w:rsid w:val="0060344D"/>
    <w:rsid w:val="006034F7"/>
    <w:rsid w:val="006045CE"/>
    <w:rsid w:val="006059E8"/>
    <w:rsid w:val="00607B72"/>
    <w:rsid w:val="00610AF9"/>
    <w:rsid w:val="0061113F"/>
    <w:rsid w:val="00611EF3"/>
    <w:rsid w:val="0061270B"/>
    <w:rsid w:val="0061278B"/>
    <w:rsid w:val="006131D7"/>
    <w:rsid w:val="00615945"/>
    <w:rsid w:val="00615BED"/>
    <w:rsid w:val="00616370"/>
    <w:rsid w:val="006164CC"/>
    <w:rsid w:val="00616BDD"/>
    <w:rsid w:val="00616E99"/>
    <w:rsid w:val="00617252"/>
    <w:rsid w:val="00617262"/>
    <w:rsid w:val="0062035D"/>
    <w:rsid w:val="006204B3"/>
    <w:rsid w:val="00621158"/>
    <w:rsid w:val="00621CA2"/>
    <w:rsid w:val="00621E5E"/>
    <w:rsid w:val="00621F56"/>
    <w:rsid w:val="00623C94"/>
    <w:rsid w:val="006241CD"/>
    <w:rsid w:val="00624248"/>
    <w:rsid w:val="00624751"/>
    <w:rsid w:val="00624F7A"/>
    <w:rsid w:val="00626581"/>
    <w:rsid w:val="00626588"/>
    <w:rsid w:val="00626FEC"/>
    <w:rsid w:val="006324CD"/>
    <w:rsid w:val="00632529"/>
    <w:rsid w:val="00632D51"/>
    <w:rsid w:val="00632F33"/>
    <w:rsid w:val="00632FEF"/>
    <w:rsid w:val="006331A7"/>
    <w:rsid w:val="0063372F"/>
    <w:rsid w:val="00633C44"/>
    <w:rsid w:val="006340ED"/>
    <w:rsid w:val="006347E4"/>
    <w:rsid w:val="006348DE"/>
    <w:rsid w:val="00636FB3"/>
    <w:rsid w:val="00637E9B"/>
    <w:rsid w:val="0064164C"/>
    <w:rsid w:val="00641B02"/>
    <w:rsid w:val="00641DF5"/>
    <w:rsid w:val="006425BF"/>
    <w:rsid w:val="00642A6E"/>
    <w:rsid w:val="00643596"/>
    <w:rsid w:val="0064472D"/>
    <w:rsid w:val="00644774"/>
    <w:rsid w:val="0064482F"/>
    <w:rsid w:val="00645270"/>
    <w:rsid w:val="00645304"/>
    <w:rsid w:val="00645D60"/>
    <w:rsid w:val="00645E37"/>
    <w:rsid w:val="00646619"/>
    <w:rsid w:val="00646BDD"/>
    <w:rsid w:val="0064718C"/>
    <w:rsid w:val="006474A8"/>
    <w:rsid w:val="006478B8"/>
    <w:rsid w:val="00647F56"/>
    <w:rsid w:val="0065013B"/>
    <w:rsid w:val="006503AF"/>
    <w:rsid w:val="00651497"/>
    <w:rsid w:val="00651842"/>
    <w:rsid w:val="00651E25"/>
    <w:rsid w:val="00652551"/>
    <w:rsid w:val="00652688"/>
    <w:rsid w:val="00652B76"/>
    <w:rsid w:val="00653164"/>
    <w:rsid w:val="006557BF"/>
    <w:rsid w:val="00656B19"/>
    <w:rsid w:val="00656B6D"/>
    <w:rsid w:val="00656D0C"/>
    <w:rsid w:val="00656DD9"/>
    <w:rsid w:val="00657080"/>
    <w:rsid w:val="00657700"/>
    <w:rsid w:val="00657D1E"/>
    <w:rsid w:val="00661CE3"/>
    <w:rsid w:val="0066222A"/>
    <w:rsid w:val="0066246F"/>
    <w:rsid w:val="006629F9"/>
    <w:rsid w:val="00663249"/>
    <w:rsid w:val="0066361D"/>
    <w:rsid w:val="00663F46"/>
    <w:rsid w:val="00664227"/>
    <w:rsid w:val="006645D4"/>
    <w:rsid w:val="00666404"/>
    <w:rsid w:val="00666A4C"/>
    <w:rsid w:val="006675BD"/>
    <w:rsid w:val="006700EA"/>
    <w:rsid w:val="00670861"/>
    <w:rsid w:val="00670E07"/>
    <w:rsid w:val="00671555"/>
    <w:rsid w:val="00671F3A"/>
    <w:rsid w:val="006724B1"/>
    <w:rsid w:val="006724E9"/>
    <w:rsid w:val="00672536"/>
    <w:rsid w:val="00673E57"/>
    <w:rsid w:val="00674018"/>
    <w:rsid w:val="0067463A"/>
    <w:rsid w:val="006747E0"/>
    <w:rsid w:val="00674CB8"/>
    <w:rsid w:val="00677D00"/>
    <w:rsid w:val="00677E8A"/>
    <w:rsid w:val="00680930"/>
    <w:rsid w:val="00680E42"/>
    <w:rsid w:val="00681142"/>
    <w:rsid w:val="00681C41"/>
    <w:rsid w:val="00681E32"/>
    <w:rsid w:val="006822F2"/>
    <w:rsid w:val="00682478"/>
    <w:rsid w:val="00682739"/>
    <w:rsid w:val="006831FB"/>
    <w:rsid w:val="006837D7"/>
    <w:rsid w:val="00683C05"/>
    <w:rsid w:val="0068405B"/>
    <w:rsid w:val="006849E9"/>
    <w:rsid w:val="0068575F"/>
    <w:rsid w:val="0068592A"/>
    <w:rsid w:val="006859E7"/>
    <w:rsid w:val="006866C8"/>
    <w:rsid w:val="00686CB5"/>
    <w:rsid w:val="00687314"/>
    <w:rsid w:val="0068742D"/>
    <w:rsid w:val="00687695"/>
    <w:rsid w:val="00690484"/>
    <w:rsid w:val="00690764"/>
    <w:rsid w:val="00690B04"/>
    <w:rsid w:val="00690D45"/>
    <w:rsid w:val="00690D5F"/>
    <w:rsid w:val="0069124E"/>
    <w:rsid w:val="0069334D"/>
    <w:rsid w:val="006944B7"/>
    <w:rsid w:val="00694A6D"/>
    <w:rsid w:val="006953E8"/>
    <w:rsid w:val="006956B6"/>
    <w:rsid w:val="00696656"/>
    <w:rsid w:val="00696AD2"/>
    <w:rsid w:val="006A005B"/>
    <w:rsid w:val="006A0FF6"/>
    <w:rsid w:val="006A1576"/>
    <w:rsid w:val="006A214B"/>
    <w:rsid w:val="006A22DA"/>
    <w:rsid w:val="006A31E6"/>
    <w:rsid w:val="006A3361"/>
    <w:rsid w:val="006A504D"/>
    <w:rsid w:val="006A5C64"/>
    <w:rsid w:val="006A5DA2"/>
    <w:rsid w:val="006A5E8E"/>
    <w:rsid w:val="006A648A"/>
    <w:rsid w:val="006B13C8"/>
    <w:rsid w:val="006B1451"/>
    <w:rsid w:val="006B16CD"/>
    <w:rsid w:val="006B21BF"/>
    <w:rsid w:val="006B25D9"/>
    <w:rsid w:val="006B294D"/>
    <w:rsid w:val="006B2A39"/>
    <w:rsid w:val="006B2CB9"/>
    <w:rsid w:val="006B2E3E"/>
    <w:rsid w:val="006B30A6"/>
    <w:rsid w:val="006B3C5B"/>
    <w:rsid w:val="006B5419"/>
    <w:rsid w:val="006B566D"/>
    <w:rsid w:val="006B620F"/>
    <w:rsid w:val="006B6364"/>
    <w:rsid w:val="006B66F6"/>
    <w:rsid w:val="006B77A3"/>
    <w:rsid w:val="006B7C14"/>
    <w:rsid w:val="006B7DA0"/>
    <w:rsid w:val="006B7F0B"/>
    <w:rsid w:val="006C0319"/>
    <w:rsid w:val="006C0C8E"/>
    <w:rsid w:val="006C0EAF"/>
    <w:rsid w:val="006C1402"/>
    <w:rsid w:val="006C15D0"/>
    <w:rsid w:val="006C1B2D"/>
    <w:rsid w:val="006C1D11"/>
    <w:rsid w:val="006C1F4E"/>
    <w:rsid w:val="006C2014"/>
    <w:rsid w:val="006C20ED"/>
    <w:rsid w:val="006C2774"/>
    <w:rsid w:val="006C28D0"/>
    <w:rsid w:val="006C3DE7"/>
    <w:rsid w:val="006C46C7"/>
    <w:rsid w:val="006C5109"/>
    <w:rsid w:val="006C511F"/>
    <w:rsid w:val="006C7094"/>
    <w:rsid w:val="006C792F"/>
    <w:rsid w:val="006C7BCC"/>
    <w:rsid w:val="006D1A17"/>
    <w:rsid w:val="006D25D7"/>
    <w:rsid w:val="006D3B63"/>
    <w:rsid w:val="006D437C"/>
    <w:rsid w:val="006D45F6"/>
    <w:rsid w:val="006D4D4F"/>
    <w:rsid w:val="006D5B08"/>
    <w:rsid w:val="006D5CC4"/>
    <w:rsid w:val="006D63EC"/>
    <w:rsid w:val="006E1031"/>
    <w:rsid w:val="006E17F9"/>
    <w:rsid w:val="006E24C0"/>
    <w:rsid w:val="006E2619"/>
    <w:rsid w:val="006E28B0"/>
    <w:rsid w:val="006E2E8B"/>
    <w:rsid w:val="006E31F0"/>
    <w:rsid w:val="006E3F55"/>
    <w:rsid w:val="006E45BB"/>
    <w:rsid w:val="006E4724"/>
    <w:rsid w:val="006E5F02"/>
    <w:rsid w:val="006E5FE3"/>
    <w:rsid w:val="006E683A"/>
    <w:rsid w:val="006E6956"/>
    <w:rsid w:val="006F0220"/>
    <w:rsid w:val="006F02C7"/>
    <w:rsid w:val="006F10A0"/>
    <w:rsid w:val="006F13A2"/>
    <w:rsid w:val="006F15DA"/>
    <w:rsid w:val="006F1ACD"/>
    <w:rsid w:val="006F3201"/>
    <w:rsid w:val="006F35DD"/>
    <w:rsid w:val="006F3C22"/>
    <w:rsid w:val="006F4003"/>
    <w:rsid w:val="006F445A"/>
    <w:rsid w:val="006F5C28"/>
    <w:rsid w:val="006F62C4"/>
    <w:rsid w:val="006F652D"/>
    <w:rsid w:val="006F7A9A"/>
    <w:rsid w:val="0070090C"/>
    <w:rsid w:val="00700FFA"/>
    <w:rsid w:val="00702256"/>
    <w:rsid w:val="00702A8A"/>
    <w:rsid w:val="00705008"/>
    <w:rsid w:val="00705B69"/>
    <w:rsid w:val="00706824"/>
    <w:rsid w:val="007069B2"/>
    <w:rsid w:val="00710B38"/>
    <w:rsid w:val="00710DDF"/>
    <w:rsid w:val="00712176"/>
    <w:rsid w:val="00712196"/>
    <w:rsid w:val="00713C8E"/>
    <w:rsid w:val="007140C7"/>
    <w:rsid w:val="0071419B"/>
    <w:rsid w:val="00714AFB"/>
    <w:rsid w:val="00714DD6"/>
    <w:rsid w:val="00714EF4"/>
    <w:rsid w:val="007150E3"/>
    <w:rsid w:val="00715509"/>
    <w:rsid w:val="00715D3B"/>
    <w:rsid w:val="0071688A"/>
    <w:rsid w:val="00717367"/>
    <w:rsid w:val="0071749B"/>
    <w:rsid w:val="00717D07"/>
    <w:rsid w:val="007204E9"/>
    <w:rsid w:val="00720905"/>
    <w:rsid w:val="0072095A"/>
    <w:rsid w:val="00722E6D"/>
    <w:rsid w:val="00722E9D"/>
    <w:rsid w:val="00723166"/>
    <w:rsid w:val="007231B3"/>
    <w:rsid w:val="00723204"/>
    <w:rsid w:val="007238A2"/>
    <w:rsid w:val="0072402C"/>
    <w:rsid w:val="007241AD"/>
    <w:rsid w:val="00724281"/>
    <w:rsid w:val="0072520D"/>
    <w:rsid w:val="00725374"/>
    <w:rsid w:val="0072588E"/>
    <w:rsid w:val="00725C20"/>
    <w:rsid w:val="00726588"/>
    <w:rsid w:val="00726B10"/>
    <w:rsid w:val="00726D30"/>
    <w:rsid w:val="00726EDF"/>
    <w:rsid w:val="00727A91"/>
    <w:rsid w:val="00727B44"/>
    <w:rsid w:val="00730162"/>
    <w:rsid w:val="0073020A"/>
    <w:rsid w:val="007309D5"/>
    <w:rsid w:val="00731235"/>
    <w:rsid w:val="007322A6"/>
    <w:rsid w:val="00732333"/>
    <w:rsid w:val="007333C7"/>
    <w:rsid w:val="007336E7"/>
    <w:rsid w:val="007337D2"/>
    <w:rsid w:val="00733843"/>
    <w:rsid w:val="00734D47"/>
    <w:rsid w:val="00734EC1"/>
    <w:rsid w:val="00735E97"/>
    <w:rsid w:val="00736398"/>
    <w:rsid w:val="00736FC3"/>
    <w:rsid w:val="00737085"/>
    <w:rsid w:val="00737663"/>
    <w:rsid w:val="0073778F"/>
    <w:rsid w:val="00737872"/>
    <w:rsid w:val="0073790D"/>
    <w:rsid w:val="00737B98"/>
    <w:rsid w:val="00737FCD"/>
    <w:rsid w:val="00740206"/>
    <w:rsid w:val="00741926"/>
    <w:rsid w:val="00741A3C"/>
    <w:rsid w:val="00741A75"/>
    <w:rsid w:val="00742056"/>
    <w:rsid w:val="00742F43"/>
    <w:rsid w:val="0074350A"/>
    <w:rsid w:val="00743891"/>
    <w:rsid w:val="00743CA5"/>
    <w:rsid w:val="00744575"/>
    <w:rsid w:val="007447AB"/>
    <w:rsid w:val="00744D09"/>
    <w:rsid w:val="007450F9"/>
    <w:rsid w:val="0074520D"/>
    <w:rsid w:val="00745F00"/>
    <w:rsid w:val="00746045"/>
    <w:rsid w:val="007463B6"/>
    <w:rsid w:val="0074736B"/>
    <w:rsid w:val="007475EB"/>
    <w:rsid w:val="00747667"/>
    <w:rsid w:val="00747B23"/>
    <w:rsid w:val="0075120D"/>
    <w:rsid w:val="00751453"/>
    <w:rsid w:val="00751AFD"/>
    <w:rsid w:val="00751CEF"/>
    <w:rsid w:val="007525C0"/>
    <w:rsid w:val="00753169"/>
    <w:rsid w:val="00753DBE"/>
    <w:rsid w:val="00754665"/>
    <w:rsid w:val="00754A53"/>
    <w:rsid w:val="007553E5"/>
    <w:rsid w:val="00755452"/>
    <w:rsid w:val="00755B3A"/>
    <w:rsid w:val="00755D8F"/>
    <w:rsid w:val="00756B1A"/>
    <w:rsid w:val="00757111"/>
    <w:rsid w:val="00757E39"/>
    <w:rsid w:val="00757F5E"/>
    <w:rsid w:val="007602E8"/>
    <w:rsid w:val="00760941"/>
    <w:rsid w:val="007612D2"/>
    <w:rsid w:val="00761606"/>
    <w:rsid w:val="007618A8"/>
    <w:rsid w:val="0076212D"/>
    <w:rsid w:val="00762634"/>
    <w:rsid w:val="00762813"/>
    <w:rsid w:val="00762C89"/>
    <w:rsid w:val="00762DAF"/>
    <w:rsid w:val="007639B4"/>
    <w:rsid w:val="00763B79"/>
    <w:rsid w:val="00763FB0"/>
    <w:rsid w:val="0076403A"/>
    <w:rsid w:val="00764E80"/>
    <w:rsid w:val="007666A5"/>
    <w:rsid w:val="00766C82"/>
    <w:rsid w:val="00766FFF"/>
    <w:rsid w:val="007674C3"/>
    <w:rsid w:val="007704B9"/>
    <w:rsid w:val="00770890"/>
    <w:rsid w:val="0077103F"/>
    <w:rsid w:val="0077222A"/>
    <w:rsid w:val="0077234F"/>
    <w:rsid w:val="007723B9"/>
    <w:rsid w:val="00772869"/>
    <w:rsid w:val="00773425"/>
    <w:rsid w:val="007736C3"/>
    <w:rsid w:val="00773E79"/>
    <w:rsid w:val="007746EC"/>
    <w:rsid w:val="00775012"/>
    <w:rsid w:val="00775FB5"/>
    <w:rsid w:val="00776C96"/>
    <w:rsid w:val="007778D1"/>
    <w:rsid w:val="00780360"/>
    <w:rsid w:val="00780CCF"/>
    <w:rsid w:val="00782272"/>
    <w:rsid w:val="00782762"/>
    <w:rsid w:val="00782F70"/>
    <w:rsid w:val="0078349C"/>
    <w:rsid w:val="007839CA"/>
    <w:rsid w:val="00783A16"/>
    <w:rsid w:val="00783E4F"/>
    <w:rsid w:val="00784E46"/>
    <w:rsid w:val="0078527C"/>
    <w:rsid w:val="00786190"/>
    <w:rsid w:val="0078631D"/>
    <w:rsid w:val="00786377"/>
    <w:rsid w:val="007870C7"/>
    <w:rsid w:val="00787301"/>
    <w:rsid w:val="0078748F"/>
    <w:rsid w:val="00787645"/>
    <w:rsid w:val="007879FE"/>
    <w:rsid w:val="00787F09"/>
    <w:rsid w:val="00790ACD"/>
    <w:rsid w:val="0079178C"/>
    <w:rsid w:val="00791EC9"/>
    <w:rsid w:val="00792404"/>
    <w:rsid w:val="00792428"/>
    <w:rsid w:val="0079337B"/>
    <w:rsid w:val="00796AC8"/>
    <w:rsid w:val="00797F80"/>
    <w:rsid w:val="007A038F"/>
    <w:rsid w:val="007A074D"/>
    <w:rsid w:val="007A1189"/>
    <w:rsid w:val="007A13A5"/>
    <w:rsid w:val="007A1F55"/>
    <w:rsid w:val="007A26F2"/>
    <w:rsid w:val="007A2899"/>
    <w:rsid w:val="007A2A75"/>
    <w:rsid w:val="007A2F4A"/>
    <w:rsid w:val="007A2FE3"/>
    <w:rsid w:val="007A3647"/>
    <w:rsid w:val="007A36A9"/>
    <w:rsid w:val="007A3BB5"/>
    <w:rsid w:val="007A3C97"/>
    <w:rsid w:val="007A3FC6"/>
    <w:rsid w:val="007A494C"/>
    <w:rsid w:val="007A4B8A"/>
    <w:rsid w:val="007A57FA"/>
    <w:rsid w:val="007A61BE"/>
    <w:rsid w:val="007A6B4F"/>
    <w:rsid w:val="007A6BD4"/>
    <w:rsid w:val="007A75F9"/>
    <w:rsid w:val="007A7C1E"/>
    <w:rsid w:val="007B07A1"/>
    <w:rsid w:val="007B1365"/>
    <w:rsid w:val="007B1533"/>
    <w:rsid w:val="007B2367"/>
    <w:rsid w:val="007B3685"/>
    <w:rsid w:val="007B4403"/>
    <w:rsid w:val="007B5F15"/>
    <w:rsid w:val="007B60F1"/>
    <w:rsid w:val="007B6F97"/>
    <w:rsid w:val="007B74A4"/>
    <w:rsid w:val="007C03C5"/>
    <w:rsid w:val="007C0B2F"/>
    <w:rsid w:val="007C1489"/>
    <w:rsid w:val="007C1661"/>
    <w:rsid w:val="007C196A"/>
    <w:rsid w:val="007C1E5B"/>
    <w:rsid w:val="007C27AE"/>
    <w:rsid w:val="007C29A8"/>
    <w:rsid w:val="007C2B44"/>
    <w:rsid w:val="007C2DDF"/>
    <w:rsid w:val="007C2FF4"/>
    <w:rsid w:val="007C3917"/>
    <w:rsid w:val="007C4236"/>
    <w:rsid w:val="007C5D65"/>
    <w:rsid w:val="007C675E"/>
    <w:rsid w:val="007C7684"/>
    <w:rsid w:val="007C7CA7"/>
    <w:rsid w:val="007D1302"/>
    <w:rsid w:val="007D157F"/>
    <w:rsid w:val="007D2160"/>
    <w:rsid w:val="007D26E5"/>
    <w:rsid w:val="007D27F2"/>
    <w:rsid w:val="007D41B2"/>
    <w:rsid w:val="007D48A5"/>
    <w:rsid w:val="007D4C31"/>
    <w:rsid w:val="007D50EC"/>
    <w:rsid w:val="007D55FD"/>
    <w:rsid w:val="007D5A00"/>
    <w:rsid w:val="007D632E"/>
    <w:rsid w:val="007D7FD8"/>
    <w:rsid w:val="007D7FE6"/>
    <w:rsid w:val="007E0340"/>
    <w:rsid w:val="007E03B4"/>
    <w:rsid w:val="007E0D6D"/>
    <w:rsid w:val="007E103F"/>
    <w:rsid w:val="007E2FEF"/>
    <w:rsid w:val="007E3038"/>
    <w:rsid w:val="007E5307"/>
    <w:rsid w:val="007E53A4"/>
    <w:rsid w:val="007E55C3"/>
    <w:rsid w:val="007E59CC"/>
    <w:rsid w:val="007E5B81"/>
    <w:rsid w:val="007E61C0"/>
    <w:rsid w:val="007E67A0"/>
    <w:rsid w:val="007E6E03"/>
    <w:rsid w:val="007E6E73"/>
    <w:rsid w:val="007E7667"/>
    <w:rsid w:val="007E7762"/>
    <w:rsid w:val="007F0D33"/>
    <w:rsid w:val="007F1080"/>
    <w:rsid w:val="007F1457"/>
    <w:rsid w:val="007F145C"/>
    <w:rsid w:val="007F19BB"/>
    <w:rsid w:val="007F1E74"/>
    <w:rsid w:val="007F23AD"/>
    <w:rsid w:val="007F285C"/>
    <w:rsid w:val="007F3594"/>
    <w:rsid w:val="007F3CF5"/>
    <w:rsid w:val="007F5519"/>
    <w:rsid w:val="007F7CB1"/>
    <w:rsid w:val="007F7EF2"/>
    <w:rsid w:val="008006E8"/>
    <w:rsid w:val="00800ACE"/>
    <w:rsid w:val="00801706"/>
    <w:rsid w:val="00802089"/>
    <w:rsid w:val="008022D1"/>
    <w:rsid w:val="00802540"/>
    <w:rsid w:val="008032D5"/>
    <w:rsid w:val="00803CEA"/>
    <w:rsid w:val="0080486C"/>
    <w:rsid w:val="00805A1B"/>
    <w:rsid w:val="00805B79"/>
    <w:rsid w:val="0080644F"/>
    <w:rsid w:val="0080661B"/>
    <w:rsid w:val="008069D7"/>
    <w:rsid w:val="00806AE1"/>
    <w:rsid w:val="00810545"/>
    <w:rsid w:val="00810B33"/>
    <w:rsid w:val="00811004"/>
    <w:rsid w:val="0081249A"/>
    <w:rsid w:val="0081260B"/>
    <w:rsid w:val="00812865"/>
    <w:rsid w:val="00813B24"/>
    <w:rsid w:val="00814363"/>
    <w:rsid w:val="00814FA3"/>
    <w:rsid w:val="00815927"/>
    <w:rsid w:val="0081644C"/>
    <w:rsid w:val="00817E42"/>
    <w:rsid w:val="00817F46"/>
    <w:rsid w:val="0082116B"/>
    <w:rsid w:val="00821923"/>
    <w:rsid w:val="00821BA7"/>
    <w:rsid w:val="008235AD"/>
    <w:rsid w:val="00823F99"/>
    <w:rsid w:val="00824B77"/>
    <w:rsid w:val="00824EE4"/>
    <w:rsid w:val="008260DC"/>
    <w:rsid w:val="008305BE"/>
    <w:rsid w:val="0083097E"/>
    <w:rsid w:val="00831227"/>
    <w:rsid w:val="00831284"/>
    <w:rsid w:val="008317D9"/>
    <w:rsid w:val="00831968"/>
    <w:rsid w:val="00831C1F"/>
    <w:rsid w:val="00831C6C"/>
    <w:rsid w:val="00832ADB"/>
    <w:rsid w:val="008334B9"/>
    <w:rsid w:val="008339FA"/>
    <w:rsid w:val="00833CE7"/>
    <w:rsid w:val="00834F56"/>
    <w:rsid w:val="00835076"/>
    <w:rsid w:val="00835BB3"/>
    <w:rsid w:val="00835BF7"/>
    <w:rsid w:val="008362E0"/>
    <w:rsid w:val="008366C7"/>
    <w:rsid w:val="00836714"/>
    <w:rsid w:val="0084030F"/>
    <w:rsid w:val="00840471"/>
    <w:rsid w:val="00842842"/>
    <w:rsid w:val="00842E39"/>
    <w:rsid w:val="0084335C"/>
    <w:rsid w:val="008434B3"/>
    <w:rsid w:val="00843DC1"/>
    <w:rsid w:val="00843E29"/>
    <w:rsid w:val="008442E3"/>
    <w:rsid w:val="00846D14"/>
    <w:rsid w:val="00846EB1"/>
    <w:rsid w:val="008478F7"/>
    <w:rsid w:val="00847A07"/>
    <w:rsid w:val="00850AEA"/>
    <w:rsid w:val="0085138D"/>
    <w:rsid w:val="00852932"/>
    <w:rsid w:val="00852D41"/>
    <w:rsid w:val="00855871"/>
    <w:rsid w:val="00855B01"/>
    <w:rsid w:val="00855CE7"/>
    <w:rsid w:val="008560A9"/>
    <w:rsid w:val="0085643E"/>
    <w:rsid w:val="0085793D"/>
    <w:rsid w:val="00860374"/>
    <w:rsid w:val="0086077B"/>
    <w:rsid w:val="0086126D"/>
    <w:rsid w:val="00861730"/>
    <w:rsid w:val="00862835"/>
    <w:rsid w:val="00863019"/>
    <w:rsid w:val="00863FCF"/>
    <w:rsid w:val="00864C5C"/>
    <w:rsid w:val="00865483"/>
    <w:rsid w:val="00865523"/>
    <w:rsid w:val="00865546"/>
    <w:rsid w:val="00865691"/>
    <w:rsid w:val="00865AC5"/>
    <w:rsid w:val="00866976"/>
    <w:rsid w:val="00867063"/>
    <w:rsid w:val="00867EEB"/>
    <w:rsid w:val="00867F43"/>
    <w:rsid w:val="0087094E"/>
    <w:rsid w:val="00870B33"/>
    <w:rsid w:val="00871DB6"/>
    <w:rsid w:val="00875988"/>
    <w:rsid w:val="00875A10"/>
    <w:rsid w:val="00875DB7"/>
    <w:rsid w:val="008767A6"/>
    <w:rsid w:val="008769EF"/>
    <w:rsid w:val="008777F7"/>
    <w:rsid w:val="00880D5D"/>
    <w:rsid w:val="008818B7"/>
    <w:rsid w:val="00881931"/>
    <w:rsid w:val="008824E4"/>
    <w:rsid w:val="00883972"/>
    <w:rsid w:val="00883F15"/>
    <w:rsid w:val="00884879"/>
    <w:rsid w:val="008850A8"/>
    <w:rsid w:val="0088514C"/>
    <w:rsid w:val="00887307"/>
    <w:rsid w:val="00887984"/>
    <w:rsid w:val="00887FA8"/>
    <w:rsid w:val="00890374"/>
    <w:rsid w:val="00890541"/>
    <w:rsid w:val="0089097C"/>
    <w:rsid w:val="0089153B"/>
    <w:rsid w:val="00891945"/>
    <w:rsid w:val="00892A9B"/>
    <w:rsid w:val="008933B0"/>
    <w:rsid w:val="008939C1"/>
    <w:rsid w:val="00893B5C"/>
    <w:rsid w:val="008947C4"/>
    <w:rsid w:val="00894CA5"/>
    <w:rsid w:val="00895F54"/>
    <w:rsid w:val="00896427"/>
    <w:rsid w:val="008969BD"/>
    <w:rsid w:val="00896E85"/>
    <w:rsid w:val="0089727F"/>
    <w:rsid w:val="0089746A"/>
    <w:rsid w:val="00897E53"/>
    <w:rsid w:val="008A0022"/>
    <w:rsid w:val="008A08FA"/>
    <w:rsid w:val="008A17F7"/>
    <w:rsid w:val="008A1CA6"/>
    <w:rsid w:val="008A25FE"/>
    <w:rsid w:val="008A2E11"/>
    <w:rsid w:val="008A33E5"/>
    <w:rsid w:val="008A34B7"/>
    <w:rsid w:val="008A5076"/>
    <w:rsid w:val="008A6ADC"/>
    <w:rsid w:val="008A72E2"/>
    <w:rsid w:val="008B0224"/>
    <w:rsid w:val="008B02E2"/>
    <w:rsid w:val="008B07AD"/>
    <w:rsid w:val="008B2859"/>
    <w:rsid w:val="008B2FC8"/>
    <w:rsid w:val="008B3127"/>
    <w:rsid w:val="008B5DA2"/>
    <w:rsid w:val="008B72DF"/>
    <w:rsid w:val="008B7DDE"/>
    <w:rsid w:val="008B7F27"/>
    <w:rsid w:val="008C034C"/>
    <w:rsid w:val="008C03F0"/>
    <w:rsid w:val="008C2016"/>
    <w:rsid w:val="008C275A"/>
    <w:rsid w:val="008C3231"/>
    <w:rsid w:val="008C4A16"/>
    <w:rsid w:val="008C54CA"/>
    <w:rsid w:val="008C55F4"/>
    <w:rsid w:val="008C6903"/>
    <w:rsid w:val="008D0AC1"/>
    <w:rsid w:val="008D1067"/>
    <w:rsid w:val="008D1222"/>
    <w:rsid w:val="008D1EDA"/>
    <w:rsid w:val="008D24D4"/>
    <w:rsid w:val="008D3201"/>
    <w:rsid w:val="008D3DBB"/>
    <w:rsid w:val="008D4549"/>
    <w:rsid w:val="008D4621"/>
    <w:rsid w:val="008D5983"/>
    <w:rsid w:val="008D59AB"/>
    <w:rsid w:val="008D63A1"/>
    <w:rsid w:val="008D7843"/>
    <w:rsid w:val="008E0297"/>
    <w:rsid w:val="008E10B9"/>
    <w:rsid w:val="008E15E7"/>
    <w:rsid w:val="008E1918"/>
    <w:rsid w:val="008E3200"/>
    <w:rsid w:val="008E3235"/>
    <w:rsid w:val="008E3692"/>
    <w:rsid w:val="008E4010"/>
    <w:rsid w:val="008E4516"/>
    <w:rsid w:val="008E4C4D"/>
    <w:rsid w:val="008E4D57"/>
    <w:rsid w:val="008E4F2E"/>
    <w:rsid w:val="008E53F7"/>
    <w:rsid w:val="008E5D56"/>
    <w:rsid w:val="008E6CEA"/>
    <w:rsid w:val="008E72E9"/>
    <w:rsid w:val="008E742F"/>
    <w:rsid w:val="008E7472"/>
    <w:rsid w:val="008F016C"/>
    <w:rsid w:val="008F17C9"/>
    <w:rsid w:val="008F1F87"/>
    <w:rsid w:val="008F2A08"/>
    <w:rsid w:val="008F2C5F"/>
    <w:rsid w:val="008F312C"/>
    <w:rsid w:val="008F36AB"/>
    <w:rsid w:val="008F3765"/>
    <w:rsid w:val="008F399A"/>
    <w:rsid w:val="008F4022"/>
    <w:rsid w:val="008F428F"/>
    <w:rsid w:val="008F5019"/>
    <w:rsid w:val="008F6F70"/>
    <w:rsid w:val="008F7DDD"/>
    <w:rsid w:val="009004A5"/>
    <w:rsid w:val="00900638"/>
    <w:rsid w:val="00900749"/>
    <w:rsid w:val="00901388"/>
    <w:rsid w:val="00901471"/>
    <w:rsid w:val="009017ED"/>
    <w:rsid w:val="00902193"/>
    <w:rsid w:val="00902859"/>
    <w:rsid w:val="00903159"/>
    <w:rsid w:val="00904D44"/>
    <w:rsid w:val="00905BE0"/>
    <w:rsid w:val="00910848"/>
    <w:rsid w:val="009109BB"/>
    <w:rsid w:val="00911B35"/>
    <w:rsid w:val="00911EF9"/>
    <w:rsid w:val="0091298B"/>
    <w:rsid w:val="009134F8"/>
    <w:rsid w:val="00913615"/>
    <w:rsid w:val="009143A0"/>
    <w:rsid w:val="00915405"/>
    <w:rsid w:val="009159A6"/>
    <w:rsid w:val="00915D73"/>
    <w:rsid w:val="00915ED7"/>
    <w:rsid w:val="00916D14"/>
    <w:rsid w:val="00917E38"/>
    <w:rsid w:val="0092087D"/>
    <w:rsid w:val="009228C5"/>
    <w:rsid w:val="00922C2B"/>
    <w:rsid w:val="00923707"/>
    <w:rsid w:val="0092412C"/>
    <w:rsid w:val="009249A9"/>
    <w:rsid w:val="00924ACF"/>
    <w:rsid w:val="00926245"/>
    <w:rsid w:val="00927A29"/>
    <w:rsid w:val="00927E73"/>
    <w:rsid w:val="009304CB"/>
    <w:rsid w:val="009315CE"/>
    <w:rsid w:val="00931ACC"/>
    <w:rsid w:val="0093279A"/>
    <w:rsid w:val="009329E6"/>
    <w:rsid w:val="00932A95"/>
    <w:rsid w:val="00932FB1"/>
    <w:rsid w:val="0093314A"/>
    <w:rsid w:val="009352D8"/>
    <w:rsid w:val="00935748"/>
    <w:rsid w:val="00935B96"/>
    <w:rsid w:val="0093626D"/>
    <w:rsid w:val="00936FA4"/>
    <w:rsid w:val="009371F4"/>
    <w:rsid w:val="009376D1"/>
    <w:rsid w:val="009378FB"/>
    <w:rsid w:val="00937E06"/>
    <w:rsid w:val="00940698"/>
    <w:rsid w:val="00940D20"/>
    <w:rsid w:val="00942123"/>
    <w:rsid w:val="009421BC"/>
    <w:rsid w:val="00942CC1"/>
    <w:rsid w:val="0094315C"/>
    <w:rsid w:val="00943B4A"/>
    <w:rsid w:val="00943C9C"/>
    <w:rsid w:val="0094432E"/>
    <w:rsid w:val="009450A3"/>
    <w:rsid w:val="00945652"/>
    <w:rsid w:val="0094588B"/>
    <w:rsid w:val="009459AD"/>
    <w:rsid w:val="00945B30"/>
    <w:rsid w:val="00945BB9"/>
    <w:rsid w:val="00946001"/>
    <w:rsid w:val="00946755"/>
    <w:rsid w:val="00947175"/>
    <w:rsid w:val="00947931"/>
    <w:rsid w:val="009506DA"/>
    <w:rsid w:val="00950AE8"/>
    <w:rsid w:val="00950CE3"/>
    <w:rsid w:val="009513FA"/>
    <w:rsid w:val="0095287C"/>
    <w:rsid w:val="00952DFA"/>
    <w:rsid w:val="009531E5"/>
    <w:rsid w:val="009537A3"/>
    <w:rsid w:val="0095447E"/>
    <w:rsid w:val="00954EDB"/>
    <w:rsid w:val="00955057"/>
    <w:rsid w:val="00955607"/>
    <w:rsid w:val="00956E97"/>
    <w:rsid w:val="009575C2"/>
    <w:rsid w:val="00957BBA"/>
    <w:rsid w:val="009614E1"/>
    <w:rsid w:val="00961EC5"/>
    <w:rsid w:val="0096210D"/>
    <w:rsid w:val="009626DC"/>
    <w:rsid w:val="009632B7"/>
    <w:rsid w:val="009633F8"/>
    <w:rsid w:val="00963E0C"/>
    <w:rsid w:val="009643A8"/>
    <w:rsid w:val="00964510"/>
    <w:rsid w:val="00965A7C"/>
    <w:rsid w:val="0096671D"/>
    <w:rsid w:val="00966FBF"/>
    <w:rsid w:val="00970C1D"/>
    <w:rsid w:val="00972783"/>
    <w:rsid w:val="0097397E"/>
    <w:rsid w:val="00974C4C"/>
    <w:rsid w:val="00975023"/>
    <w:rsid w:val="009763F9"/>
    <w:rsid w:val="00976DFE"/>
    <w:rsid w:val="00977B6A"/>
    <w:rsid w:val="00977EE2"/>
    <w:rsid w:val="00982184"/>
    <w:rsid w:val="009825B4"/>
    <w:rsid w:val="00982DC6"/>
    <w:rsid w:val="00983E08"/>
    <w:rsid w:val="00983E7D"/>
    <w:rsid w:val="00984555"/>
    <w:rsid w:val="0098581B"/>
    <w:rsid w:val="009858B9"/>
    <w:rsid w:val="00987AE2"/>
    <w:rsid w:val="009906D0"/>
    <w:rsid w:val="00990773"/>
    <w:rsid w:val="00990984"/>
    <w:rsid w:val="0099100D"/>
    <w:rsid w:val="00991993"/>
    <w:rsid w:val="00991A62"/>
    <w:rsid w:val="00991CAD"/>
    <w:rsid w:val="00991E5D"/>
    <w:rsid w:val="00991E94"/>
    <w:rsid w:val="00992ADD"/>
    <w:rsid w:val="00992BCD"/>
    <w:rsid w:val="00993085"/>
    <w:rsid w:val="00993158"/>
    <w:rsid w:val="009933B9"/>
    <w:rsid w:val="009946D3"/>
    <w:rsid w:val="0099549A"/>
    <w:rsid w:val="009954F7"/>
    <w:rsid w:val="00996CD4"/>
    <w:rsid w:val="00996D0C"/>
    <w:rsid w:val="00996FAE"/>
    <w:rsid w:val="009971E2"/>
    <w:rsid w:val="0099747C"/>
    <w:rsid w:val="0099758B"/>
    <w:rsid w:val="00997F60"/>
    <w:rsid w:val="009A0AD4"/>
    <w:rsid w:val="009A1A3F"/>
    <w:rsid w:val="009A2249"/>
    <w:rsid w:val="009A2287"/>
    <w:rsid w:val="009A2D4B"/>
    <w:rsid w:val="009A3077"/>
    <w:rsid w:val="009A630D"/>
    <w:rsid w:val="009A6909"/>
    <w:rsid w:val="009B1395"/>
    <w:rsid w:val="009B1450"/>
    <w:rsid w:val="009B1BEF"/>
    <w:rsid w:val="009B227E"/>
    <w:rsid w:val="009B2735"/>
    <w:rsid w:val="009B324B"/>
    <w:rsid w:val="009B3448"/>
    <w:rsid w:val="009B359D"/>
    <w:rsid w:val="009B3B12"/>
    <w:rsid w:val="009B3E65"/>
    <w:rsid w:val="009B46AB"/>
    <w:rsid w:val="009B4ABF"/>
    <w:rsid w:val="009B4B46"/>
    <w:rsid w:val="009B50FE"/>
    <w:rsid w:val="009B5B90"/>
    <w:rsid w:val="009B6250"/>
    <w:rsid w:val="009B6B3C"/>
    <w:rsid w:val="009C0BE8"/>
    <w:rsid w:val="009C1CEF"/>
    <w:rsid w:val="009C1E1C"/>
    <w:rsid w:val="009C24B3"/>
    <w:rsid w:val="009C262B"/>
    <w:rsid w:val="009C29EE"/>
    <w:rsid w:val="009C326A"/>
    <w:rsid w:val="009C428B"/>
    <w:rsid w:val="009C44C7"/>
    <w:rsid w:val="009C496D"/>
    <w:rsid w:val="009C51C8"/>
    <w:rsid w:val="009C5A2F"/>
    <w:rsid w:val="009C5BDC"/>
    <w:rsid w:val="009C65B0"/>
    <w:rsid w:val="009C7878"/>
    <w:rsid w:val="009C79C5"/>
    <w:rsid w:val="009C7BD4"/>
    <w:rsid w:val="009C7DA3"/>
    <w:rsid w:val="009D08A7"/>
    <w:rsid w:val="009D0C1D"/>
    <w:rsid w:val="009D0FEA"/>
    <w:rsid w:val="009D1ACB"/>
    <w:rsid w:val="009D1F3C"/>
    <w:rsid w:val="009D247B"/>
    <w:rsid w:val="009D26EF"/>
    <w:rsid w:val="009D3355"/>
    <w:rsid w:val="009D364E"/>
    <w:rsid w:val="009D468A"/>
    <w:rsid w:val="009D4B54"/>
    <w:rsid w:val="009D4B9B"/>
    <w:rsid w:val="009D5E95"/>
    <w:rsid w:val="009D6391"/>
    <w:rsid w:val="009D6F05"/>
    <w:rsid w:val="009D7D3B"/>
    <w:rsid w:val="009E010D"/>
    <w:rsid w:val="009E1632"/>
    <w:rsid w:val="009E215D"/>
    <w:rsid w:val="009E34D7"/>
    <w:rsid w:val="009E38DB"/>
    <w:rsid w:val="009E4237"/>
    <w:rsid w:val="009E431F"/>
    <w:rsid w:val="009E523A"/>
    <w:rsid w:val="009E5269"/>
    <w:rsid w:val="009E55FD"/>
    <w:rsid w:val="009E5AA1"/>
    <w:rsid w:val="009F04C9"/>
    <w:rsid w:val="009F0897"/>
    <w:rsid w:val="009F14B1"/>
    <w:rsid w:val="009F1969"/>
    <w:rsid w:val="009F2650"/>
    <w:rsid w:val="009F3C68"/>
    <w:rsid w:val="009F409C"/>
    <w:rsid w:val="009F4CC5"/>
    <w:rsid w:val="009F4F31"/>
    <w:rsid w:val="009F5831"/>
    <w:rsid w:val="009F600D"/>
    <w:rsid w:val="009F6880"/>
    <w:rsid w:val="00A0001F"/>
    <w:rsid w:val="00A0038C"/>
    <w:rsid w:val="00A009F9"/>
    <w:rsid w:val="00A0221E"/>
    <w:rsid w:val="00A0308B"/>
    <w:rsid w:val="00A03737"/>
    <w:rsid w:val="00A03C76"/>
    <w:rsid w:val="00A03F4E"/>
    <w:rsid w:val="00A0551A"/>
    <w:rsid w:val="00A05A62"/>
    <w:rsid w:val="00A05B17"/>
    <w:rsid w:val="00A05BBE"/>
    <w:rsid w:val="00A06CA5"/>
    <w:rsid w:val="00A075AD"/>
    <w:rsid w:val="00A079B8"/>
    <w:rsid w:val="00A07C41"/>
    <w:rsid w:val="00A1048F"/>
    <w:rsid w:val="00A10532"/>
    <w:rsid w:val="00A1068D"/>
    <w:rsid w:val="00A10C9B"/>
    <w:rsid w:val="00A12DDC"/>
    <w:rsid w:val="00A13075"/>
    <w:rsid w:val="00A134B9"/>
    <w:rsid w:val="00A136EB"/>
    <w:rsid w:val="00A13C92"/>
    <w:rsid w:val="00A148BF"/>
    <w:rsid w:val="00A14AEA"/>
    <w:rsid w:val="00A14FC8"/>
    <w:rsid w:val="00A157D9"/>
    <w:rsid w:val="00A15C58"/>
    <w:rsid w:val="00A16264"/>
    <w:rsid w:val="00A21377"/>
    <w:rsid w:val="00A21590"/>
    <w:rsid w:val="00A215F5"/>
    <w:rsid w:val="00A227BE"/>
    <w:rsid w:val="00A23D4E"/>
    <w:rsid w:val="00A24924"/>
    <w:rsid w:val="00A255E5"/>
    <w:rsid w:val="00A25AFF"/>
    <w:rsid w:val="00A25CBA"/>
    <w:rsid w:val="00A25ECF"/>
    <w:rsid w:val="00A26115"/>
    <w:rsid w:val="00A2658B"/>
    <w:rsid w:val="00A26695"/>
    <w:rsid w:val="00A26C6E"/>
    <w:rsid w:val="00A27227"/>
    <w:rsid w:val="00A27F2C"/>
    <w:rsid w:val="00A30166"/>
    <w:rsid w:val="00A30A8A"/>
    <w:rsid w:val="00A315DC"/>
    <w:rsid w:val="00A32B21"/>
    <w:rsid w:val="00A33B3C"/>
    <w:rsid w:val="00A3499A"/>
    <w:rsid w:val="00A356B1"/>
    <w:rsid w:val="00A357E2"/>
    <w:rsid w:val="00A359CD"/>
    <w:rsid w:val="00A370AF"/>
    <w:rsid w:val="00A4013C"/>
    <w:rsid w:val="00A417A2"/>
    <w:rsid w:val="00A41924"/>
    <w:rsid w:val="00A42720"/>
    <w:rsid w:val="00A427DA"/>
    <w:rsid w:val="00A42AA5"/>
    <w:rsid w:val="00A42CC6"/>
    <w:rsid w:val="00A434C4"/>
    <w:rsid w:val="00A43656"/>
    <w:rsid w:val="00A44363"/>
    <w:rsid w:val="00A446A1"/>
    <w:rsid w:val="00A44F3F"/>
    <w:rsid w:val="00A452F0"/>
    <w:rsid w:val="00A457B4"/>
    <w:rsid w:val="00A45C4A"/>
    <w:rsid w:val="00A46070"/>
    <w:rsid w:val="00A505C4"/>
    <w:rsid w:val="00A5096F"/>
    <w:rsid w:val="00A50E3A"/>
    <w:rsid w:val="00A51464"/>
    <w:rsid w:val="00A52BD1"/>
    <w:rsid w:val="00A53729"/>
    <w:rsid w:val="00A53E2B"/>
    <w:rsid w:val="00A55514"/>
    <w:rsid w:val="00A557A7"/>
    <w:rsid w:val="00A55F73"/>
    <w:rsid w:val="00A567CF"/>
    <w:rsid w:val="00A567DD"/>
    <w:rsid w:val="00A568C2"/>
    <w:rsid w:val="00A568CB"/>
    <w:rsid w:val="00A56CA9"/>
    <w:rsid w:val="00A57201"/>
    <w:rsid w:val="00A57C56"/>
    <w:rsid w:val="00A60E6D"/>
    <w:rsid w:val="00A614FE"/>
    <w:rsid w:val="00A61935"/>
    <w:rsid w:val="00A61E5B"/>
    <w:rsid w:val="00A62710"/>
    <w:rsid w:val="00A63929"/>
    <w:rsid w:val="00A63E33"/>
    <w:rsid w:val="00A642F4"/>
    <w:rsid w:val="00A646C0"/>
    <w:rsid w:val="00A64742"/>
    <w:rsid w:val="00A64C04"/>
    <w:rsid w:val="00A65597"/>
    <w:rsid w:val="00A65B5B"/>
    <w:rsid w:val="00A664D5"/>
    <w:rsid w:val="00A66FC9"/>
    <w:rsid w:val="00A677B9"/>
    <w:rsid w:val="00A679D8"/>
    <w:rsid w:val="00A67BEE"/>
    <w:rsid w:val="00A67EC3"/>
    <w:rsid w:val="00A67FBF"/>
    <w:rsid w:val="00A70016"/>
    <w:rsid w:val="00A70136"/>
    <w:rsid w:val="00A70E5A"/>
    <w:rsid w:val="00A72448"/>
    <w:rsid w:val="00A73023"/>
    <w:rsid w:val="00A73D51"/>
    <w:rsid w:val="00A7494E"/>
    <w:rsid w:val="00A74BF7"/>
    <w:rsid w:val="00A7558E"/>
    <w:rsid w:val="00A768B7"/>
    <w:rsid w:val="00A76C1C"/>
    <w:rsid w:val="00A7701E"/>
    <w:rsid w:val="00A826B1"/>
    <w:rsid w:val="00A83632"/>
    <w:rsid w:val="00A83B32"/>
    <w:rsid w:val="00A84D17"/>
    <w:rsid w:val="00A84FB4"/>
    <w:rsid w:val="00A85DB0"/>
    <w:rsid w:val="00A85ECF"/>
    <w:rsid w:val="00A8611A"/>
    <w:rsid w:val="00A86344"/>
    <w:rsid w:val="00A8653E"/>
    <w:rsid w:val="00A86B03"/>
    <w:rsid w:val="00A903A0"/>
    <w:rsid w:val="00A90560"/>
    <w:rsid w:val="00A9073E"/>
    <w:rsid w:val="00A90AF7"/>
    <w:rsid w:val="00A9215F"/>
    <w:rsid w:val="00A922BF"/>
    <w:rsid w:val="00A9250C"/>
    <w:rsid w:val="00A92E84"/>
    <w:rsid w:val="00A93DE6"/>
    <w:rsid w:val="00A946D6"/>
    <w:rsid w:val="00A94873"/>
    <w:rsid w:val="00A94ECD"/>
    <w:rsid w:val="00A95412"/>
    <w:rsid w:val="00A971D6"/>
    <w:rsid w:val="00AA0714"/>
    <w:rsid w:val="00AA0F65"/>
    <w:rsid w:val="00AA157C"/>
    <w:rsid w:val="00AA1D13"/>
    <w:rsid w:val="00AA1FEE"/>
    <w:rsid w:val="00AA2188"/>
    <w:rsid w:val="00AA25A8"/>
    <w:rsid w:val="00AA3A1C"/>
    <w:rsid w:val="00AA3A5C"/>
    <w:rsid w:val="00AA578D"/>
    <w:rsid w:val="00AA5DEB"/>
    <w:rsid w:val="00AA69F2"/>
    <w:rsid w:val="00AA73C2"/>
    <w:rsid w:val="00AB062D"/>
    <w:rsid w:val="00AB1AAF"/>
    <w:rsid w:val="00AB1B55"/>
    <w:rsid w:val="00AB1C2C"/>
    <w:rsid w:val="00AB2001"/>
    <w:rsid w:val="00AB31BF"/>
    <w:rsid w:val="00AB32D7"/>
    <w:rsid w:val="00AB362A"/>
    <w:rsid w:val="00AB4538"/>
    <w:rsid w:val="00AB4F3E"/>
    <w:rsid w:val="00AB520B"/>
    <w:rsid w:val="00AB5C1C"/>
    <w:rsid w:val="00AB6363"/>
    <w:rsid w:val="00AB65D8"/>
    <w:rsid w:val="00AB73DA"/>
    <w:rsid w:val="00AC0483"/>
    <w:rsid w:val="00AC097A"/>
    <w:rsid w:val="00AC1727"/>
    <w:rsid w:val="00AC1DB1"/>
    <w:rsid w:val="00AC4876"/>
    <w:rsid w:val="00AC4D2B"/>
    <w:rsid w:val="00AC4DDC"/>
    <w:rsid w:val="00AC575C"/>
    <w:rsid w:val="00AC738F"/>
    <w:rsid w:val="00AC74D7"/>
    <w:rsid w:val="00AC78D9"/>
    <w:rsid w:val="00AD0995"/>
    <w:rsid w:val="00AD0CE3"/>
    <w:rsid w:val="00AD132F"/>
    <w:rsid w:val="00AD1651"/>
    <w:rsid w:val="00AD187A"/>
    <w:rsid w:val="00AD4143"/>
    <w:rsid w:val="00AD41E0"/>
    <w:rsid w:val="00AD4597"/>
    <w:rsid w:val="00AD48E0"/>
    <w:rsid w:val="00AD525D"/>
    <w:rsid w:val="00AD569B"/>
    <w:rsid w:val="00AD6520"/>
    <w:rsid w:val="00AD6BF2"/>
    <w:rsid w:val="00AD6E2C"/>
    <w:rsid w:val="00AD74A1"/>
    <w:rsid w:val="00AD7CD5"/>
    <w:rsid w:val="00AE0428"/>
    <w:rsid w:val="00AE0EB0"/>
    <w:rsid w:val="00AE0F00"/>
    <w:rsid w:val="00AE3299"/>
    <w:rsid w:val="00AE367C"/>
    <w:rsid w:val="00AE3BF1"/>
    <w:rsid w:val="00AE3E79"/>
    <w:rsid w:val="00AE44FF"/>
    <w:rsid w:val="00AE4F70"/>
    <w:rsid w:val="00AE5146"/>
    <w:rsid w:val="00AE53DD"/>
    <w:rsid w:val="00AE5913"/>
    <w:rsid w:val="00AE5BCE"/>
    <w:rsid w:val="00AE69CE"/>
    <w:rsid w:val="00AE71B4"/>
    <w:rsid w:val="00AE7894"/>
    <w:rsid w:val="00AF0441"/>
    <w:rsid w:val="00AF0782"/>
    <w:rsid w:val="00AF0AC9"/>
    <w:rsid w:val="00AF0C63"/>
    <w:rsid w:val="00AF1099"/>
    <w:rsid w:val="00AF2641"/>
    <w:rsid w:val="00AF2715"/>
    <w:rsid w:val="00AF2AC1"/>
    <w:rsid w:val="00AF2D73"/>
    <w:rsid w:val="00AF3128"/>
    <w:rsid w:val="00AF33FF"/>
    <w:rsid w:val="00AF3B0B"/>
    <w:rsid w:val="00AF4E5C"/>
    <w:rsid w:val="00AF55B0"/>
    <w:rsid w:val="00AF5B5F"/>
    <w:rsid w:val="00AF5CF9"/>
    <w:rsid w:val="00AF5FEA"/>
    <w:rsid w:val="00AF6406"/>
    <w:rsid w:val="00AF6D39"/>
    <w:rsid w:val="00AF70AF"/>
    <w:rsid w:val="00AF785C"/>
    <w:rsid w:val="00AF7A4E"/>
    <w:rsid w:val="00AF7DEF"/>
    <w:rsid w:val="00AF7DF3"/>
    <w:rsid w:val="00B00EAA"/>
    <w:rsid w:val="00B0106E"/>
    <w:rsid w:val="00B01283"/>
    <w:rsid w:val="00B035E3"/>
    <w:rsid w:val="00B053D3"/>
    <w:rsid w:val="00B054A3"/>
    <w:rsid w:val="00B0639E"/>
    <w:rsid w:val="00B06417"/>
    <w:rsid w:val="00B06921"/>
    <w:rsid w:val="00B06FC6"/>
    <w:rsid w:val="00B07FED"/>
    <w:rsid w:val="00B106D1"/>
    <w:rsid w:val="00B10A3B"/>
    <w:rsid w:val="00B10D41"/>
    <w:rsid w:val="00B10ED6"/>
    <w:rsid w:val="00B11126"/>
    <w:rsid w:val="00B11A7E"/>
    <w:rsid w:val="00B11C5B"/>
    <w:rsid w:val="00B11F1B"/>
    <w:rsid w:val="00B131ED"/>
    <w:rsid w:val="00B14460"/>
    <w:rsid w:val="00B158E0"/>
    <w:rsid w:val="00B158F6"/>
    <w:rsid w:val="00B16893"/>
    <w:rsid w:val="00B16B56"/>
    <w:rsid w:val="00B16C85"/>
    <w:rsid w:val="00B1711A"/>
    <w:rsid w:val="00B202D5"/>
    <w:rsid w:val="00B20DB2"/>
    <w:rsid w:val="00B21668"/>
    <w:rsid w:val="00B21813"/>
    <w:rsid w:val="00B23D6C"/>
    <w:rsid w:val="00B2441E"/>
    <w:rsid w:val="00B24EB8"/>
    <w:rsid w:val="00B25B39"/>
    <w:rsid w:val="00B270ED"/>
    <w:rsid w:val="00B27AD6"/>
    <w:rsid w:val="00B3251C"/>
    <w:rsid w:val="00B32963"/>
    <w:rsid w:val="00B331B2"/>
    <w:rsid w:val="00B33679"/>
    <w:rsid w:val="00B33C37"/>
    <w:rsid w:val="00B34015"/>
    <w:rsid w:val="00B35226"/>
    <w:rsid w:val="00B356C1"/>
    <w:rsid w:val="00B356CA"/>
    <w:rsid w:val="00B35AAB"/>
    <w:rsid w:val="00B35CF5"/>
    <w:rsid w:val="00B3699D"/>
    <w:rsid w:val="00B36EFB"/>
    <w:rsid w:val="00B36FFB"/>
    <w:rsid w:val="00B37978"/>
    <w:rsid w:val="00B37FF2"/>
    <w:rsid w:val="00B40316"/>
    <w:rsid w:val="00B4047E"/>
    <w:rsid w:val="00B40CB2"/>
    <w:rsid w:val="00B41CE9"/>
    <w:rsid w:val="00B4248E"/>
    <w:rsid w:val="00B42525"/>
    <w:rsid w:val="00B42BD0"/>
    <w:rsid w:val="00B43955"/>
    <w:rsid w:val="00B44023"/>
    <w:rsid w:val="00B449DD"/>
    <w:rsid w:val="00B4536D"/>
    <w:rsid w:val="00B45599"/>
    <w:rsid w:val="00B456E5"/>
    <w:rsid w:val="00B45D36"/>
    <w:rsid w:val="00B47FF2"/>
    <w:rsid w:val="00B5018D"/>
    <w:rsid w:val="00B50622"/>
    <w:rsid w:val="00B508C0"/>
    <w:rsid w:val="00B50D30"/>
    <w:rsid w:val="00B51268"/>
    <w:rsid w:val="00B524C1"/>
    <w:rsid w:val="00B532AB"/>
    <w:rsid w:val="00B54269"/>
    <w:rsid w:val="00B5481F"/>
    <w:rsid w:val="00B54A1E"/>
    <w:rsid w:val="00B55495"/>
    <w:rsid w:val="00B55DA4"/>
    <w:rsid w:val="00B570D6"/>
    <w:rsid w:val="00B57E4E"/>
    <w:rsid w:val="00B6007F"/>
    <w:rsid w:val="00B60A55"/>
    <w:rsid w:val="00B6144C"/>
    <w:rsid w:val="00B61489"/>
    <w:rsid w:val="00B61F66"/>
    <w:rsid w:val="00B62063"/>
    <w:rsid w:val="00B623DD"/>
    <w:rsid w:val="00B62B5E"/>
    <w:rsid w:val="00B62B81"/>
    <w:rsid w:val="00B62CED"/>
    <w:rsid w:val="00B63BE8"/>
    <w:rsid w:val="00B6593D"/>
    <w:rsid w:val="00B660C4"/>
    <w:rsid w:val="00B6667A"/>
    <w:rsid w:val="00B66B1E"/>
    <w:rsid w:val="00B66F5D"/>
    <w:rsid w:val="00B67517"/>
    <w:rsid w:val="00B67B54"/>
    <w:rsid w:val="00B7057A"/>
    <w:rsid w:val="00B707BE"/>
    <w:rsid w:val="00B70893"/>
    <w:rsid w:val="00B70CCE"/>
    <w:rsid w:val="00B70F51"/>
    <w:rsid w:val="00B712A4"/>
    <w:rsid w:val="00B7178F"/>
    <w:rsid w:val="00B72307"/>
    <w:rsid w:val="00B72C44"/>
    <w:rsid w:val="00B72FB5"/>
    <w:rsid w:val="00B7403E"/>
    <w:rsid w:val="00B7410E"/>
    <w:rsid w:val="00B74689"/>
    <w:rsid w:val="00B76814"/>
    <w:rsid w:val="00B800D2"/>
    <w:rsid w:val="00B80B57"/>
    <w:rsid w:val="00B818C1"/>
    <w:rsid w:val="00B8256C"/>
    <w:rsid w:val="00B82733"/>
    <w:rsid w:val="00B82E80"/>
    <w:rsid w:val="00B83666"/>
    <w:rsid w:val="00B837B6"/>
    <w:rsid w:val="00B83C0D"/>
    <w:rsid w:val="00B842E7"/>
    <w:rsid w:val="00B858EF"/>
    <w:rsid w:val="00B85C3E"/>
    <w:rsid w:val="00B86218"/>
    <w:rsid w:val="00B8676E"/>
    <w:rsid w:val="00B87BB1"/>
    <w:rsid w:val="00B903A4"/>
    <w:rsid w:val="00B90532"/>
    <w:rsid w:val="00B929F6"/>
    <w:rsid w:val="00B93903"/>
    <w:rsid w:val="00B93ADC"/>
    <w:rsid w:val="00B941DD"/>
    <w:rsid w:val="00B94550"/>
    <w:rsid w:val="00B9455F"/>
    <w:rsid w:val="00B95458"/>
    <w:rsid w:val="00B956D2"/>
    <w:rsid w:val="00B95F68"/>
    <w:rsid w:val="00B9606A"/>
    <w:rsid w:val="00B9609E"/>
    <w:rsid w:val="00B961C4"/>
    <w:rsid w:val="00B9629A"/>
    <w:rsid w:val="00BA0489"/>
    <w:rsid w:val="00BA080B"/>
    <w:rsid w:val="00BA087E"/>
    <w:rsid w:val="00BA1F43"/>
    <w:rsid w:val="00BA272C"/>
    <w:rsid w:val="00BA4152"/>
    <w:rsid w:val="00BA4400"/>
    <w:rsid w:val="00BA4871"/>
    <w:rsid w:val="00BA4B9A"/>
    <w:rsid w:val="00BA4BE1"/>
    <w:rsid w:val="00BA6445"/>
    <w:rsid w:val="00BA7074"/>
    <w:rsid w:val="00BA7B68"/>
    <w:rsid w:val="00BA7E22"/>
    <w:rsid w:val="00BB0131"/>
    <w:rsid w:val="00BB0994"/>
    <w:rsid w:val="00BB09F7"/>
    <w:rsid w:val="00BB0EC7"/>
    <w:rsid w:val="00BB177D"/>
    <w:rsid w:val="00BB4B7A"/>
    <w:rsid w:val="00BB4C29"/>
    <w:rsid w:val="00BB5178"/>
    <w:rsid w:val="00BB56EF"/>
    <w:rsid w:val="00BB5D45"/>
    <w:rsid w:val="00BB5E4B"/>
    <w:rsid w:val="00BB6050"/>
    <w:rsid w:val="00BB60F8"/>
    <w:rsid w:val="00BB6DA9"/>
    <w:rsid w:val="00BB7A93"/>
    <w:rsid w:val="00BC005C"/>
    <w:rsid w:val="00BC044C"/>
    <w:rsid w:val="00BC0572"/>
    <w:rsid w:val="00BC0A09"/>
    <w:rsid w:val="00BC0D82"/>
    <w:rsid w:val="00BC0E27"/>
    <w:rsid w:val="00BC1C6D"/>
    <w:rsid w:val="00BC43F9"/>
    <w:rsid w:val="00BC4652"/>
    <w:rsid w:val="00BC5067"/>
    <w:rsid w:val="00BC537C"/>
    <w:rsid w:val="00BC5736"/>
    <w:rsid w:val="00BC65AE"/>
    <w:rsid w:val="00BC6613"/>
    <w:rsid w:val="00BC70CE"/>
    <w:rsid w:val="00BC7141"/>
    <w:rsid w:val="00BC729D"/>
    <w:rsid w:val="00BD1399"/>
    <w:rsid w:val="00BD1EA2"/>
    <w:rsid w:val="00BD24F7"/>
    <w:rsid w:val="00BD2CA5"/>
    <w:rsid w:val="00BD2D45"/>
    <w:rsid w:val="00BD38A3"/>
    <w:rsid w:val="00BD3B52"/>
    <w:rsid w:val="00BD3C5C"/>
    <w:rsid w:val="00BD43B1"/>
    <w:rsid w:val="00BD518E"/>
    <w:rsid w:val="00BD63F3"/>
    <w:rsid w:val="00BD6482"/>
    <w:rsid w:val="00BD69EB"/>
    <w:rsid w:val="00BD704C"/>
    <w:rsid w:val="00BD7E11"/>
    <w:rsid w:val="00BE038E"/>
    <w:rsid w:val="00BE060B"/>
    <w:rsid w:val="00BE099A"/>
    <w:rsid w:val="00BE142C"/>
    <w:rsid w:val="00BE1929"/>
    <w:rsid w:val="00BE3C46"/>
    <w:rsid w:val="00BE533B"/>
    <w:rsid w:val="00BE5EA8"/>
    <w:rsid w:val="00BE5F45"/>
    <w:rsid w:val="00BE62D3"/>
    <w:rsid w:val="00BE6EC1"/>
    <w:rsid w:val="00BE739A"/>
    <w:rsid w:val="00BE74FB"/>
    <w:rsid w:val="00BE75E9"/>
    <w:rsid w:val="00BE7F1A"/>
    <w:rsid w:val="00BE7FC6"/>
    <w:rsid w:val="00BF0677"/>
    <w:rsid w:val="00BF0C89"/>
    <w:rsid w:val="00BF0CB3"/>
    <w:rsid w:val="00BF0E24"/>
    <w:rsid w:val="00BF211C"/>
    <w:rsid w:val="00BF2661"/>
    <w:rsid w:val="00BF2828"/>
    <w:rsid w:val="00BF28F9"/>
    <w:rsid w:val="00BF2C4D"/>
    <w:rsid w:val="00BF2CCC"/>
    <w:rsid w:val="00BF3086"/>
    <w:rsid w:val="00BF3BF5"/>
    <w:rsid w:val="00BF40D5"/>
    <w:rsid w:val="00BF413E"/>
    <w:rsid w:val="00BF6D3E"/>
    <w:rsid w:val="00BF7093"/>
    <w:rsid w:val="00BF78B4"/>
    <w:rsid w:val="00C003DF"/>
    <w:rsid w:val="00C010F8"/>
    <w:rsid w:val="00C01A09"/>
    <w:rsid w:val="00C02704"/>
    <w:rsid w:val="00C02A8F"/>
    <w:rsid w:val="00C032C8"/>
    <w:rsid w:val="00C03322"/>
    <w:rsid w:val="00C035B7"/>
    <w:rsid w:val="00C04207"/>
    <w:rsid w:val="00C05234"/>
    <w:rsid w:val="00C05ABB"/>
    <w:rsid w:val="00C07933"/>
    <w:rsid w:val="00C10A19"/>
    <w:rsid w:val="00C11078"/>
    <w:rsid w:val="00C12FB6"/>
    <w:rsid w:val="00C140A9"/>
    <w:rsid w:val="00C140C9"/>
    <w:rsid w:val="00C142FD"/>
    <w:rsid w:val="00C14DBA"/>
    <w:rsid w:val="00C1529B"/>
    <w:rsid w:val="00C1547D"/>
    <w:rsid w:val="00C1672A"/>
    <w:rsid w:val="00C202BA"/>
    <w:rsid w:val="00C20333"/>
    <w:rsid w:val="00C205B9"/>
    <w:rsid w:val="00C20B3F"/>
    <w:rsid w:val="00C20B52"/>
    <w:rsid w:val="00C20E60"/>
    <w:rsid w:val="00C21EB8"/>
    <w:rsid w:val="00C22757"/>
    <w:rsid w:val="00C23F81"/>
    <w:rsid w:val="00C247A1"/>
    <w:rsid w:val="00C24887"/>
    <w:rsid w:val="00C25288"/>
    <w:rsid w:val="00C25329"/>
    <w:rsid w:val="00C258D1"/>
    <w:rsid w:val="00C26894"/>
    <w:rsid w:val="00C269CD"/>
    <w:rsid w:val="00C270C7"/>
    <w:rsid w:val="00C272BF"/>
    <w:rsid w:val="00C3010B"/>
    <w:rsid w:val="00C3142D"/>
    <w:rsid w:val="00C31658"/>
    <w:rsid w:val="00C3186F"/>
    <w:rsid w:val="00C3226C"/>
    <w:rsid w:val="00C32875"/>
    <w:rsid w:val="00C329ED"/>
    <w:rsid w:val="00C33250"/>
    <w:rsid w:val="00C332B5"/>
    <w:rsid w:val="00C33C1B"/>
    <w:rsid w:val="00C34040"/>
    <w:rsid w:val="00C3445D"/>
    <w:rsid w:val="00C360BA"/>
    <w:rsid w:val="00C365BC"/>
    <w:rsid w:val="00C37CCE"/>
    <w:rsid w:val="00C404CF"/>
    <w:rsid w:val="00C406AD"/>
    <w:rsid w:val="00C40879"/>
    <w:rsid w:val="00C40CDD"/>
    <w:rsid w:val="00C41980"/>
    <w:rsid w:val="00C42271"/>
    <w:rsid w:val="00C435FD"/>
    <w:rsid w:val="00C43BDC"/>
    <w:rsid w:val="00C44AF4"/>
    <w:rsid w:val="00C44FE5"/>
    <w:rsid w:val="00C450DC"/>
    <w:rsid w:val="00C45FF3"/>
    <w:rsid w:val="00C4655A"/>
    <w:rsid w:val="00C46B10"/>
    <w:rsid w:val="00C47421"/>
    <w:rsid w:val="00C474AC"/>
    <w:rsid w:val="00C50369"/>
    <w:rsid w:val="00C512D7"/>
    <w:rsid w:val="00C51455"/>
    <w:rsid w:val="00C51663"/>
    <w:rsid w:val="00C51797"/>
    <w:rsid w:val="00C51B3A"/>
    <w:rsid w:val="00C520B4"/>
    <w:rsid w:val="00C53B3D"/>
    <w:rsid w:val="00C53F97"/>
    <w:rsid w:val="00C54643"/>
    <w:rsid w:val="00C5562D"/>
    <w:rsid w:val="00C56303"/>
    <w:rsid w:val="00C56541"/>
    <w:rsid w:val="00C56D95"/>
    <w:rsid w:val="00C57545"/>
    <w:rsid w:val="00C57E10"/>
    <w:rsid w:val="00C606F5"/>
    <w:rsid w:val="00C6092C"/>
    <w:rsid w:val="00C6106B"/>
    <w:rsid w:val="00C621F7"/>
    <w:rsid w:val="00C627F8"/>
    <w:rsid w:val="00C62F9C"/>
    <w:rsid w:val="00C6388C"/>
    <w:rsid w:val="00C63AD8"/>
    <w:rsid w:val="00C64330"/>
    <w:rsid w:val="00C66605"/>
    <w:rsid w:val="00C667B8"/>
    <w:rsid w:val="00C67653"/>
    <w:rsid w:val="00C70EB0"/>
    <w:rsid w:val="00C71C40"/>
    <w:rsid w:val="00C71CE8"/>
    <w:rsid w:val="00C72ACC"/>
    <w:rsid w:val="00C72EDB"/>
    <w:rsid w:val="00C73011"/>
    <w:rsid w:val="00C73429"/>
    <w:rsid w:val="00C74192"/>
    <w:rsid w:val="00C753C0"/>
    <w:rsid w:val="00C7695B"/>
    <w:rsid w:val="00C76A3F"/>
    <w:rsid w:val="00C77569"/>
    <w:rsid w:val="00C77725"/>
    <w:rsid w:val="00C777C0"/>
    <w:rsid w:val="00C8031A"/>
    <w:rsid w:val="00C808BC"/>
    <w:rsid w:val="00C80B61"/>
    <w:rsid w:val="00C80C15"/>
    <w:rsid w:val="00C815A6"/>
    <w:rsid w:val="00C81668"/>
    <w:rsid w:val="00C82612"/>
    <w:rsid w:val="00C82F0E"/>
    <w:rsid w:val="00C84222"/>
    <w:rsid w:val="00C84A78"/>
    <w:rsid w:val="00C84F6D"/>
    <w:rsid w:val="00C8518B"/>
    <w:rsid w:val="00C857ED"/>
    <w:rsid w:val="00C858D6"/>
    <w:rsid w:val="00C859D6"/>
    <w:rsid w:val="00C8670B"/>
    <w:rsid w:val="00C873F5"/>
    <w:rsid w:val="00C87ACE"/>
    <w:rsid w:val="00C9034D"/>
    <w:rsid w:val="00C9076A"/>
    <w:rsid w:val="00C90E4E"/>
    <w:rsid w:val="00C915AA"/>
    <w:rsid w:val="00C92EC5"/>
    <w:rsid w:val="00C9356B"/>
    <w:rsid w:val="00C94681"/>
    <w:rsid w:val="00C9540C"/>
    <w:rsid w:val="00C954AD"/>
    <w:rsid w:val="00C96D9A"/>
    <w:rsid w:val="00C971B0"/>
    <w:rsid w:val="00C97460"/>
    <w:rsid w:val="00C97CC5"/>
    <w:rsid w:val="00CA0383"/>
    <w:rsid w:val="00CA03B7"/>
    <w:rsid w:val="00CA0BA1"/>
    <w:rsid w:val="00CA2B54"/>
    <w:rsid w:val="00CA42A3"/>
    <w:rsid w:val="00CA4961"/>
    <w:rsid w:val="00CA5AAA"/>
    <w:rsid w:val="00CA74EC"/>
    <w:rsid w:val="00CB01C2"/>
    <w:rsid w:val="00CB0A7B"/>
    <w:rsid w:val="00CB1536"/>
    <w:rsid w:val="00CB2BF5"/>
    <w:rsid w:val="00CB3CD2"/>
    <w:rsid w:val="00CB437A"/>
    <w:rsid w:val="00CB4968"/>
    <w:rsid w:val="00CB4F3C"/>
    <w:rsid w:val="00CB5468"/>
    <w:rsid w:val="00CB5A76"/>
    <w:rsid w:val="00CB64BC"/>
    <w:rsid w:val="00CB6A39"/>
    <w:rsid w:val="00CB7623"/>
    <w:rsid w:val="00CB7B35"/>
    <w:rsid w:val="00CC05FC"/>
    <w:rsid w:val="00CC0E23"/>
    <w:rsid w:val="00CC1597"/>
    <w:rsid w:val="00CC24C6"/>
    <w:rsid w:val="00CC2ADC"/>
    <w:rsid w:val="00CC2D97"/>
    <w:rsid w:val="00CC4364"/>
    <w:rsid w:val="00CC44ED"/>
    <w:rsid w:val="00CC4FFF"/>
    <w:rsid w:val="00CC60DE"/>
    <w:rsid w:val="00CC67B2"/>
    <w:rsid w:val="00CC6E00"/>
    <w:rsid w:val="00CC788E"/>
    <w:rsid w:val="00CD006D"/>
    <w:rsid w:val="00CD0F81"/>
    <w:rsid w:val="00CD1265"/>
    <w:rsid w:val="00CD18ED"/>
    <w:rsid w:val="00CD2228"/>
    <w:rsid w:val="00CD32E1"/>
    <w:rsid w:val="00CD3877"/>
    <w:rsid w:val="00CD400C"/>
    <w:rsid w:val="00CD4014"/>
    <w:rsid w:val="00CD5397"/>
    <w:rsid w:val="00CD6083"/>
    <w:rsid w:val="00CD63CE"/>
    <w:rsid w:val="00CD7216"/>
    <w:rsid w:val="00CD724D"/>
    <w:rsid w:val="00CD739F"/>
    <w:rsid w:val="00CE0DF7"/>
    <w:rsid w:val="00CE14FF"/>
    <w:rsid w:val="00CE2C39"/>
    <w:rsid w:val="00CE3FEB"/>
    <w:rsid w:val="00CE41D5"/>
    <w:rsid w:val="00CE4F47"/>
    <w:rsid w:val="00CE5042"/>
    <w:rsid w:val="00CE5219"/>
    <w:rsid w:val="00CE5706"/>
    <w:rsid w:val="00CE5A38"/>
    <w:rsid w:val="00CE648C"/>
    <w:rsid w:val="00CE68FD"/>
    <w:rsid w:val="00CE7F90"/>
    <w:rsid w:val="00CF19ED"/>
    <w:rsid w:val="00CF1DAD"/>
    <w:rsid w:val="00CF23CB"/>
    <w:rsid w:val="00CF5A18"/>
    <w:rsid w:val="00CF5CCF"/>
    <w:rsid w:val="00CF759C"/>
    <w:rsid w:val="00CF7BBF"/>
    <w:rsid w:val="00D0016C"/>
    <w:rsid w:val="00D0060A"/>
    <w:rsid w:val="00D0072D"/>
    <w:rsid w:val="00D020D4"/>
    <w:rsid w:val="00D02121"/>
    <w:rsid w:val="00D02327"/>
    <w:rsid w:val="00D02601"/>
    <w:rsid w:val="00D02ECC"/>
    <w:rsid w:val="00D0475B"/>
    <w:rsid w:val="00D0521F"/>
    <w:rsid w:val="00D05229"/>
    <w:rsid w:val="00D057E9"/>
    <w:rsid w:val="00D059DC"/>
    <w:rsid w:val="00D066F2"/>
    <w:rsid w:val="00D06CEC"/>
    <w:rsid w:val="00D07025"/>
    <w:rsid w:val="00D07F8C"/>
    <w:rsid w:val="00D10FC1"/>
    <w:rsid w:val="00D11A05"/>
    <w:rsid w:val="00D124DF"/>
    <w:rsid w:val="00D141F9"/>
    <w:rsid w:val="00D1474F"/>
    <w:rsid w:val="00D154D8"/>
    <w:rsid w:val="00D15F98"/>
    <w:rsid w:val="00D1614B"/>
    <w:rsid w:val="00D20374"/>
    <w:rsid w:val="00D21517"/>
    <w:rsid w:val="00D21A22"/>
    <w:rsid w:val="00D2228A"/>
    <w:rsid w:val="00D22724"/>
    <w:rsid w:val="00D2308A"/>
    <w:rsid w:val="00D231A7"/>
    <w:rsid w:val="00D25240"/>
    <w:rsid w:val="00D25FF5"/>
    <w:rsid w:val="00D261C4"/>
    <w:rsid w:val="00D26B4C"/>
    <w:rsid w:val="00D27250"/>
    <w:rsid w:val="00D30164"/>
    <w:rsid w:val="00D31025"/>
    <w:rsid w:val="00D32164"/>
    <w:rsid w:val="00D32564"/>
    <w:rsid w:val="00D34656"/>
    <w:rsid w:val="00D3511B"/>
    <w:rsid w:val="00D36162"/>
    <w:rsid w:val="00D3681F"/>
    <w:rsid w:val="00D36CC8"/>
    <w:rsid w:val="00D36D69"/>
    <w:rsid w:val="00D371AD"/>
    <w:rsid w:val="00D372C0"/>
    <w:rsid w:val="00D3746D"/>
    <w:rsid w:val="00D40FFC"/>
    <w:rsid w:val="00D41DC7"/>
    <w:rsid w:val="00D427B6"/>
    <w:rsid w:val="00D42921"/>
    <w:rsid w:val="00D42DE0"/>
    <w:rsid w:val="00D42E38"/>
    <w:rsid w:val="00D42FF8"/>
    <w:rsid w:val="00D435B5"/>
    <w:rsid w:val="00D43873"/>
    <w:rsid w:val="00D438A8"/>
    <w:rsid w:val="00D43B4B"/>
    <w:rsid w:val="00D43F2F"/>
    <w:rsid w:val="00D43F36"/>
    <w:rsid w:val="00D4425D"/>
    <w:rsid w:val="00D444B7"/>
    <w:rsid w:val="00D4469E"/>
    <w:rsid w:val="00D4511E"/>
    <w:rsid w:val="00D457F5"/>
    <w:rsid w:val="00D46B91"/>
    <w:rsid w:val="00D471FF"/>
    <w:rsid w:val="00D475FD"/>
    <w:rsid w:val="00D4763B"/>
    <w:rsid w:val="00D479BF"/>
    <w:rsid w:val="00D5019E"/>
    <w:rsid w:val="00D5040C"/>
    <w:rsid w:val="00D50638"/>
    <w:rsid w:val="00D50E4A"/>
    <w:rsid w:val="00D50F31"/>
    <w:rsid w:val="00D5155A"/>
    <w:rsid w:val="00D51912"/>
    <w:rsid w:val="00D51F07"/>
    <w:rsid w:val="00D53D99"/>
    <w:rsid w:val="00D54BD9"/>
    <w:rsid w:val="00D54F1E"/>
    <w:rsid w:val="00D5503E"/>
    <w:rsid w:val="00D552D8"/>
    <w:rsid w:val="00D5541D"/>
    <w:rsid w:val="00D55F18"/>
    <w:rsid w:val="00D5666E"/>
    <w:rsid w:val="00D57794"/>
    <w:rsid w:val="00D57AEE"/>
    <w:rsid w:val="00D60008"/>
    <w:rsid w:val="00D60B00"/>
    <w:rsid w:val="00D63290"/>
    <w:rsid w:val="00D64655"/>
    <w:rsid w:val="00D6557B"/>
    <w:rsid w:val="00D65817"/>
    <w:rsid w:val="00D65822"/>
    <w:rsid w:val="00D703D8"/>
    <w:rsid w:val="00D70568"/>
    <w:rsid w:val="00D70632"/>
    <w:rsid w:val="00D72074"/>
    <w:rsid w:val="00D720B1"/>
    <w:rsid w:val="00D7220C"/>
    <w:rsid w:val="00D7250B"/>
    <w:rsid w:val="00D72586"/>
    <w:rsid w:val="00D73657"/>
    <w:rsid w:val="00D73AF3"/>
    <w:rsid w:val="00D74512"/>
    <w:rsid w:val="00D7628A"/>
    <w:rsid w:val="00D77637"/>
    <w:rsid w:val="00D80647"/>
    <w:rsid w:val="00D80751"/>
    <w:rsid w:val="00D81EC1"/>
    <w:rsid w:val="00D82569"/>
    <w:rsid w:val="00D82EB3"/>
    <w:rsid w:val="00D83D23"/>
    <w:rsid w:val="00D84205"/>
    <w:rsid w:val="00D84B46"/>
    <w:rsid w:val="00D84DFF"/>
    <w:rsid w:val="00D8506B"/>
    <w:rsid w:val="00D85632"/>
    <w:rsid w:val="00D858C7"/>
    <w:rsid w:val="00D8636D"/>
    <w:rsid w:val="00D8662E"/>
    <w:rsid w:val="00D87DC4"/>
    <w:rsid w:val="00D90396"/>
    <w:rsid w:val="00D90720"/>
    <w:rsid w:val="00D90A74"/>
    <w:rsid w:val="00D90E39"/>
    <w:rsid w:val="00D932B9"/>
    <w:rsid w:val="00D938D6"/>
    <w:rsid w:val="00D946D9"/>
    <w:rsid w:val="00D949D2"/>
    <w:rsid w:val="00D95510"/>
    <w:rsid w:val="00D9579C"/>
    <w:rsid w:val="00D95995"/>
    <w:rsid w:val="00D95E17"/>
    <w:rsid w:val="00D9612F"/>
    <w:rsid w:val="00D96B16"/>
    <w:rsid w:val="00D9770F"/>
    <w:rsid w:val="00D97780"/>
    <w:rsid w:val="00D97E6B"/>
    <w:rsid w:val="00DA0C54"/>
    <w:rsid w:val="00DA0CC0"/>
    <w:rsid w:val="00DA0EF2"/>
    <w:rsid w:val="00DA1666"/>
    <w:rsid w:val="00DA1CAE"/>
    <w:rsid w:val="00DA389A"/>
    <w:rsid w:val="00DA3918"/>
    <w:rsid w:val="00DA3C63"/>
    <w:rsid w:val="00DA461A"/>
    <w:rsid w:val="00DA54A5"/>
    <w:rsid w:val="00DA5C9F"/>
    <w:rsid w:val="00DA5E46"/>
    <w:rsid w:val="00DA5FBB"/>
    <w:rsid w:val="00DA6107"/>
    <w:rsid w:val="00DA6EA5"/>
    <w:rsid w:val="00DA6ED3"/>
    <w:rsid w:val="00DA6F22"/>
    <w:rsid w:val="00DB0C3A"/>
    <w:rsid w:val="00DB0F37"/>
    <w:rsid w:val="00DB1221"/>
    <w:rsid w:val="00DB15FA"/>
    <w:rsid w:val="00DB1890"/>
    <w:rsid w:val="00DB18DE"/>
    <w:rsid w:val="00DB2724"/>
    <w:rsid w:val="00DB2E4B"/>
    <w:rsid w:val="00DB3A14"/>
    <w:rsid w:val="00DB3BA3"/>
    <w:rsid w:val="00DB3D9B"/>
    <w:rsid w:val="00DB476A"/>
    <w:rsid w:val="00DB478F"/>
    <w:rsid w:val="00DB48E6"/>
    <w:rsid w:val="00DB4E2F"/>
    <w:rsid w:val="00DB51E1"/>
    <w:rsid w:val="00DB5CAB"/>
    <w:rsid w:val="00DB70EF"/>
    <w:rsid w:val="00DB71FF"/>
    <w:rsid w:val="00DB7E4C"/>
    <w:rsid w:val="00DC0372"/>
    <w:rsid w:val="00DC045F"/>
    <w:rsid w:val="00DC0A02"/>
    <w:rsid w:val="00DC1052"/>
    <w:rsid w:val="00DC1199"/>
    <w:rsid w:val="00DC162E"/>
    <w:rsid w:val="00DC36AC"/>
    <w:rsid w:val="00DC3E60"/>
    <w:rsid w:val="00DC4386"/>
    <w:rsid w:val="00DC55E8"/>
    <w:rsid w:val="00DC66CD"/>
    <w:rsid w:val="00DC6794"/>
    <w:rsid w:val="00DC6902"/>
    <w:rsid w:val="00DC691C"/>
    <w:rsid w:val="00DC692F"/>
    <w:rsid w:val="00DD023C"/>
    <w:rsid w:val="00DD091A"/>
    <w:rsid w:val="00DD1993"/>
    <w:rsid w:val="00DD2076"/>
    <w:rsid w:val="00DD233D"/>
    <w:rsid w:val="00DD25F7"/>
    <w:rsid w:val="00DD279D"/>
    <w:rsid w:val="00DD2BCD"/>
    <w:rsid w:val="00DD51F2"/>
    <w:rsid w:val="00DD6A46"/>
    <w:rsid w:val="00DD6A4F"/>
    <w:rsid w:val="00DD7AB1"/>
    <w:rsid w:val="00DE02C4"/>
    <w:rsid w:val="00DE0B8C"/>
    <w:rsid w:val="00DE0D08"/>
    <w:rsid w:val="00DE0F62"/>
    <w:rsid w:val="00DE2FBC"/>
    <w:rsid w:val="00DE3A7E"/>
    <w:rsid w:val="00DE44FE"/>
    <w:rsid w:val="00DE46DD"/>
    <w:rsid w:val="00DE47D3"/>
    <w:rsid w:val="00DE51AC"/>
    <w:rsid w:val="00DE5AEC"/>
    <w:rsid w:val="00DE66FE"/>
    <w:rsid w:val="00DE670A"/>
    <w:rsid w:val="00DE6C0D"/>
    <w:rsid w:val="00DE6CC9"/>
    <w:rsid w:val="00DF0060"/>
    <w:rsid w:val="00DF0A8C"/>
    <w:rsid w:val="00DF175B"/>
    <w:rsid w:val="00DF2682"/>
    <w:rsid w:val="00DF2F13"/>
    <w:rsid w:val="00DF3059"/>
    <w:rsid w:val="00DF3291"/>
    <w:rsid w:val="00DF33A0"/>
    <w:rsid w:val="00DF4249"/>
    <w:rsid w:val="00DF4437"/>
    <w:rsid w:val="00DF451D"/>
    <w:rsid w:val="00DF4659"/>
    <w:rsid w:val="00DF55D3"/>
    <w:rsid w:val="00DF74A4"/>
    <w:rsid w:val="00DF799E"/>
    <w:rsid w:val="00DF7C15"/>
    <w:rsid w:val="00DF7E1C"/>
    <w:rsid w:val="00E0004A"/>
    <w:rsid w:val="00E00D61"/>
    <w:rsid w:val="00E00DBB"/>
    <w:rsid w:val="00E00E1B"/>
    <w:rsid w:val="00E0152D"/>
    <w:rsid w:val="00E01A65"/>
    <w:rsid w:val="00E02ADF"/>
    <w:rsid w:val="00E02B7A"/>
    <w:rsid w:val="00E02DB6"/>
    <w:rsid w:val="00E03110"/>
    <w:rsid w:val="00E03277"/>
    <w:rsid w:val="00E03FF5"/>
    <w:rsid w:val="00E058B7"/>
    <w:rsid w:val="00E05995"/>
    <w:rsid w:val="00E05DED"/>
    <w:rsid w:val="00E065EA"/>
    <w:rsid w:val="00E06CA8"/>
    <w:rsid w:val="00E06F76"/>
    <w:rsid w:val="00E07938"/>
    <w:rsid w:val="00E104FF"/>
    <w:rsid w:val="00E105AE"/>
    <w:rsid w:val="00E107D2"/>
    <w:rsid w:val="00E11D1D"/>
    <w:rsid w:val="00E121DE"/>
    <w:rsid w:val="00E1228F"/>
    <w:rsid w:val="00E1241E"/>
    <w:rsid w:val="00E1283F"/>
    <w:rsid w:val="00E13CA3"/>
    <w:rsid w:val="00E14995"/>
    <w:rsid w:val="00E14AB3"/>
    <w:rsid w:val="00E14B29"/>
    <w:rsid w:val="00E1639B"/>
    <w:rsid w:val="00E16A48"/>
    <w:rsid w:val="00E17DC2"/>
    <w:rsid w:val="00E20CA9"/>
    <w:rsid w:val="00E21618"/>
    <w:rsid w:val="00E21806"/>
    <w:rsid w:val="00E21A01"/>
    <w:rsid w:val="00E21FDC"/>
    <w:rsid w:val="00E22151"/>
    <w:rsid w:val="00E22DFD"/>
    <w:rsid w:val="00E23622"/>
    <w:rsid w:val="00E23A58"/>
    <w:rsid w:val="00E2692F"/>
    <w:rsid w:val="00E26B2B"/>
    <w:rsid w:val="00E26DF3"/>
    <w:rsid w:val="00E3056E"/>
    <w:rsid w:val="00E3064D"/>
    <w:rsid w:val="00E30975"/>
    <w:rsid w:val="00E30BA1"/>
    <w:rsid w:val="00E32075"/>
    <w:rsid w:val="00E3293B"/>
    <w:rsid w:val="00E33DB2"/>
    <w:rsid w:val="00E33F88"/>
    <w:rsid w:val="00E342F5"/>
    <w:rsid w:val="00E356C8"/>
    <w:rsid w:val="00E35853"/>
    <w:rsid w:val="00E36194"/>
    <w:rsid w:val="00E368FF"/>
    <w:rsid w:val="00E36ED2"/>
    <w:rsid w:val="00E36F5E"/>
    <w:rsid w:val="00E37546"/>
    <w:rsid w:val="00E3780C"/>
    <w:rsid w:val="00E40F3A"/>
    <w:rsid w:val="00E41C78"/>
    <w:rsid w:val="00E41D2C"/>
    <w:rsid w:val="00E429BD"/>
    <w:rsid w:val="00E435A9"/>
    <w:rsid w:val="00E4393D"/>
    <w:rsid w:val="00E43C31"/>
    <w:rsid w:val="00E449C8"/>
    <w:rsid w:val="00E44BA7"/>
    <w:rsid w:val="00E45909"/>
    <w:rsid w:val="00E4737D"/>
    <w:rsid w:val="00E47487"/>
    <w:rsid w:val="00E477D1"/>
    <w:rsid w:val="00E50358"/>
    <w:rsid w:val="00E50868"/>
    <w:rsid w:val="00E50B1D"/>
    <w:rsid w:val="00E5173B"/>
    <w:rsid w:val="00E520D8"/>
    <w:rsid w:val="00E527AE"/>
    <w:rsid w:val="00E52B39"/>
    <w:rsid w:val="00E53574"/>
    <w:rsid w:val="00E54C6A"/>
    <w:rsid w:val="00E55BB0"/>
    <w:rsid w:val="00E5645B"/>
    <w:rsid w:val="00E568E5"/>
    <w:rsid w:val="00E56BC0"/>
    <w:rsid w:val="00E56E27"/>
    <w:rsid w:val="00E57299"/>
    <w:rsid w:val="00E578E2"/>
    <w:rsid w:val="00E57987"/>
    <w:rsid w:val="00E60061"/>
    <w:rsid w:val="00E608B7"/>
    <w:rsid w:val="00E61623"/>
    <w:rsid w:val="00E61950"/>
    <w:rsid w:val="00E61957"/>
    <w:rsid w:val="00E61D77"/>
    <w:rsid w:val="00E6216C"/>
    <w:rsid w:val="00E6333F"/>
    <w:rsid w:val="00E635B5"/>
    <w:rsid w:val="00E639AF"/>
    <w:rsid w:val="00E64BF6"/>
    <w:rsid w:val="00E653AB"/>
    <w:rsid w:val="00E65C21"/>
    <w:rsid w:val="00E65F15"/>
    <w:rsid w:val="00E6604E"/>
    <w:rsid w:val="00E66BEB"/>
    <w:rsid w:val="00E66E23"/>
    <w:rsid w:val="00E673B4"/>
    <w:rsid w:val="00E67991"/>
    <w:rsid w:val="00E67AC1"/>
    <w:rsid w:val="00E70374"/>
    <w:rsid w:val="00E706B6"/>
    <w:rsid w:val="00E70E63"/>
    <w:rsid w:val="00E7119B"/>
    <w:rsid w:val="00E71CDE"/>
    <w:rsid w:val="00E724DC"/>
    <w:rsid w:val="00E72F73"/>
    <w:rsid w:val="00E73FE2"/>
    <w:rsid w:val="00E74811"/>
    <w:rsid w:val="00E74AC8"/>
    <w:rsid w:val="00E74FB5"/>
    <w:rsid w:val="00E76F6C"/>
    <w:rsid w:val="00E774F7"/>
    <w:rsid w:val="00E775FE"/>
    <w:rsid w:val="00E7775C"/>
    <w:rsid w:val="00E779A2"/>
    <w:rsid w:val="00E779E9"/>
    <w:rsid w:val="00E80426"/>
    <w:rsid w:val="00E80D6B"/>
    <w:rsid w:val="00E814C7"/>
    <w:rsid w:val="00E81D81"/>
    <w:rsid w:val="00E81ECF"/>
    <w:rsid w:val="00E82DC4"/>
    <w:rsid w:val="00E8451A"/>
    <w:rsid w:val="00E84580"/>
    <w:rsid w:val="00E84964"/>
    <w:rsid w:val="00E84A67"/>
    <w:rsid w:val="00E859A9"/>
    <w:rsid w:val="00E85DD1"/>
    <w:rsid w:val="00E87571"/>
    <w:rsid w:val="00E90145"/>
    <w:rsid w:val="00E90B94"/>
    <w:rsid w:val="00E931AA"/>
    <w:rsid w:val="00E93B70"/>
    <w:rsid w:val="00E941C6"/>
    <w:rsid w:val="00E9478A"/>
    <w:rsid w:val="00E94796"/>
    <w:rsid w:val="00E94A2E"/>
    <w:rsid w:val="00E95489"/>
    <w:rsid w:val="00E95760"/>
    <w:rsid w:val="00E9608A"/>
    <w:rsid w:val="00E96F5F"/>
    <w:rsid w:val="00E9701F"/>
    <w:rsid w:val="00EA1E07"/>
    <w:rsid w:val="00EA220B"/>
    <w:rsid w:val="00EA232F"/>
    <w:rsid w:val="00EA4CD7"/>
    <w:rsid w:val="00EA5513"/>
    <w:rsid w:val="00EA57A9"/>
    <w:rsid w:val="00EA5C25"/>
    <w:rsid w:val="00EA6486"/>
    <w:rsid w:val="00EA77CF"/>
    <w:rsid w:val="00EA7FB3"/>
    <w:rsid w:val="00EB0F6A"/>
    <w:rsid w:val="00EB1A82"/>
    <w:rsid w:val="00EB27D0"/>
    <w:rsid w:val="00EB31DD"/>
    <w:rsid w:val="00EB4280"/>
    <w:rsid w:val="00EB42A9"/>
    <w:rsid w:val="00EB44F7"/>
    <w:rsid w:val="00EB4F1C"/>
    <w:rsid w:val="00EB5857"/>
    <w:rsid w:val="00EB6350"/>
    <w:rsid w:val="00EB7D19"/>
    <w:rsid w:val="00EC1B12"/>
    <w:rsid w:val="00EC42CC"/>
    <w:rsid w:val="00EC4A85"/>
    <w:rsid w:val="00EC50A5"/>
    <w:rsid w:val="00EC51B2"/>
    <w:rsid w:val="00EC51F2"/>
    <w:rsid w:val="00EC567A"/>
    <w:rsid w:val="00EC6D61"/>
    <w:rsid w:val="00EC796B"/>
    <w:rsid w:val="00ED094B"/>
    <w:rsid w:val="00ED185A"/>
    <w:rsid w:val="00ED1BBB"/>
    <w:rsid w:val="00ED245A"/>
    <w:rsid w:val="00ED3FB5"/>
    <w:rsid w:val="00ED400A"/>
    <w:rsid w:val="00ED4461"/>
    <w:rsid w:val="00ED4DA4"/>
    <w:rsid w:val="00ED50E8"/>
    <w:rsid w:val="00ED6594"/>
    <w:rsid w:val="00ED73F5"/>
    <w:rsid w:val="00EE0764"/>
    <w:rsid w:val="00EE1C18"/>
    <w:rsid w:val="00EE2671"/>
    <w:rsid w:val="00EE2961"/>
    <w:rsid w:val="00EE2CD6"/>
    <w:rsid w:val="00EE34F1"/>
    <w:rsid w:val="00EE37AD"/>
    <w:rsid w:val="00EE42EB"/>
    <w:rsid w:val="00EE43CC"/>
    <w:rsid w:val="00EE5E2E"/>
    <w:rsid w:val="00EE6DED"/>
    <w:rsid w:val="00EE74D7"/>
    <w:rsid w:val="00EF0633"/>
    <w:rsid w:val="00EF0BB1"/>
    <w:rsid w:val="00EF2245"/>
    <w:rsid w:val="00EF284A"/>
    <w:rsid w:val="00EF2C2F"/>
    <w:rsid w:val="00EF310A"/>
    <w:rsid w:val="00EF3953"/>
    <w:rsid w:val="00EF4388"/>
    <w:rsid w:val="00EF47BE"/>
    <w:rsid w:val="00EF4B59"/>
    <w:rsid w:val="00EF4EB0"/>
    <w:rsid w:val="00EF5B11"/>
    <w:rsid w:val="00EF5E1F"/>
    <w:rsid w:val="00EF6B1E"/>
    <w:rsid w:val="00EF7048"/>
    <w:rsid w:val="00EF74ED"/>
    <w:rsid w:val="00EF7A15"/>
    <w:rsid w:val="00F00362"/>
    <w:rsid w:val="00F005D7"/>
    <w:rsid w:val="00F0088C"/>
    <w:rsid w:val="00F01338"/>
    <w:rsid w:val="00F01C67"/>
    <w:rsid w:val="00F01F33"/>
    <w:rsid w:val="00F026B4"/>
    <w:rsid w:val="00F041E2"/>
    <w:rsid w:val="00F05027"/>
    <w:rsid w:val="00F05216"/>
    <w:rsid w:val="00F0576F"/>
    <w:rsid w:val="00F05CF7"/>
    <w:rsid w:val="00F062E2"/>
    <w:rsid w:val="00F06981"/>
    <w:rsid w:val="00F06F93"/>
    <w:rsid w:val="00F102D2"/>
    <w:rsid w:val="00F10694"/>
    <w:rsid w:val="00F108FA"/>
    <w:rsid w:val="00F10B5B"/>
    <w:rsid w:val="00F10C0B"/>
    <w:rsid w:val="00F10D1E"/>
    <w:rsid w:val="00F10ED4"/>
    <w:rsid w:val="00F11570"/>
    <w:rsid w:val="00F11F37"/>
    <w:rsid w:val="00F13758"/>
    <w:rsid w:val="00F13E69"/>
    <w:rsid w:val="00F13F2F"/>
    <w:rsid w:val="00F140BA"/>
    <w:rsid w:val="00F142E7"/>
    <w:rsid w:val="00F16A04"/>
    <w:rsid w:val="00F16CE6"/>
    <w:rsid w:val="00F16D44"/>
    <w:rsid w:val="00F16EC0"/>
    <w:rsid w:val="00F2058B"/>
    <w:rsid w:val="00F2062E"/>
    <w:rsid w:val="00F20931"/>
    <w:rsid w:val="00F210ED"/>
    <w:rsid w:val="00F2134C"/>
    <w:rsid w:val="00F217BA"/>
    <w:rsid w:val="00F2189E"/>
    <w:rsid w:val="00F21ECF"/>
    <w:rsid w:val="00F2252B"/>
    <w:rsid w:val="00F22F66"/>
    <w:rsid w:val="00F260C1"/>
    <w:rsid w:val="00F26338"/>
    <w:rsid w:val="00F268B8"/>
    <w:rsid w:val="00F26976"/>
    <w:rsid w:val="00F26E9D"/>
    <w:rsid w:val="00F26EE0"/>
    <w:rsid w:val="00F270A5"/>
    <w:rsid w:val="00F27563"/>
    <w:rsid w:val="00F27B09"/>
    <w:rsid w:val="00F30045"/>
    <w:rsid w:val="00F30496"/>
    <w:rsid w:val="00F305D4"/>
    <w:rsid w:val="00F305EA"/>
    <w:rsid w:val="00F318C3"/>
    <w:rsid w:val="00F31BCD"/>
    <w:rsid w:val="00F31D65"/>
    <w:rsid w:val="00F323E6"/>
    <w:rsid w:val="00F32C76"/>
    <w:rsid w:val="00F32FE3"/>
    <w:rsid w:val="00F33375"/>
    <w:rsid w:val="00F34798"/>
    <w:rsid w:val="00F347B0"/>
    <w:rsid w:val="00F355AB"/>
    <w:rsid w:val="00F35BD7"/>
    <w:rsid w:val="00F362EB"/>
    <w:rsid w:val="00F36675"/>
    <w:rsid w:val="00F36892"/>
    <w:rsid w:val="00F3697F"/>
    <w:rsid w:val="00F372DD"/>
    <w:rsid w:val="00F37734"/>
    <w:rsid w:val="00F37ED2"/>
    <w:rsid w:val="00F417E9"/>
    <w:rsid w:val="00F41A17"/>
    <w:rsid w:val="00F428E4"/>
    <w:rsid w:val="00F42FFD"/>
    <w:rsid w:val="00F441F6"/>
    <w:rsid w:val="00F44205"/>
    <w:rsid w:val="00F45755"/>
    <w:rsid w:val="00F45F4F"/>
    <w:rsid w:val="00F46939"/>
    <w:rsid w:val="00F46D29"/>
    <w:rsid w:val="00F473AF"/>
    <w:rsid w:val="00F505B4"/>
    <w:rsid w:val="00F5076E"/>
    <w:rsid w:val="00F51914"/>
    <w:rsid w:val="00F51BBA"/>
    <w:rsid w:val="00F522FF"/>
    <w:rsid w:val="00F525ED"/>
    <w:rsid w:val="00F531B6"/>
    <w:rsid w:val="00F5422A"/>
    <w:rsid w:val="00F542CC"/>
    <w:rsid w:val="00F5527D"/>
    <w:rsid w:val="00F56560"/>
    <w:rsid w:val="00F574E2"/>
    <w:rsid w:val="00F57A87"/>
    <w:rsid w:val="00F60CA5"/>
    <w:rsid w:val="00F610C8"/>
    <w:rsid w:val="00F61B30"/>
    <w:rsid w:val="00F61B6C"/>
    <w:rsid w:val="00F62F2C"/>
    <w:rsid w:val="00F632D6"/>
    <w:rsid w:val="00F63613"/>
    <w:rsid w:val="00F6369D"/>
    <w:rsid w:val="00F638A2"/>
    <w:rsid w:val="00F65475"/>
    <w:rsid w:val="00F65B6C"/>
    <w:rsid w:val="00F66190"/>
    <w:rsid w:val="00F664F3"/>
    <w:rsid w:val="00F6661C"/>
    <w:rsid w:val="00F7015F"/>
    <w:rsid w:val="00F70711"/>
    <w:rsid w:val="00F70D87"/>
    <w:rsid w:val="00F70F54"/>
    <w:rsid w:val="00F70F63"/>
    <w:rsid w:val="00F7110D"/>
    <w:rsid w:val="00F713C5"/>
    <w:rsid w:val="00F71E3F"/>
    <w:rsid w:val="00F72233"/>
    <w:rsid w:val="00F72892"/>
    <w:rsid w:val="00F737E3"/>
    <w:rsid w:val="00F7386A"/>
    <w:rsid w:val="00F73A6A"/>
    <w:rsid w:val="00F73AA5"/>
    <w:rsid w:val="00F73AE3"/>
    <w:rsid w:val="00F75336"/>
    <w:rsid w:val="00F7543A"/>
    <w:rsid w:val="00F75D93"/>
    <w:rsid w:val="00F76ECE"/>
    <w:rsid w:val="00F77385"/>
    <w:rsid w:val="00F77DE3"/>
    <w:rsid w:val="00F77FAA"/>
    <w:rsid w:val="00F805FE"/>
    <w:rsid w:val="00F806A9"/>
    <w:rsid w:val="00F80869"/>
    <w:rsid w:val="00F80D04"/>
    <w:rsid w:val="00F81B3B"/>
    <w:rsid w:val="00F8288F"/>
    <w:rsid w:val="00F82FAE"/>
    <w:rsid w:val="00F83283"/>
    <w:rsid w:val="00F832EB"/>
    <w:rsid w:val="00F83351"/>
    <w:rsid w:val="00F83636"/>
    <w:rsid w:val="00F83E06"/>
    <w:rsid w:val="00F8603F"/>
    <w:rsid w:val="00F8615C"/>
    <w:rsid w:val="00F863A4"/>
    <w:rsid w:val="00F86C9F"/>
    <w:rsid w:val="00F86FBF"/>
    <w:rsid w:val="00F87128"/>
    <w:rsid w:val="00F876AA"/>
    <w:rsid w:val="00F87BD1"/>
    <w:rsid w:val="00F91152"/>
    <w:rsid w:val="00F91521"/>
    <w:rsid w:val="00F916DB"/>
    <w:rsid w:val="00F91768"/>
    <w:rsid w:val="00F918C5"/>
    <w:rsid w:val="00F92386"/>
    <w:rsid w:val="00F92AA9"/>
    <w:rsid w:val="00F93148"/>
    <w:rsid w:val="00F93677"/>
    <w:rsid w:val="00F9658C"/>
    <w:rsid w:val="00F96878"/>
    <w:rsid w:val="00F973BB"/>
    <w:rsid w:val="00F97F19"/>
    <w:rsid w:val="00FA06F5"/>
    <w:rsid w:val="00FA1489"/>
    <w:rsid w:val="00FA14C1"/>
    <w:rsid w:val="00FA1A37"/>
    <w:rsid w:val="00FA2019"/>
    <w:rsid w:val="00FA29D8"/>
    <w:rsid w:val="00FA3178"/>
    <w:rsid w:val="00FA39FB"/>
    <w:rsid w:val="00FA4379"/>
    <w:rsid w:val="00FA5D23"/>
    <w:rsid w:val="00FA6AD2"/>
    <w:rsid w:val="00FA6B78"/>
    <w:rsid w:val="00FA74A3"/>
    <w:rsid w:val="00FA7BA9"/>
    <w:rsid w:val="00FA7D0D"/>
    <w:rsid w:val="00FB097C"/>
    <w:rsid w:val="00FB0BE3"/>
    <w:rsid w:val="00FB1718"/>
    <w:rsid w:val="00FB1C60"/>
    <w:rsid w:val="00FB3330"/>
    <w:rsid w:val="00FB3D90"/>
    <w:rsid w:val="00FB4024"/>
    <w:rsid w:val="00FB45CA"/>
    <w:rsid w:val="00FB4D16"/>
    <w:rsid w:val="00FB5625"/>
    <w:rsid w:val="00FB56B2"/>
    <w:rsid w:val="00FB5889"/>
    <w:rsid w:val="00FB5BF2"/>
    <w:rsid w:val="00FB5ED7"/>
    <w:rsid w:val="00FB634C"/>
    <w:rsid w:val="00FB6F3E"/>
    <w:rsid w:val="00FB73EC"/>
    <w:rsid w:val="00FC0272"/>
    <w:rsid w:val="00FC02D9"/>
    <w:rsid w:val="00FC15B3"/>
    <w:rsid w:val="00FC1BD8"/>
    <w:rsid w:val="00FC29B5"/>
    <w:rsid w:val="00FC2CF6"/>
    <w:rsid w:val="00FC32EE"/>
    <w:rsid w:val="00FC3357"/>
    <w:rsid w:val="00FC35E6"/>
    <w:rsid w:val="00FC412D"/>
    <w:rsid w:val="00FC456B"/>
    <w:rsid w:val="00FC4B0F"/>
    <w:rsid w:val="00FC53E1"/>
    <w:rsid w:val="00FC5935"/>
    <w:rsid w:val="00FC62B9"/>
    <w:rsid w:val="00FC69FC"/>
    <w:rsid w:val="00FC6A55"/>
    <w:rsid w:val="00FC75BD"/>
    <w:rsid w:val="00FD016F"/>
    <w:rsid w:val="00FD01F0"/>
    <w:rsid w:val="00FD0D16"/>
    <w:rsid w:val="00FD0FDA"/>
    <w:rsid w:val="00FD177F"/>
    <w:rsid w:val="00FD3E61"/>
    <w:rsid w:val="00FD41E2"/>
    <w:rsid w:val="00FD4C47"/>
    <w:rsid w:val="00FD4EB1"/>
    <w:rsid w:val="00FD5CE7"/>
    <w:rsid w:val="00FD6482"/>
    <w:rsid w:val="00FD6518"/>
    <w:rsid w:val="00FD6603"/>
    <w:rsid w:val="00FD6724"/>
    <w:rsid w:val="00FD6FA4"/>
    <w:rsid w:val="00FD74D5"/>
    <w:rsid w:val="00FE0449"/>
    <w:rsid w:val="00FE0E1C"/>
    <w:rsid w:val="00FE1089"/>
    <w:rsid w:val="00FE204C"/>
    <w:rsid w:val="00FE23F2"/>
    <w:rsid w:val="00FE268E"/>
    <w:rsid w:val="00FE2D23"/>
    <w:rsid w:val="00FE37B4"/>
    <w:rsid w:val="00FE3F08"/>
    <w:rsid w:val="00FE6E0E"/>
    <w:rsid w:val="00FE70BE"/>
    <w:rsid w:val="00FE74CC"/>
    <w:rsid w:val="00FE7B61"/>
    <w:rsid w:val="00FF1C9D"/>
    <w:rsid w:val="00FF3198"/>
    <w:rsid w:val="00FF3553"/>
    <w:rsid w:val="00FF3BD3"/>
    <w:rsid w:val="00FF40F2"/>
    <w:rsid w:val="00FF4A19"/>
    <w:rsid w:val="00FF53CE"/>
    <w:rsid w:val="00FF5694"/>
    <w:rsid w:val="00FF6570"/>
    <w:rsid w:val="00FF6BDB"/>
    <w:rsid w:val="00FF7B96"/>
    <w:rsid w:val="00FF7E89"/>
    <w:rsid w:val="019DAF91"/>
    <w:rsid w:val="02EF1F91"/>
    <w:rsid w:val="0308EB0C"/>
    <w:rsid w:val="034DAA75"/>
    <w:rsid w:val="0397D133"/>
    <w:rsid w:val="04F6CBB9"/>
    <w:rsid w:val="067851B2"/>
    <w:rsid w:val="074F91BC"/>
    <w:rsid w:val="093A144C"/>
    <w:rsid w:val="0999EEA9"/>
    <w:rsid w:val="0ACAD46A"/>
    <w:rsid w:val="0B064CED"/>
    <w:rsid w:val="0DDFC029"/>
    <w:rsid w:val="0E3FD437"/>
    <w:rsid w:val="0E79B044"/>
    <w:rsid w:val="0FAFB01C"/>
    <w:rsid w:val="10A3FC2F"/>
    <w:rsid w:val="14140DCE"/>
    <w:rsid w:val="146547C6"/>
    <w:rsid w:val="171163D6"/>
    <w:rsid w:val="188D221A"/>
    <w:rsid w:val="195006C0"/>
    <w:rsid w:val="1A9C4F36"/>
    <w:rsid w:val="1C4B72EF"/>
    <w:rsid w:val="1E757B97"/>
    <w:rsid w:val="2057E6B2"/>
    <w:rsid w:val="206B8CC7"/>
    <w:rsid w:val="21FA2631"/>
    <w:rsid w:val="2225D24A"/>
    <w:rsid w:val="230D1E9C"/>
    <w:rsid w:val="239E7CD1"/>
    <w:rsid w:val="23CFF36C"/>
    <w:rsid w:val="2485C1A4"/>
    <w:rsid w:val="25E88D77"/>
    <w:rsid w:val="273C8CC3"/>
    <w:rsid w:val="28FEF615"/>
    <w:rsid w:val="2B01A4FB"/>
    <w:rsid w:val="2B1DA1D7"/>
    <w:rsid w:val="2B3D28D0"/>
    <w:rsid w:val="2BEA0602"/>
    <w:rsid w:val="2D432DA6"/>
    <w:rsid w:val="2DE4F9AA"/>
    <w:rsid w:val="2E4BD194"/>
    <w:rsid w:val="30D5EB83"/>
    <w:rsid w:val="31810CCA"/>
    <w:rsid w:val="33F900EF"/>
    <w:rsid w:val="34A2A124"/>
    <w:rsid w:val="36B7ADF2"/>
    <w:rsid w:val="375630C6"/>
    <w:rsid w:val="3780B926"/>
    <w:rsid w:val="39CF963F"/>
    <w:rsid w:val="3CD6909B"/>
    <w:rsid w:val="3DA1B490"/>
    <w:rsid w:val="3EAE4B19"/>
    <w:rsid w:val="3F20B499"/>
    <w:rsid w:val="3F563A8A"/>
    <w:rsid w:val="3F79C563"/>
    <w:rsid w:val="3FF5FEBD"/>
    <w:rsid w:val="4093F791"/>
    <w:rsid w:val="41057B32"/>
    <w:rsid w:val="417D10F3"/>
    <w:rsid w:val="4226EED6"/>
    <w:rsid w:val="429C0AC2"/>
    <w:rsid w:val="43D7C67D"/>
    <w:rsid w:val="442CFF47"/>
    <w:rsid w:val="4561417F"/>
    <w:rsid w:val="46A99424"/>
    <w:rsid w:val="47BCDE00"/>
    <w:rsid w:val="47D9A6C5"/>
    <w:rsid w:val="47DFEEDE"/>
    <w:rsid w:val="48900185"/>
    <w:rsid w:val="4985DEE5"/>
    <w:rsid w:val="4EB69F2D"/>
    <w:rsid w:val="4EBEFB87"/>
    <w:rsid w:val="4EFC4C3F"/>
    <w:rsid w:val="505D9760"/>
    <w:rsid w:val="51F8BF7F"/>
    <w:rsid w:val="53C42D4E"/>
    <w:rsid w:val="54756559"/>
    <w:rsid w:val="54862939"/>
    <w:rsid w:val="54F4E6E6"/>
    <w:rsid w:val="57719BB6"/>
    <w:rsid w:val="58141B99"/>
    <w:rsid w:val="581CE190"/>
    <w:rsid w:val="58A73FE5"/>
    <w:rsid w:val="5935F554"/>
    <w:rsid w:val="5A5DC115"/>
    <w:rsid w:val="5A6026BF"/>
    <w:rsid w:val="5CBCB61D"/>
    <w:rsid w:val="5D05CA5E"/>
    <w:rsid w:val="5F3B8165"/>
    <w:rsid w:val="626A3C85"/>
    <w:rsid w:val="6436B1D4"/>
    <w:rsid w:val="64A729E8"/>
    <w:rsid w:val="671B9E15"/>
    <w:rsid w:val="67214B35"/>
    <w:rsid w:val="67700E19"/>
    <w:rsid w:val="68468291"/>
    <w:rsid w:val="698BB1FB"/>
    <w:rsid w:val="6E23D068"/>
    <w:rsid w:val="6F9D7AB8"/>
    <w:rsid w:val="6FD88082"/>
    <w:rsid w:val="702C8F91"/>
    <w:rsid w:val="70D39BA6"/>
    <w:rsid w:val="711331BE"/>
    <w:rsid w:val="7144D387"/>
    <w:rsid w:val="73742342"/>
    <w:rsid w:val="73C40CFF"/>
    <w:rsid w:val="74254921"/>
    <w:rsid w:val="75EA7132"/>
    <w:rsid w:val="75FABD86"/>
    <w:rsid w:val="7757B939"/>
    <w:rsid w:val="78207552"/>
    <w:rsid w:val="7888190D"/>
    <w:rsid w:val="7991B5E3"/>
    <w:rsid w:val="7C9D9B8D"/>
    <w:rsid w:val="7CD09102"/>
    <w:rsid w:val="7F470BFC"/>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6BE52792"/>
  <w14:defaultImageDpi w14:val="300"/>
  <w15:docId w15:val="{AED9094A-342B-9240-9690-8F291A46D6C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Calibri" w:eastAsiaTheme="minorEastAsia" w:hAnsi="Calibri" w:cstheme="minorBidi"/>
        <w:sz w:val="22"/>
        <w:szCs w:val="22"/>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a">
    <w:name w:val="Normal"/>
    <w:qFormat/>
    <w:rsid w:val="006C1B2D"/>
    <w:rPr>
      <w:rFonts w:ascii="宋体" w:eastAsia="宋体" w:hAnsi="宋体" w:cs="宋体"/>
      <w:sz w:val="24"/>
      <w:szCs w:val="24"/>
      <w:lang w:eastAsia="zh-CN"/>
    </w:rPr>
  </w:style>
  <w:style w:type="character" w:default="1" w:styleId="a0">
    <w:name w:val="Default Paragraph Font"/>
    <w:uiPriority w:val="1"/>
    <w:semiHidden/>
    <w:unhideWhenUsed/>
  </w:style>
  <w:style w:type="table" w:default="1" w:styleId="a1">
    <w:name w:val="Normal Table"/>
    <w:uiPriority w:val="99"/>
    <w:semiHidden/>
    <w:unhideWhenUsed/>
    <w:tblPr>
      <w:tblInd w:w="0" w:type="dxa"/>
      <w:tblCellMar>
        <w:top w:w="0" w:type="dxa"/>
        <w:left w:w="108" w:type="dxa"/>
        <w:bottom w:w="0" w:type="dxa"/>
        <w:right w:w="108" w:type="dxa"/>
      </w:tblCellMar>
    </w:tblPr>
  </w:style>
  <w:style w:type="numbering" w:default="1" w:styleId="a2">
    <w:name w:val="No List"/>
    <w:uiPriority w:val="99"/>
    <w:semiHidden/>
    <w:unhideWhenUsed/>
  </w:style>
  <w:style w:type="paragraph" w:styleId="a3">
    <w:name w:val="List Paragraph"/>
    <w:basedOn w:val="a"/>
    <w:uiPriority w:val="34"/>
    <w:qFormat/>
    <w:rsid w:val="004E4899"/>
    <w:pPr>
      <w:ind w:left="720"/>
      <w:contextualSpacing/>
    </w:pPr>
  </w:style>
  <w:style w:type="paragraph" w:customStyle="1" w:styleId="EndNoteBibliography">
    <w:name w:val="EndNote Bibliography"/>
    <w:basedOn w:val="a"/>
    <w:link w:val="EndNoteBibliography0"/>
    <w:rsid w:val="00A646C0"/>
    <w:rPr>
      <w:rFonts w:ascii="Calibri" w:hAnsi="Calibri" w:cs="Calibri"/>
      <w:sz w:val="22"/>
    </w:rPr>
  </w:style>
  <w:style w:type="character" w:customStyle="1" w:styleId="EndNoteBibliography0">
    <w:name w:val="EndNote Bibliography 字符"/>
    <w:basedOn w:val="a0"/>
    <w:link w:val="EndNoteBibliography"/>
    <w:rsid w:val="00A646C0"/>
    <w:rPr>
      <w:rFonts w:eastAsia="宋体" w:cs="Calibri"/>
      <w:szCs w:val="24"/>
      <w:lang w:eastAsia="zh-CN"/>
    </w:rPr>
  </w:style>
  <w:style w:type="paragraph" w:customStyle="1" w:styleId="EndNoteBibliographyTitle">
    <w:name w:val="EndNote Bibliography Title"/>
    <w:basedOn w:val="a"/>
    <w:link w:val="EndNoteBibliographyTitle0"/>
    <w:rsid w:val="007A6BD4"/>
    <w:pPr>
      <w:jc w:val="center"/>
    </w:pPr>
    <w:rPr>
      <w:rFonts w:ascii="Calibri" w:hAnsi="Calibri" w:cs="Calibri"/>
      <w:sz w:val="22"/>
    </w:rPr>
  </w:style>
  <w:style w:type="character" w:customStyle="1" w:styleId="EndNoteBibliographyTitle0">
    <w:name w:val="EndNote Bibliography Title 字符"/>
    <w:basedOn w:val="a0"/>
    <w:link w:val="EndNoteBibliographyTitle"/>
    <w:rsid w:val="007A6BD4"/>
    <w:rPr>
      <w:rFonts w:eastAsia="宋体" w:cs="Calibri"/>
      <w:szCs w:val="24"/>
      <w:lang w:eastAsia="zh-CN"/>
    </w:rPr>
  </w:style>
  <w:style w:type="character" w:styleId="a4">
    <w:name w:val="Hyperlink"/>
    <w:basedOn w:val="a0"/>
    <w:uiPriority w:val="99"/>
    <w:unhideWhenUsed/>
    <w:rsid w:val="007A6BD4"/>
    <w:rPr>
      <w:color w:val="0000FF" w:themeColor="hyperlink"/>
      <w:u w:val="single"/>
    </w:rPr>
  </w:style>
  <w:style w:type="character" w:styleId="a5">
    <w:name w:val="Unresolved Mention"/>
    <w:basedOn w:val="a0"/>
    <w:uiPriority w:val="99"/>
    <w:semiHidden/>
    <w:unhideWhenUsed/>
    <w:rsid w:val="007A6BD4"/>
    <w:rPr>
      <w:color w:val="605E5C"/>
      <w:shd w:val="clear" w:color="auto" w:fill="E1DFDD"/>
    </w:rPr>
  </w:style>
  <w:style w:type="table" w:styleId="a6">
    <w:name w:val="Table Grid"/>
    <w:basedOn w:val="a1"/>
    <w:uiPriority w:val="39"/>
    <w:rsid w:val="000B3980"/>
    <w:rPr>
      <w:rFonts w:asciiTheme="minorHAnsi" w:hAnsiTheme="minorHAnsi"/>
      <w:kern w:val="2"/>
      <w:sz w:val="21"/>
      <w:szCs w:val="24"/>
      <w:lang w:eastAsia="zh-CN"/>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10">
    <w:name w:val="Plain Table 1"/>
    <w:basedOn w:val="a1"/>
    <w:uiPriority w:val="41"/>
    <w:rsid w:val="00432CBF"/>
    <w:rPr>
      <w:rFonts w:asciiTheme="minorHAnsi" w:hAnsiTheme="minorHAnsi"/>
      <w:kern w:val="2"/>
      <w:sz w:val="21"/>
      <w:szCs w:val="24"/>
      <w:lang w:eastAsia="zh-CN"/>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a7">
    <w:name w:val="Revision"/>
    <w:hidden/>
    <w:uiPriority w:val="99"/>
    <w:semiHidden/>
    <w:rsid w:val="00715509"/>
    <w:rPr>
      <w:lang w:val="en-GB"/>
    </w:rPr>
  </w:style>
  <w:style w:type="character" w:styleId="a8">
    <w:name w:val="annotation reference"/>
    <w:basedOn w:val="a0"/>
    <w:uiPriority w:val="99"/>
    <w:semiHidden/>
    <w:unhideWhenUsed/>
    <w:rsid w:val="00E02DB6"/>
    <w:rPr>
      <w:sz w:val="16"/>
      <w:szCs w:val="16"/>
    </w:rPr>
  </w:style>
  <w:style w:type="paragraph" w:styleId="a9">
    <w:name w:val="annotation text"/>
    <w:basedOn w:val="a"/>
    <w:link w:val="aa"/>
    <w:uiPriority w:val="99"/>
    <w:unhideWhenUsed/>
    <w:rsid w:val="00E02DB6"/>
    <w:rPr>
      <w:sz w:val="20"/>
      <w:szCs w:val="20"/>
    </w:rPr>
  </w:style>
  <w:style w:type="character" w:customStyle="1" w:styleId="aa">
    <w:name w:val="批注文字 字符"/>
    <w:basedOn w:val="a0"/>
    <w:link w:val="a9"/>
    <w:uiPriority w:val="99"/>
    <w:rsid w:val="00E02DB6"/>
    <w:rPr>
      <w:sz w:val="20"/>
      <w:szCs w:val="20"/>
      <w:lang w:val="en-GB"/>
    </w:rPr>
  </w:style>
  <w:style w:type="paragraph" w:styleId="ab">
    <w:name w:val="annotation subject"/>
    <w:basedOn w:val="a9"/>
    <w:next w:val="a9"/>
    <w:link w:val="ac"/>
    <w:uiPriority w:val="99"/>
    <w:semiHidden/>
    <w:unhideWhenUsed/>
    <w:rsid w:val="00E02DB6"/>
    <w:rPr>
      <w:b/>
      <w:bCs/>
    </w:rPr>
  </w:style>
  <w:style w:type="character" w:customStyle="1" w:styleId="ac">
    <w:name w:val="批注主题 字符"/>
    <w:basedOn w:val="aa"/>
    <w:link w:val="ab"/>
    <w:uiPriority w:val="99"/>
    <w:semiHidden/>
    <w:rsid w:val="00E02DB6"/>
    <w:rPr>
      <w:b/>
      <w:bCs/>
      <w:sz w:val="20"/>
      <w:szCs w:val="20"/>
      <w:lang w:val="en-GB"/>
    </w:rPr>
  </w:style>
  <w:style w:type="paragraph" w:customStyle="1" w:styleId="paragraph">
    <w:name w:val="paragraph"/>
    <w:basedOn w:val="a"/>
    <w:rsid w:val="00F71E3F"/>
    <w:pPr>
      <w:spacing w:before="100" w:beforeAutospacing="1" w:after="100" w:afterAutospacing="1"/>
    </w:pPr>
  </w:style>
  <w:style w:type="character" w:customStyle="1" w:styleId="normaltextrun">
    <w:name w:val="normaltextrun"/>
    <w:basedOn w:val="a0"/>
    <w:rsid w:val="00F71E3F"/>
  </w:style>
  <w:style w:type="character" w:customStyle="1" w:styleId="eop">
    <w:name w:val="eop"/>
    <w:basedOn w:val="a0"/>
    <w:rsid w:val="00F71E3F"/>
  </w:style>
  <w:style w:type="character" w:customStyle="1" w:styleId="apple-converted-space">
    <w:name w:val="apple-converted-space"/>
    <w:basedOn w:val="a0"/>
    <w:rsid w:val="00965A7C"/>
  </w:style>
  <w:style w:type="numbering" w:customStyle="1" w:styleId="1">
    <w:name w:val="当前列表1"/>
    <w:uiPriority w:val="99"/>
    <w:rsid w:val="00071F10"/>
    <w:pPr>
      <w:numPr>
        <w:numId w:val="17"/>
      </w:numPr>
    </w:pPr>
  </w:style>
  <w:style w:type="numbering" w:customStyle="1" w:styleId="2">
    <w:name w:val="当前列表2"/>
    <w:uiPriority w:val="99"/>
    <w:rsid w:val="00527539"/>
    <w:pPr>
      <w:numPr>
        <w:numId w:val="21"/>
      </w:numPr>
    </w:pPr>
  </w:style>
  <w:style w:type="character" w:customStyle="1" w:styleId="ad">
    <w:name w:val="页眉 字符"/>
    <w:basedOn w:val="a0"/>
    <w:link w:val="ae"/>
    <w:uiPriority w:val="99"/>
  </w:style>
  <w:style w:type="paragraph" w:styleId="ae">
    <w:name w:val="header"/>
    <w:basedOn w:val="a"/>
    <w:link w:val="ad"/>
    <w:uiPriority w:val="99"/>
    <w:unhideWhenUsed/>
    <w:pPr>
      <w:tabs>
        <w:tab w:val="center" w:pos="4680"/>
        <w:tab w:val="right" w:pos="9360"/>
      </w:tabs>
    </w:pPr>
  </w:style>
  <w:style w:type="character" w:customStyle="1" w:styleId="af">
    <w:name w:val="页脚 字符"/>
    <w:basedOn w:val="a0"/>
    <w:link w:val="af0"/>
    <w:uiPriority w:val="99"/>
  </w:style>
  <w:style w:type="paragraph" w:styleId="af0">
    <w:name w:val="footer"/>
    <w:basedOn w:val="a"/>
    <w:link w:val="af"/>
    <w:uiPriority w:val="99"/>
    <w:unhideWhenUsed/>
    <w:pPr>
      <w:tabs>
        <w:tab w:val="center" w:pos="4680"/>
        <w:tab w:val="right" w:pos="9360"/>
      </w:tabs>
    </w:pPr>
  </w:style>
  <w:style w:type="character" w:styleId="af1">
    <w:name w:val="Strong"/>
    <w:basedOn w:val="a0"/>
    <w:uiPriority w:val="22"/>
    <w:qFormat/>
    <w:rsid w:val="00003078"/>
    <w:rPr>
      <w:b/>
      <w:bCs/>
    </w:rPr>
  </w:style>
  <w:style w:type="character" w:styleId="af2">
    <w:name w:val="FollowedHyperlink"/>
    <w:basedOn w:val="a0"/>
    <w:uiPriority w:val="99"/>
    <w:semiHidden/>
    <w:unhideWhenUsed/>
    <w:rsid w:val="00C8031A"/>
    <w:rPr>
      <w:color w:val="800080" w:themeColor="followedHyperlink"/>
      <w:u w:val="single"/>
    </w:rPr>
  </w:style>
  <w:style w:type="paragraph" w:customStyle="1" w:styleId="Articletitle">
    <w:name w:val="Article title"/>
    <w:basedOn w:val="a"/>
    <w:next w:val="a"/>
    <w:qFormat/>
    <w:rsid w:val="007241AD"/>
    <w:pPr>
      <w:spacing w:after="120" w:line="360" w:lineRule="auto"/>
    </w:pPr>
    <w:rPr>
      <w:rFonts w:ascii="Times New Roman" w:hAnsi="Times New Roman" w:cs="Times New Roman"/>
      <w:b/>
      <w:sz w:val="28"/>
      <w:lang w:eastAsia="en-GB"/>
    </w:rPr>
  </w:style>
  <w:style w:type="paragraph" w:customStyle="1" w:styleId="Authornames">
    <w:name w:val="Author names"/>
    <w:basedOn w:val="a"/>
    <w:next w:val="a"/>
    <w:qFormat/>
    <w:rsid w:val="007241AD"/>
    <w:pPr>
      <w:spacing w:before="240" w:line="360" w:lineRule="auto"/>
    </w:pPr>
    <w:rPr>
      <w:rFonts w:ascii="Times New Roman" w:hAnsi="Times New Roman" w:cs="Times New Roman"/>
      <w:sz w:val="28"/>
      <w:lang w:eastAsia="en-GB"/>
    </w:rPr>
  </w:style>
  <w:style w:type="paragraph" w:customStyle="1" w:styleId="Affiliation">
    <w:name w:val="Affiliation"/>
    <w:basedOn w:val="a"/>
    <w:qFormat/>
    <w:rsid w:val="007241AD"/>
    <w:pPr>
      <w:spacing w:before="240" w:line="360" w:lineRule="auto"/>
    </w:pPr>
    <w:rPr>
      <w:rFonts w:ascii="Times New Roman" w:hAnsi="Times New Roman" w:cs="Times New Roman"/>
      <w:i/>
      <w:lang w:eastAsia="en-GB"/>
    </w:rPr>
  </w:style>
  <w:style w:type="paragraph" w:customStyle="1" w:styleId="Correspondencedetails">
    <w:name w:val="Correspondence details"/>
    <w:basedOn w:val="a"/>
    <w:qFormat/>
    <w:rsid w:val="007241AD"/>
    <w:pPr>
      <w:spacing w:before="240" w:line="360" w:lineRule="auto"/>
    </w:pPr>
    <w:rPr>
      <w:rFonts w:ascii="Times New Roman" w:hAnsi="Times New Roman" w:cs="Times New Roman"/>
      <w:lang w:eastAsia="en-GB"/>
    </w:rPr>
  </w:style>
  <w:style w:type="character" w:styleId="af3">
    <w:name w:val="line number"/>
    <w:basedOn w:val="a0"/>
    <w:uiPriority w:val="99"/>
    <w:semiHidden/>
    <w:unhideWhenUsed/>
    <w:rsid w:val="005B2EEE"/>
  </w:style>
  <w:style w:type="paragraph" w:customStyle="1" w:styleId="EndNoteCategoryHeading">
    <w:name w:val="EndNote Category Heading"/>
    <w:basedOn w:val="a"/>
    <w:link w:val="EndNoteCategoryHeadingChar"/>
    <w:rsid w:val="005727DB"/>
    <w:pPr>
      <w:spacing w:before="120" w:after="120"/>
    </w:pPr>
    <w:rPr>
      <w:b/>
    </w:rPr>
  </w:style>
  <w:style w:type="character" w:customStyle="1" w:styleId="EndNoteCategoryHeadingChar">
    <w:name w:val="EndNote Category Heading Char"/>
    <w:basedOn w:val="a0"/>
    <w:link w:val="EndNoteCategoryHeading"/>
    <w:rsid w:val="005727DB"/>
    <w:rPr>
      <w:rFonts w:ascii="宋体" w:eastAsia="宋体" w:hAnsi="宋体" w:cs="宋体"/>
      <w:b/>
      <w:sz w:val="24"/>
      <w:szCs w:val="24"/>
      <w:lang w:eastAsia="zh-CN"/>
    </w:rPr>
  </w:style>
  <w:style w:type="paragraph" w:styleId="af4">
    <w:name w:val="Normal (Web)"/>
    <w:basedOn w:val="a"/>
    <w:uiPriority w:val="99"/>
    <w:semiHidden/>
    <w:unhideWhenUsed/>
    <w:rsid w:val="009F14B1"/>
    <w:rPr>
      <w:rFonts w:ascii="Times New Roman" w:hAnsi="Times New Roman" w:cs="Times New Roma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47579461">
      <w:bodyDiv w:val="1"/>
      <w:marLeft w:val="0"/>
      <w:marRight w:val="0"/>
      <w:marTop w:val="0"/>
      <w:marBottom w:val="0"/>
      <w:divBdr>
        <w:top w:val="none" w:sz="0" w:space="0" w:color="auto"/>
        <w:left w:val="none" w:sz="0" w:space="0" w:color="auto"/>
        <w:bottom w:val="none" w:sz="0" w:space="0" w:color="auto"/>
        <w:right w:val="none" w:sz="0" w:space="0" w:color="auto"/>
      </w:divBdr>
    </w:div>
    <w:div w:id="49110061">
      <w:bodyDiv w:val="1"/>
      <w:marLeft w:val="0"/>
      <w:marRight w:val="0"/>
      <w:marTop w:val="0"/>
      <w:marBottom w:val="0"/>
      <w:divBdr>
        <w:top w:val="none" w:sz="0" w:space="0" w:color="auto"/>
        <w:left w:val="none" w:sz="0" w:space="0" w:color="auto"/>
        <w:bottom w:val="none" w:sz="0" w:space="0" w:color="auto"/>
        <w:right w:val="none" w:sz="0" w:space="0" w:color="auto"/>
      </w:divBdr>
    </w:div>
    <w:div w:id="104496210">
      <w:bodyDiv w:val="1"/>
      <w:marLeft w:val="0"/>
      <w:marRight w:val="0"/>
      <w:marTop w:val="0"/>
      <w:marBottom w:val="0"/>
      <w:divBdr>
        <w:top w:val="none" w:sz="0" w:space="0" w:color="auto"/>
        <w:left w:val="none" w:sz="0" w:space="0" w:color="auto"/>
        <w:bottom w:val="none" w:sz="0" w:space="0" w:color="auto"/>
        <w:right w:val="none" w:sz="0" w:space="0" w:color="auto"/>
      </w:divBdr>
    </w:div>
    <w:div w:id="112873723">
      <w:bodyDiv w:val="1"/>
      <w:marLeft w:val="0"/>
      <w:marRight w:val="0"/>
      <w:marTop w:val="0"/>
      <w:marBottom w:val="0"/>
      <w:divBdr>
        <w:top w:val="none" w:sz="0" w:space="0" w:color="auto"/>
        <w:left w:val="none" w:sz="0" w:space="0" w:color="auto"/>
        <w:bottom w:val="none" w:sz="0" w:space="0" w:color="auto"/>
        <w:right w:val="none" w:sz="0" w:space="0" w:color="auto"/>
      </w:divBdr>
    </w:div>
    <w:div w:id="157155893">
      <w:bodyDiv w:val="1"/>
      <w:marLeft w:val="0"/>
      <w:marRight w:val="0"/>
      <w:marTop w:val="0"/>
      <w:marBottom w:val="0"/>
      <w:divBdr>
        <w:top w:val="none" w:sz="0" w:space="0" w:color="auto"/>
        <w:left w:val="none" w:sz="0" w:space="0" w:color="auto"/>
        <w:bottom w:val="none" w:sz="0" w:space="0" w:color="auto"/>
        <w:right w:val="none" w:sz="0" w:space="0" w:color="auto"/>
      </w:divBdr>
      <w:divsChild>
        <w:div w:id="93982048">
          <w:marLeft w:val="0"/>
          <w:marRight w:val="0"/>
          <w:marTop w:val="0"/>
          <w:marBottom w:val="0"/>
          <w:divBdr>
            <w:top w:val="none" w:sz="0" w:space="0" w:color="auto"/>
            <w:left w:val="none" w:sz="0" w:space="0" w:color="auto"/>
            <w:bottom w:val="none" w:sz="0" w:space="0" w:color="auto"/>
            <w:right w:val="none" w:sz="0" w:space="0" w:color="auto"/>
          </w:divBdr>
          <w:divsChild>
            <w:div w:id="1190534750">
              <w:marLeft w:val="0"/>
              <w:marRight w:val="0"/>
              <w:marTop w:val="0"/>
              <w:marBottom w:val="0"/>
              <w:divBdr>
                <w:top w:val="none" w:sz="0" w:space="0" w:color="auto"/>
                <w:left w:val="none" w:sz="0" w:space="0" w:color="auto"/>
                <w:bottom w:val="none" w:sz="0" w:space="0" w:color="auto"/>
                <w:right w:val="none" w:sz="0" w:space="0" w:color="auto"/>
              </w:divBdr>
            </w:div>
          </w:divsChild>
        </w:div>
        <w:div w:id="160895425">
          <w:marLeft w:val="0"/>
          <w:marRight w:val="0"/>
          <w:marTop w:val="0"/>
          <w:marBottom w:val="0"/>
          <w:divBdr>
            <w:top w:val="none" w:sz="0" w:space="0" w:color="auto"/>
            <w:left w:val="none" w:sz="0" w:space="0" w:color="auto"/>
            <w:bottom w:val="none" w:sz="0" w:space="0" w:color="auto"/>
            <w:right w:val="none" w:sz="0" w:space="0" w:color="auto"/>
          </w:divBdr>
          <w:divsChild>
            <w:div w:id="1386639378">
              <w:marLeft w:val="0"/>
              <w:marRight w:val="0"/>
              <w:marTop w:val="0"/>
              <w:marBottom w:val="0"/>
              <w:divBdr>
                <w:top w:val="none" w:sz="0" w:space="0" w:color="auto"/>
                <w:left w:val="none" w:sz="0" w:space="0" w:color="auto"/>
                <w:bottom w:val="none" w:sz="0" w:space="0" w:color="auto"/>
                <w:right w:val="none" w:sz="0" w:space="0" w:color="auto"/>
              </w:divBdr>
            </w:div>
          </w:divsChild>
        </w:div>
        <w:div w:id="199518468">
          <w:marLeft w:val="0"/>
          <w:marRight w:val="0"/>
          <w:marTop w:val="0"/>
          <w:marBottom w:val="0"/>
          <w:divBdr>
            <w:top w:val="none" w:sz="0" w:space="0" w:color="auto"/>
            <w:left w:val="none" w:sz="0" w:space="0" w:color="auto"/>
            <w:bottom w:val="none" w:sz="0" w:space="0" w:color="auto"/>
            <w:right w:val="none" w:sz="0" w:space="0" w:color="auto"/>
          </w:divBdr>
          <w:divsChild>
            <w:div w:id="308945506">
              <w:marLeft w:val="0"/>
              <w:marRight w:val="0"/>
              <w:marTop w:val="0"/>
              <w:marBottom w:val="0"/>
              <w:divBdr>
                <w:top w:val="none" w:sz="0" w:space="0" w:color="auto"/>
                <w:left w:val="none" w:sz="0" w:space="0" w:color="auto"/>
                <w:bottom w:val="none" w:sz="0" w:space="0" w:color="auto"/>
                <w:right w:val="none" w:sz="0" w:space="0" w:color="auto"/>
              </w:divBdr>
            </w:div>
          </w:divsChild>
        </w:div>
        <w:div w:id="397169189">
          <w:marLeft w:val="0"/>
          <w:marRight w:val="0"/>
          <w:marTop w:val="0"/>
          <w:marBottom w:val="0"/>
          <w:divBdr>
            <w:top w:val="none" w:sz="0" w:space="0" w:color="auto"/>
            <w:left w:val="none" w:sz="0" w:space="0" w:color="auto"/>
            <w:bottom w:val="none" w:sz="0" w:space="0" w:color="auto"/>
            <w:right w:val="none" w:sz="0" w:space="0" w:color="auto"/>
          </w:divBdr>
          <w:divsChild>
            <w:div w:id="1660383681">
              <w:marLeft w:val="0"/>
              <w:marRight w:val="0"/>
              <w:marTop w:val="0"/>
              <w:marBottom w:val="0"/>
              <w:divBdr>
                <w:top w:val="none" w:sz="0" w:space="0" w:color="auto"/>
                <w:left w:val="none" w:sz="0" w:space="0" w:color="auto"/>
                <w:bottom w:val="none" w:sz="0" w:space="0" w:color="auto"/>
                <w:right w:val="none" w:sz="0" w:space="0" w:color="auto"/>
              </w:divBdr>
            </w:div>
          </w:divsChild>
        </w:div>
        <w:div w:id="583688873">
          <w:marLeft w:val="0"/>
          <w:marRight w:val="0"/>
          <w:marTop w:val="0"/>
          <w:marBottom w:val="0"/>
          <w:divBdr>
            <w:top w:val="none" w:sz="0" w:space="0" w:color="auto"/>
            <w:left w:val="none" w:sz="0" w:space="0" w:color="auto"/>
            <w:bottom w:val="none" w:sz="0" w:space="0" w:color="auto"/>
            <w:right w:val="none" w:sz="0" w:space="0" w:color="auto"/>
          </w:divBdr>
          <w:divsChild>
            <w:div w:id="563838715">
              <w:marLeft w:val="0"/>
              <w:marRight w:val="0"/>
              <w:marTop w:val="0"/>
              <w:marBottom w:val="0"/>
              <w:divBdr>
                <w:top w:val="none" w:sz="0" w:space="0" w:color="auto"/>
                <w:left w:val="none" w:sz="0" w:space="0" w:color="auto"/>
                <w:bottom w:val="none" w:sz="0" w:space="0" w:color="auto"/>
                <w:right w:val="none" w:sz="0" w:space="0" w:color="auto"/>
              </w:divBdr>
            </w:div>
          </w:divsChild>
        </w:div>
        <w:div w:id="587925894">
          <w:marLeft w:val="0"/>
          <w:marRight w:val="0"/>
          <w:marTop w:val="0"/>
          <w:marBottom w:val="0"/>
          <w:divBdr>
            <w:top w:val="none" w:sz="0" w:space="0" w:color="auto"/>
            <w:left w:val="none" w:sz="0" w:space="0" w:color="auto"/>
            <w:bottom w:val="none" w:sz="0" w:space="0" w:color="auto"/>
            <w:right w:val="none" w:sz="0" w:space="0" w:color="auto"/>
          </w:divBdr>
          <w:divsChild>
            <w:div w:id="1580485475">
              <w:marLeft w:val="0"/>
              <w:marRight w:val="0"/>
              <w:marTop w:val="0"/>
              <w:marBottom w:val="0"/>
              <w:divBdr>
                <w:top w:val="none" w:sz="0" w:space="0" w:color="auto"/>
                <w:left w:val="none" w:sz="0" w:space="0" w:color="auto"/>
                <w:bottom w:val="none" w:sz="0" w:space="0" w:color="auto"/>
                <w:right w:val="none" w:sz="0" w:space="0" w:color="auto"/>
              </w:divBdr>
            </w:div>
          </w:divsChild>
        </w:div>
        <w:div w:id="724378793">
          <w:marLeft w:val="0"/>
          <w:marRight w:val="0"/>
          <w:marTop w:val="0"/>
          <w:marBottom w:val="0"/>
          <w:divBdr>
            <w:top w:val="none" w:sz="0" w:space="0" w:color="auto"/>
            <w:left w:val="none" w:sz="0" w:space="0" w:color="auto"/>
            <w:bottom w:val="none" w:sz="0" w:space="0" w:color="auto"/>
            <w:right w:val="none" w:sz="0" w:space="0" w:color="auto"/>
          </w:divBdr>
          <w:divsChild>
            <w:div w:id="777061411">
              <w:marLeft w:val="0"/>
              <w:marRight w:val="0"/>
              <w:marTop w:val="0"/>
              <w:marBottom w:val="0"/>
              <w:divBdr>
                <w:top w:val="none" w:sz="0" w:space="0" w:color="auto"/>
                <w:left w:val="none" w:sz="0" w:space="0" w:color="auto"/>
                <w:bottom w:val="none" w:sz="0" w:space="0" w:color="auto"/>
                <w:right w:val="none" w:sz="0" w:space="0" w:color="auto"/>
              </w:divBdr>
            </w:div>
          </w:divsChild>
        </w:div>
        <w:div w:id="811605246">
          <w:marLeft w:val="0"/>
          <w:marRight w:val="0"/>
          <w:marTop w:val="0"/>
          <w:marBottom w:val="0"/>
          <w:divBdr>
            <w:top w:val="none" w:sz="0" w:space="0" w:color="auto"/>
            <w:left w:val="none" w:sz="0" w:space="0" w:color="auto"/>
            <w:bottom w:val="none" w:sz="0" w:space="0" w:color="auto"/>
            <w:right w:val="none" w:sz="0" w:space="0" w:color="auto"/>
          </w:divBdr>
          <w:divsChild>
            <w:div w:id="1504472366">
              <w:marLeft w:val="0"/>
              <w:marRight w:val="0"/>
              <w:marTop w:val="0"/>
              <w:marBottom w:val="0"/>
              <w:divBdr>
                <w:top w:val="none" w:sz="0" w:space="0" w:color="auto"/>
                <w:left w:val="none" w:sz="0" w:space="0" w:color="auto"/>
                <w:bottom w:val="none" w:sz="0" w:space="0" w:color="auto"/>
                <w:right w:val="none" w:sz="0" w:space="0" w:color="auto"/>
              </w:divBdr>
            </w:div>
          </w:divsChild>
        </w:div>
        <w:div w:id="914315589">
          <w:marLeft w:val="0"/>
          <w:marRight w:val="0"/>
          <w:marTop w:val="0"/>
          <w:marBottom w:val="0"/>
          <w:divBdr>
            <w:top w:val="none" w:sz="0" w:space="0" w:color="auto"/>
            <w:left w:val="none" w:sz="0" w:space="0" w:color="auto"/>
            <w:bottom w:val="none" w:sz="0" w:space="0" w:color="auto"/>
            <w:right w:val="none" w:sz="0" w:space="0" w:color="auto"/>
          </w:divBdr>
          <w:divsChild>
            <w:div w:id="1871412688">
              <w:marLeft w:val="0"/>
              <w:marRight w:val="0"/>
              <w:marTop w:val="0"/>
              <w:marBottom w:val="0"/>
              <w:divBdr>
                <w:top w:val="none" w:sz="0" w:space="0" w:color="auto"/>
                <w:left w:val="none" w:sz="0" w:space="0" w:color="auto"/>
                <w:bottom w:val="none" w:sz="0" w:space="0" w:color="auto"/>
                <w:right w:val="none" w:sz="0" w:space="0" w:color="auto"/>
              </w:divBdr>
            </w:div>
          </w:divsChild>
        </w:div>
        <w:div w:id="979649546">
          <w:marLeft w:val="0"/>
          <w:marRight w:val="0"/>
          <w:marTop w:val="0"/>
          <w:marBottom w:val="0"/>
          <w:divBdr>
            <w:top w:val="none" w:sz="0" w:space="0" w:color="auto"/>
            <w:left w:val="none" w:sz="0" w:space="0" w:color="auto"/>
            <w:bottom w:val="none" w:sz="0" w:space="0" w:color="auto"/>
            <w:right w:val="none" w:sz="0" w:space="0" w:color="auto"/>
          </w:divBdr>
          <w:divsChild>
            <w:div w:id="355083018">
              <w:marLeft w:val="0"/>
              <w:marRight w:val="0"/>
              <w:marTop w:val="0"/>
              <w:marBottom w:val="0"/>
              <w:divBdr>
                <w:top w:val="none" w:sz="0" w:space="0" w:color="auto"/>
                <w:left w:val="none" w:sz="0" w:space="0" w:color="auto"/>
                <w:bottom w:val="none" w:sz="0" w:space="0" w:color="auto"/>
                <w:right w:val="none" w:sz="0" w:space="0" w:color="auto"/>
              </w:divBdr>
            </w:div>
          </w:divsChild>
        </w:div>
        <w:div w:id="988678932">
          <w:marLeft w:val="0"/>
          <w:marRight w:val="0"/>
          <w:marTop w:val="0"/>
          <w:marBottom w:val="0"/>
          <w:divBdr>
            <w:top w:val="none" w:sz="0" w:space="0" w:color="auto"/>
            <w:left w:val="none" w:sz="0" w:space="0" w:color="auto"/>
            <w:bottom w:val="none" w:sz="0" w:space="0" w:color="auto"/>
            <w:right w:val="none" w:sz="0" w:space="0" w:color="auto"/>
          </w:divBdr>
          <w:divsChild>
            <w:div w:id="1402867131">
              <w:marLeft w:val="0"/>
              <w:marRight w:val="0"/>
              <w:marTop w:val="0"/>
              <w:marBottom w:val="0"/>
              <w:divBdr>
                <w:top w:val="none" w:sz="0" w:space="0" w:color="auto"/>
                <w:left w:val="none" w:sz="0" w:space="0" w:color="auto"/>
                <w:bottom w:val="none" w:sz="0" w:space="0" w:color="auto"/>
                <w:right w:val="none" w:sz="0" w:space="0" w:color="auto"/>
              </w:divBdr>
            </w:div>
          </w:divsChild>
        </w:div>
        <w:div w:id="998576760">
          <w:marLeft w:val="0"/>
          <w:marRight w:val="0"/>
          <w:marTop w:val="0"/>
          <w:marBottom w:val="0"/>
          <w:divBdr>
            <w:top w:val="none" w:sz="0" w:space="0" w:color="auto"/>
            <w:left w:val="none" w:sz="0" w:space="0" w:color="auto"/>
            <w:bottom w:val="none" w:sz="0" w:space="0" w:color="auto"/>
            <w:right w:val="none" w:sz="0" w:space="0" w:color="auto"/>
          </w:divBdr>
          <w:divsChild>
            <w:div w:id="1866362259">
              <w:marLeft w:val="0"/>
              <w:marRight w:val="0"/>
              <w:marTop w:val="0"/>
              <w:marBottom w:val="0"/>
              <w:divBdr>
                <w:top w:val="none" w:sz="0" w:space="0" w:color="auto"/>
                <w:left w:val="none" w:sz="0" w:space="0" w:color="auto"/>
                <w:bottom w:val="none" w:sz="0" w:space="0" w:color="auto"/>
                <w:right w:val="none" w:sz="0" w:space="0" w:color="auto"/>
              </w:divBdr>
            </w:div>
          </w:divsChild>
        </w:div>
        <w:div w:id="1148281755">
          <w:marLeft w:val="0"/>
          <w:marRight w:val="0"/>
          <w:marTop w:val="0"/>
          <w:marBottom w:val="0"/>
          <w:divBdr>
            <w:top w:val="none" w:sz="0" w:space="0" w:color="auto"/>
            <w:left w:val="none" w:sz="0" w:space="0" w:color="auto"/>
            <w:bottom w:val="none" w:sz="0" w:space="0" w:color="auto"/>
            <w:right w:val="none" w:sz="0" w:space="0" w:color="auto"/>
          </w:divBdr>
          <w:divsChild>
            <w:div w:id="1824856428">
              <w:marLeft w:val="0"/>
              <w:marRight w:val="0"/>
              <w:marTop w:val="0"/>
              <w:marBottom w:val="0"/>
              <w:divBdr>
                <w:top w:val="none" w:sz="0" w:space="0" w:color="auto"/>
                <w:left w:val="none" w:sz="0" w:space="0" w:color="auto"/>
                <w:bottom w:val="none" w:sz="0" w:space="0" w:color="auto"/>
                <w:right w:val="none" w:sz="0" w:space="0" w:color="auto"/>
              </w:divBdr>
            </w:div>
          </w:divsChild>
        </w:div>
        <w:div w:id="1237781010">
          <w:marLeft w:val="0"/>
          <w:marRight w:val="0"/>
          <w:marTop w:val="0"/>
          <w:marBottom w:val="0"/>
          <w:divBdr>
            <w:top w:val="none" w:sz="0" w:space="0" w:color="auto"/>
            <w:left w:val="none" w:sz="0" w:space="0" w:color="auto"/>
            <w:bottom w:val="none" w:sz="0" w:space="0" w:color="auto"/>
            <w:right w:val="none" w:sz="0" w:space="0" w:color="auto"/>
          </w:divBdr>
          <w:divsChild>
            <w:div w:id="1656913374">
              <w:marLeft w:val="0"/>
              <w:marRight w:val="0"/>
              <w:marTop w:val="0"/>
              <w:marBottom w:val="0"/>
              <w:divBdr>
                <w:top w:val="none" w:sz="0" w:space="0" w:color="auto"/>
                <w:left w:val="none" w:sz="0" w:space="0" w:color="auto"/>
                <w:bottom w:val="none" w:sz="0" w:space="0" w:color="auto"/>
                <w:right w:val="none" w:sz="0" w:space="0" w:color="auto"/>
              </w:divBdr>
            </w:div>
          </w:divsChild>
        </w:div>
        <w:div w:id="1357534914">
          <w:marLeft w:val="0"/>
          <w:marRight w:val="0"/>
          <w:marTop w:val="0"/>
          <w:marBottom w:val="0"/>
          <w:divBdr>
            <w:top w:val="none" w:sz="0" w:space="0" w:color="auto"/>
            <w:left w:val="none" w:sz="0" w:space="0" w:color="auto"/>
            <w:bottom w:val="none" w:sz="0" w:space="0" w:color="auto"/>
            <w:right w:val="none" w:sz="0" w:space="0" w:color="auto"/>
          </w:divBdr>
          <w:divsChild>
            <w:div w:id="288316184">
              <w:marLeft w:val="0"/>
              <w:marRight w:val="0"/>
              <w:marTop w:val="0"/>
              <w:marBottom w:val="0"/>
              <w:divBdr>
                <w:top w:val="none" w:sz="0" w:space="0" w:color="auto"/>
                <w:left w:val="none" w:sz="0" w:space="0" w:color="auto"/>
                <w:bottom w:val="none" w:sz="0" w:space="0" w:color="auto"/>
                <w:right w:val="none" w:sz="0" w:space="0" w:color="auto"/>
              </w:divBdr>
            </w:div>
          </w:divsChild>
        </w:div>
        <w:div w:id="1523277229">
          <w:marLeft w:val="0"/>
          <w:marRight w:val="0"/>
          <w:marTop w:val="0"/>
          <w:marBottom w:val="0"/>
          <w:divBdr>
            <w:top w:val="none" w:sz="0" w:space="0" w:color="auto"/>
            <w:left w:val="none" w:sz="0" w:space="0" w:color="auto"/>
            <w:bottom w:val="none" w:sz="0" w:space="0" w:color="auto"/>
            <w:right w:val="none" w:sz="0" w:space="0" w:color="auto"/>
          </w:divBdr>
          <w:divsChild>
            <w:div w:id="1776705095">
              <w:marLeft w:val="0"/>
              <w:marRight w:val="0"/>
              <w:marTop w:val="0"/>
              <w:marBottom w:val="0"/>
              <w:divBdr>
                <w:top w:val="none" w:sz="0" w:space="0" w:color="auto"/>
                <w:left w:val="none" w:sz="0" w:space="0" w:color="auto"/>
                <w:bottom w:val="none" w:sz="0" w:space="0" w:color="auto"/>
                <w:right w:val="none" w:sz="0" w:space="0" w:color="auto"/>
              </w:divBdr>
            </w:div>
          </w:divsChild>
        </w:div>
        <w:div w:id="1682197671">
          <w:marLeft w:val="0"/>
          <w:marRight w:val="0"/>
          <w:marTop w:val="0"/>
          <w:marBottom w:val="0"/>
          <w:divBdr>
            <w:top w:val="none" w:sz="0" w:space="0" w:color="auto"/>
            <w:left w:val="none" w:sz="0" w:space="0" w:color="auto"/>
            <w:bottom w:val="none" w:sz="0" w:space="0" w:color="auto"/>
            <w:right w:val="none" w:sz="0" w:space="0" w:color="auto"/>
          </w:divBdr>
          <w:divsChild>
            <w:div w:id="1933471991">
              <w:marLeft w:val="0"/>
              <w:marRight w:val="0"/>
              <w:marTop w:val="0"/>
              <w:marBottom w:val="0"/>
              <w:divBdr>
                <w:top w:val="none" w:sz="0" w:space="0" w:color="auto"/>
                <w:left w:val="none" w:sz="0" w:space="0" w:color="auto"/>
                <w:bottom w:val="none" w:sz="0" w:space="0" w:color="auto"/>
                <w:right w:val="none" w:sz="0" w:space="0" w:color="auto"/>
              </w:divBdr>
            </w:div>
          </w:divsChild>
        </w:div>
        <w:div w:id="1915235166">
          <w:marLeft w:val="0"/>
          <w:marRight w:val="0"/>
          <w:marTop w:val="0"/>
          <w:marBottom w:val="0"/>
          <w:divBdr>
            <w:top w:val="none" w:sz="0" w:space="0" w:color="auto"/>
            <w:left w:val="none" w:sz="0" w:space="0" w:color="auto"/>
            <w:bottom w:val="none" w:sz="0" w:space="0" w:color="auto"/>
            <w:right w:val="none" w:sz="0" w:space="0" w:color="auto"/>
          </w:divBdr>
          <w:divsChild>
            <w:div w:id="708577207">
              <w:marLeft w:val="0"/>
              <w:marRight w:val="0"/>
              <w:marTop w:val="0"/>
              <w:marBottom w:val="0"/>
              <w:divBdr>
                <w:top w:val="none" w:sz="0" w:space="0" w:color="auto"/>
                <w:left w:val="none" w:sz="0" w:space="0" w:color="auto"/>
                <w:bottom w:val="none" w:sz="0" w:space="0" w:color="auto"/>
                <w:right w:val="none" w:sz="0" w:space="0" w:color="auto"/>
              </w:divBdr>
            </w:div>
          </w:divsChild>
        </w:div>
        <w:div w:id="1965653636">
          <w:marLeft w:val="0"/>
          <w:marRight w:val="0"/>
          <w:marTop w:val="0"/>
          <w:marBottom w:val="0"/>
          <w:divBdr>
            <w:top w:val="none" w:sz="0" w:space="0" w:color="auto"/>
            <w:left w:val="none" w:sz="0" w:space="0" w:color="auto"/>
            <w:bottom w:val="none" w:sz="0" w:space="0" w:color="auto"/>
            <w:right w:val="none" w:sz="0" w:space="0" w:color="auto"/>
          </w:divBdr>
          <w:divsChild>
            <w:div w:id="1272854298">
              <w:marLeft w:val="0"/>
              <w:marRight w:val="0"/>
              <w:marTop w:val="0"/>
              <w:marBottom w:val="0"/>
              <w:divBdr>
                <w:top w:val="none" w:sz="0" w:space="0" w:color="auto"/>
                <w:left w:val="none" w:sz="0" w:space="0" w:color="auto"/>
                <w:bottom w:val="none" w:sz="0" w:space="0" w:color="auto"/>
                <w:right w:val="none" w:sz="0" w:space="0" w:color="auto"/>
              </w:divBdr>
            </w:div>
          </w:divsChild>
        </w:div>
        <w:div w:id="2078744402">
          <w:marLeft w:val="0"/>
          <w:marRight w:val="0"/>
          <w:marTop w:val="0"/>
          <w:marBottom w:val="0"/>
          <w:divBdr>
            <w:top w:val="none" w:sz="0" w:space="0" w:color="auto"/>
            <w:left w:val="none" w:sz="0" w:space="0" w:color="auto"/>
            <w:bottom w:val="none" w:sz="0" w:space="0" w:color="auto"/>
            <w:right w:val="none" w:sz="0" w:space="0" w:color="auto"/>
          </w:divBdr>
          <w:divsChild>
            <w:div w:id="1210145922">
              <w:marLeft w:val="0"/>
              <w:marRight w:val="0"/>
              <w:marTop w:val="0"/>
              <w:marBottom w:val="0"/>
              <w:divBdr>
                <w:top w:val="none" w:sz="0" w:space="0" w:color="auto"/>
                <w:left w:val="none" w:sz="0" w:space="0" w:color="auto"/>
                <w:bottom w:val="none" w:sz="0" w:space="0" w:color="auto"/>
                <w:right w:val="none" w:sz="0" w:space="0" w:color="auto"/>
              </w:divBdr>
            </w:div>
          </w:divsChild>
        </w:div>
        <w:div w:id="2082481541">
          <w:marLeft w:val="0"/>
          <w:marRight w:val="0"/>
          <w:marTop w:val="0"/>
          <w:marBottom w:val="0"/>
          <w:divBdr>
            <w:top w:val="none" w:sz="0" w:space="0" w:color="auto"/>
            <w:left w:val="none" w:sz="0" w:space="0" w:color="auto"/>
            <w:bottom w:val="none" w:sz="0" w:space="0" w:color="auto"/>
            <w:right w:val="none" w:sz="0" w:space="0" w:color="auto"/>
          </w:divBdr>
          <w:divsChild>
            <w:div w:id="263421270">
              <w:marLeft w:val="0"/>
              <w:marRight w:val="0"/>
              <w:marTop w:val="0"/>
              <w:marBottom w:val="0"/>
              <w:divBdr>
                <w:top w:val="none" w:sz="0" w:space="0" w:color="auto"/>
                <w:left w:val="none" w:sz="0" w:space="0" w:color="auto"/>
                <w:bottom w:val="none" w:sz="0" w:space="0" w:color="auto"/>
                <w:right w:val="none" w:sz="0" w:space="0" w:color="auto"/>
              </w:divBdr>
            </w:div>
          </w:divsChild>
        </w:div>
        <w:div w:id="2102605582">
          <w:marLeft w:val="0"/>
          <w:marRight w:val="0"/>
          <w:marTop w:val="0"/>
          <w:marBottom w:val="0"/>
          <w:divBdr>
            <w:top w:val="none" w:sz="0" w:space="0" w:color="auto"/>
            <w:left w:val="none" w:sz="0" w:space="0" w:color="auto"/>
            <w:bottom w:val="none" w:sz="0" w:space="0" w:color="auto"/>
            <w:right w:val="none" w:sz="0" w:space="0" w:color="auto"/>
          </w:divBdr>
          <w:divsChild>
            <w:div w:id="392895393">
              <w:marLeft w:val="0"/>
              <w:marRight w:val="0"/>
              <w:marTop w:val="0"/>
              <w:marBottom w:val="0"/>
              <w:divBdr>
                <w:top w:val="none" w:sz="0" w:space="0" w:color="auto"/>
                <w:left w:val="none" w:sz="0" w:space="0" w:color="auto"/>
                <w:bottom w:val="none" w:sz="0" w:space="0" w:color="auto"/>
                <w:right w:val="none" w:sz="0" w:space="0" w:color="auto"/>
              </w:divBdr>
            </w:div>
          </w:divsChild>
        </w:div>
        <w:div w:id="2126849557">
          <w:marLeft w:val="0"/>
          <w:marRight w:val="0"/>
          <w:marTop w:val="0"/>
          <w:marBottom w:val="0"/>
          <w:divBdr>
            <w:top w:val="none" w:sz="0" w:space="0" w:color="auto"/>
            <w:left w:val="none" w:sz="0" w:space="0" w:color="auto"/>
            <w:bottom w:val="none" w:sz="0" w:space="0" w:color="auto"/>
            <w:right w:val="none" w:sz="0" w:space="0" w:color="auto"/>
          </w:divBdr>
          <w:divsChild>
            <w:div w:id="3156948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8180142">
      <w:bodyDiv w:val="1"/>
      <w:marLeft w:val="0"/>
      <w:marRight w:val="0"/>
      <w:marTop w:val="0"/>
      <w:marBottom w:val="0"/>
      <w:divBdr>
        <w:top w:val="none" w:sz="0" w:space="0" w:color="auto"/>
        <w:left w:val="none" w:sz="0" w:space="0" w:color="auto"/>
        <w:bottom w:val="none" w:sz="0" w:space="0" w:color="auto"/>
        <w:right w:val="none" w:sz="0" w:space="0" w:color="auto"/>
      </w:divBdr>
      <w:divsChild>
        <w:div w:id="9843362">
          <w:marLeft w:val="0"/>
          <w:marRight w:val="0"/>
          <w:marTop w:val="0"/>
          <w:marBottom w:val="0"/>
          <w:divBdr>
            <w:top w:val="single" w:sz="2" w:space="0" w:color="auto"/>
            <w:left w:val="single" w:sz="2" w:space="0" w:color="auto"/>
            <w:bottom w:val="single" w:sz="6" w:space="0" w:color="auto"/>
            <w:right w:val="single" w:sz="2" w:space="0" w:color="auto"/>
          </w:divBdr>
          <w:divsChild>
            <w:div w:id="1063413083">
              <w:marLeft w:val="0"/>
              <w:marRight w:val="0"/>
              <w:marTop w:val="100"/>
              <w:marBottom w:val="100"/>
              <w:divBdr>
                <w:top w:val="single" w:sz="2" w:space="0" w:color="D9D9E3"/>
                <w:left w:val="single" w:sz="2" w:space="0" w:color="D9D9E3"/>
                <w:bottom w:val="single" w:sz="2" w:space="0" w:color="D9D9E3"/>
                <w:right w:val="single" w:sz="2" w:space="0" w:color="D9D9E3"/>
              </w:divBdr>
              <w:divsChild>
                <w:div w:id="1488472928">
                  <w:marLeft w:val="0"/>
                  <w:marRight w:val="0"/>
                  <w:marTop w:val="0"/>
                  <w:marBottom w:val="0"/>
                  <w:divBdr>
                    <w:top w:val="single" w:sz="2" w:space="0" w:color="D9D9E3"/>
                    <w:left w:val="single" w:sz="2" w:space="0" w:color="D9D9E3"/>
                    <w:bottom w:val="single" w:sz="2" w:space="0" w:color="D9D9E3"/>
                    <w:right w:val="single" w:sz="2" w:space="0" w:color="D9D9E3"/>
                  </w:divBdr>
                  <w:divsChild>
                    <w:div w:id="281035609">
                      <w:marLeft w:val="0"/>
                      <w:marRight w:val="0"/>
                      <w:marTop w:val="0"/>
                      <w:marBottom w:val="0"/>
                      <w:divBdr>
                        <w:top w:val="single" w:sz="2" w:space="0" w:color="D9D9E3"/>
                        <w:left w:val="single" w:sz="2" w:space="0" w:color="D9D9E3"/>
                        <w:bottom w:val="single" w:sz="2" w:space="0" w:color="D9D9E3"/>
                        <w:right w:val="single" w:sz="2" w:space="0" w:color="D9D9E3"/>
                      </w:divBdr>
                      <w:divsChild>
                        <w:div w:id="929966250">
                          <w:marLeft w:val="0"/>
                          <w:marRight w:val="0"/>
                          <w:marTop w:val="0"/>
                          <w:marBottom w:val="0"/>
                          <w:divBdr>
                            <w:top w:val="single" w:sz="2" w:space="0" w:color="D9D9E3"/>
                            <w:left w:val="single" w:sz="2" w:space="0" w:color="D9D9E3"/>
                            <w:bottom w:val="single" w:sz="2" w:space="0" w:color="D9D9E3"/>
                            <w:right w:val="single" w:sz="2" w:space="0" w:color="D9D9E3"/>
                          </w:divBdr>
                          <w:divsChild>
                            <w:div w:id="252324011">
                              <w:marLeft w:val="0"/>
                              <w:marRight w:val="0"/>
                              <w:marTop w:val="0"/>
                              <w:marBottom w:val="0"/>
                              <w:divBdr>
                                <w:top w:val="single" w:sz="2" w:space="0" w:color="D9D9E3"/>
                                <w:left w:val="single" w:sz="2" w:space="0" w:color="D9D9E3"/>
                                <w:bottom w:val="single" w:sz="2" w:space="0" w:color="D9D9E3"/>
                                <w:right w:val="single" w:sz="2" w:space="0" w:color="D9D9E3"/>
                              </w:divBdr>
                              <w:divsChild>
                                <w:div w:id="1452742381">
                                  <w:marLeft w:val="0"/>
                                  <w:marRight w:val="0"/>
                                  <w:marTop w:val="0"/>
                                  <w:marBottom w:val="0"/>
                                  <w:divBdr>
                                    <w:top w:val="single" w:sz="2" w:space="0" w:color="D9D9E3"/>
                                    <w:left w:val="single" w:sz="2" w:space="0" w:color="D9D9E3"/>
                                    <w:bottom w:val="single" w:sz="2" w:space="0" w:color="D9D9E3"/>
                                    <w:right w:val="single" w:sz="2" w:space="0" w:color="D9D9E3"/>
                                  </w:divBdr>
                                  <w:divsChild>
                                    <w:div w:id="2074349404">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sChild>
        </w:div>
      </w:divsChild>
    </w:div>
    <w:div w:id="170292529">
      <w:bodyDiv w:val="1"/>
      <w:marLeft w:val="0"/>
      <w:marRight w:val="0"/>
      <w:marTop w:val="0"/>
      <w:marBottom w:val="0"/>
      <w:divBdr>
        <w:top w:val="none" w:sz="0" w:space="0" w:color="auto"/>
        <w:left w:val="none" w:sz="0" w:space="0" w:color="auto"/>
        <w:bottom w:val="none" w:sz="0" w:space="0" w:color="auto"/>
        <w:right w:val="none" w:sz="0" w:space="0" w:color="auto"/>
      </w:divBdr>
    </w:div>
    <w:div w:id="208424423">
      <w:bodyDiv w:val="1"/>
      <w:marLeft w:val="0"/>
      <w:marRight w:val="0"/>
      <w:marTop w:val="0"/>
      <w:marBottom w:val="0"/>
      <w:divBdr>
        <w:top w:val="none" w:sz="0" w:space="0" w:color="auto"/>
        <w:left w:val="none" w:sz="0" w:space="0" w:color="auto"/>
        <w:bottom w:val="none" w:sz="0" w:space="0" w:color="auto"/>
        <w:right w:val="none" w:sz="0" w:space="0" w:color="auto"/>
      </w:divBdr>
      <w:divsChild>
        <w:div w:id="426271014">
          <w:marLeft w:val="0"/>
          <w:marRight w:val="0"/>
          <w:marTop w:val="0"/>
          <w:marBottom w:val="0"/>
          <w:divBdr>
            <w:top w:val="none" w:sz="0" w:space="0" w:color="auto"/>
            <w:left w:val="none" w:sz="0" w:space="0" w:color="auto"/>
            <w:bottom w:val="none" w:sz="0" w:space="0" w:color="auto"/>
            <w:right w:val="none" w:sz="0" w:space="0" w:color="auto"/>
          </w:divBdr>
          <w:divsChild>
            <w:div w:id="1817718818">
              <w:marLeft w:val="0"/>
              <w:marRight w:val="0"/>
              <w:marTop w:val="0"/>
              <w:marBottom w:val="0"/>
              <w:divBdr>
                <w:top w:val="none" w:sz="0" w:space="0" w:color="auto"/>
                <w:left w:val="none" w:sz="0" w:space="0" w:color="auto"/>
                <w:bottom w:val="none" w:sz="0" w:space="0" w:color="auto"/>
                <w:right w:val="none" w:sz="0" w:space="0" w:color="auto"/>
              </w:divBdr>
            </w:div>
          </w:divsChild>
        </w:div>
        <w:div w:id="477114009">
          <w:marLeft w:val="0"/>
          <w:marRight w:val="0"/>
          <w:marTop w:val="0"/>
          <w:marBottom w:val="0"/>
          <w:divBdr>
            <w:top w:val="none" w:sz="0" w:space="0" w:color="auto"/>
            <w:left w:val="none" w:sz="0" w:space="0" w:color="auto"/>
            <w:bottom w:val="none" w:sz="0" w:space="0" w:color="auto"/>
            <w:right w:val="none" w:sz="0" w:space="0" w:color="auto"/>
          </w:divBdr>
          <w:divsChild>
            <w:div w:id="583958511">
              <w:marLeft w:val="0"/>
              <w:marRight w:val="0"/>
              <w:marTop w:val="0"/>
              <w:marBottom w:val="0"/>
              <w:divBdr>
                <w:top w:val="none" w:sz="0" w:space="0" w:color="auto"/>
                <w:left w:val="none" w:sz="0" w:space="0" w:color="auto"/>
                <w:bottom w:val="none" w:sz="0" w:space="0" w:color="auto"/>
                <w:right w:val="none" w:sz="0" w:space="0" w:color="auto"/>
              </w:divBdr>
            </w:div>
          </w:divsChild>
        </w:div>
        <w:div w:id="482043753">
          <w:marLeft w:val="0"/>
          <w:marRight w:val="0"/>
          <w:marTop w:val="0"/>
          <w:marBottom w:val="0"/>
          <w:divBdr>
            <w:top w:val="none" w:sz="0" w:space="0" w:color="auto"/>
            <w:left w:val="none" w:sz="0" w:space="0" w:color="auto"/>
            <w:bottom w:val="none" w:sz="0" w:space="0" w:color="auto"/>
            <w:right w:val="none" w:sz="0" w:space="0" w:color="auto"/>
          </w:divBdr>
          <w:divsChild>
            <w:div w:id="1129738145">
              <w:marLeft w:val="0"/>
              <w:marRight w:val="0"/>
              <w:marTop w:val="0"/>
              <w:marBottom w:val="0"/>
              <w:divBdr>
                <w:top w:val="none" w:sz="0" w:space="0" w:color="auto"/>
                <w:left w:val="none" w:sz="0" w:space="0" w:color="auto"/>
                <w:bottom w:val="none" w:sz="0" w:space="0" w:color="auto"/>
                <w:right w:val="none" w:sz="0" w:space="0" w:color="auto"/>
              </w:divBdr>
            </w:div>
          </w:divsChild>
        </w:div>
        <w:div w:id="545723606">
          <w:marLeft w:val="0"/>
          <w:marRight w:val="0"/>
          <w:marTop w:val="0"/>
          <w:marBottom w:val="0"/>
          <w:divBdr>
            <w:top w:val="none" w:sz="0" w:space="0" w:color="auto"/>
            <w:left w:val="none" w:sz="0" w:space="0" w:color="auto"/>
            <w:bottom w:val="none" w:sz="0" w:space="0" w:color="auto"/>
            <w:right w:val="none" w:sz="0" w:space="0" w:color="auto"/>
          </w:divBdr>
          <w:divsChild>
            <w:div w:id="634339887">
              <w:marLeft w:val="0"/>
              <w:marRight w:val="0"/>
              <w:marTop w:val="0"/>
              <w:marBottom w:val="0"/>
              <w:divBdr>
                <w:top w:val="none" w:sz="0" w:space="0" w:color="auto"/>
                <w:left w:val="none" w:sz="0" w:space="0" w:color="auto"/>
                <w:bottom w:val="none" w:sz="0" w:space="0" w:color="auto"/>
                <w:right w:val="none" w:sz="0" w:space="0" w:color="auto"/>
              </w:divBdr>
            </w:div>
          </w:divsChild>
        </w:div>
        <w:div w:id="635524968">
          <w:marLeft w:val="0"/>
          <w:marRight w:val="0"/>
          <w:marTop w:val="0"/>
          <w:marBottom w:val="0"/>
          <w:divBdr>
            <w:top w:val="none" w:sz="0" w:space="0" w:color="auto"/>
            <w:left w:val="none" w:sz="0" w:space="0" w:color="auto"/>
            <w:bottom w:val="none" w:sz="0" w:space="0" w:color="auto"/>
            <w:right w:val="none" w:sz="0" w:space="0" w:color="auto"/>
          </w:divBdr>
          <w:divsChild>
            <w:div w:id="1111120770">
              <w:marLeft w:val="0"/>
              <w:marRight w:val="0"/>
              <w:marTop w:val="0"/>
              <w:marBottom w:val="0"/>
              <w:divBdr>
                <w:top w:val="none" w:sz="0" w:space="0" w:color="auto"/>
                <w:left w:val="none" w:sz="0" w:space="0" w:color="auto"/>
                <w:bottom w:val="none" w:sz="0" w:space="0" w:color="auto"/>
                <w:right w:val="none" w:sz="0" w:space="0" w:color="auto"/>
              </w:divBdr>
            </w:div>
          </w:divsChild>
        </w:div>
        <w:div w:id="636684947">
          <w:marLeft w:val="0"/>
          <w:marRight w:val="0"/>
          <w:marTop w:val="0"/>
          <w:marBottom w:val="0"/>
          <w:divBdr>
            <w:top w:val="none" w:sz="0" w:space="0" w:color="auto"/>
            <w:left w:val="none" w:sz="0" w:space="0" w:color="auto"/>
            <w:bottom w:val="none" w:sz="0" w:space="0" w:color="auto"/>
            <w:right w:val="none" w:sz="0" w:space="0" w:color="auto"/>
          </w:divBdr>
          <w:divsChild>
            <w:div w:id="1773547120">
              <w:marLeft w:val="0"/>
              <w:marRight w:val="0"/>
              <w:marTop w:val="0"/>
              <w:marBottom w:val="0"/>
              <w:divBdr>
                <w:top w:val="none" w:sz="0" w:space="0" w:color="auto"/>
                <w:left w:val="none" w:sz="0" w:space="0" w:color="auto"/>
                <w:bottom w:val="none" w:sz="0" w:space="0" w:color="auto"/>
                <w:right w:val="none" w:sz="0" w:space="0" w:color="auto"/>
              </w:divBdr>
            </w:div>
          </w:divsChild>
        </w:div>
        <w:div w:id="671494044">
          <w:marLeft w:val="0"/>
          <w:marRight w:val="0"/>
          <w:marTop w:val="0"/>
          <w:marBottom w:val="0"/>
          <w:divBdr>
            <w:top w:val="none" w:sz="0" w:space="0" w:color="auto"/>
            <w:left w:val="none" w:sz="0" w:space="0" w:color="auto"/>
            <w:bottom w:val="none" w:sz="0" w:space="0" w:color="auto"/>
            <w:right w:val="none" w:sz="0" w:space="0" w:color="auto"/>
          </w:divBdr>
          <w:divsChild>
            <w:div w:id="934291540">
              <w:marLeft w:val="0"/>
              <w:marRight w:val="0"/>
              <w:marTop w:val="0"/>
              <w:marBottom w:val="0"/>
              <w:divBdr>
                <w:top w:val="none" w:sz="0" w:space="0" w:color="auto"/>
                <w:left w:val="none" w:sz="0" w:space="0" w:color="auto"/>
                <w:bottom w:val="none" w:sz="0" w:space="0" w:color="auto"/>
                <w:right w:val="none" w:sz="0" w:space="0" w:color="auto"/>
              </w:divBdr>
            </w:div>
          </w:divsChild>
        </w:div>
        <w:div w:id="728383495">
          <w:marLeft w:val="0"/>
          <w:marRight w:val="0"/>
          <w:marTop w:val="0"/>
          <w:marBottom w:val="0"/>
          <w:divBdr>
            <w:top w:val="none" w:sz="0" w:space="0" w:color="auto"/>
            <w:left w:val="none" w:sz="0" w:space="0" w:color="auto"/>
            <w:bottom w:val="none" w:sz="0" w:space="0" w:color="auto"/>
            <w:right w:val="none" w:sz="0" w:space="0" w:color="auto"/>
          </w:divBdr>
          <w:divsChild>
            <w:div w:id="537396082">
              <w:marLeft w:val="0"/>
              <w:marRight w:val="0"/>
              <w:marTop w:val="0"/>
              <w:marBottom w:val="0"/>
              <w:divBdr>
                <w:top w:val="none" w:sz="0" w:space="0" w:color="auto"/>
                <w:left w:val="none" w:sz="0" w:space="0" w:color="auto"/>
                <w:bottom w:val="none" w:sz="0" w:space="0" w:color="auto"/>
                <w:right w:val="none" w:sz="0" w:space="0" w:color="auto"/>
              </w:divBdr>
            </w:div>
          </w:divsChild>
        </w:div>
        <w:div w:id="831793338">
          <w:marLeft w:val="0"/>
          <w:marRight w:val="0"/>
          <w:marTop w:val="0"/>
          <w:marBottom w:val="0"/>
          <w:divBdr>
            <w:top w:val="none" w:sz="0" w:space="0" w:color="auto"/>
            <w:left w:val="none" w:sz="0" w:space="0" w:color="auto"/>
            <w:bottom w:val="none" w:sz="0" w:space="0" w:color="auto"/>
            <w:right w:val="none" w:sz="0" w:space="0" w:color="auto"/>
          </w:divBdr>
          <w:divsChild>
            <w:div w:id="901062646">
              <w:marLeft w:val="0"/>
              <w:marRight w:val="0"/>
              <w:marTop w:val="0"/>
              <w:marBottom w:val="0"/>
              <w:divBdr>
                <w:top w:val="none" w:sz="0" w:space="0" w:color="auto"/>
                <w:left w:val="none" w:sz="0" w:space="0" w:color="auto"/>
                <w:bottom w:val="none" w:sz="0" w:space="0" w:color="auto"/>
                <w:right w:val="none" w:sz="0" w:space="0" w:color="auto"/>
              </w:divBdr>
            </w:div>
          </w:divsChild>
        </w:div>
        <w:div w:id="948195728">
          <w:marLeft w:val="0"/>
          <w:marRight w:val="0"/>
          <w:marTop w:val="0"/>
          <w:marBottom w:val="0"/>
          <w:divBdr>
            <w:top w:val="none" w:sz="0" w:space="0" w:color="auto"/>
            <w:left w:val="none" w:sz="0" w:space="0" w:color="auto"/>
            <w:bottom w:val="none" w:sz="0" w:space="0" w:color="auto"/>
            <w:right w:val="none" w:sz="0" w:space="0" w:color="auto"/>
          </w:divBdr>
          <w:divsChild>
            <w:div w:id="2044406375">
              <w:marLeft w:val="0"/>
              <w:marRight w:val="0"/>
              <w:marTop w:val="0"/>
              <w:marBottom w:val="0"/>
              <w:divBdr>
                <w:top w:val="none" w:sz="0" w:space="0" w:color="auto"/>
                <w:left w:val="none" w:sz="0" w:space="0" w:color="auto"/>
                <w:bottom w:val="none" w:sz="0" w:space="0" w:color="auto"/>
                <w:right w:val="none" w:sz="0" w:space="0" w:color="auto"/>
              </w:divBdr>
            </w:div>
          </w:divsChild>
        </w:div>
        <w:div w:id="989941623">
          <w:marLeft w:val="0"/>
          <w:marRight w:val="0"/>
          <w:marTop w:val="0"/>
          <w:marBottom w:val="0"/>
          <w:divBdr>
            <w:top w:val="none" w:sz="0" w:space="0" w:color="auto"/>
            <w:left w:val="none" w:sz="0" w:space="0" w:color="auto"/>
            <w:bottom w:val="none" w:sz="0" w:space="0" w:color="auto"/>
            <w:right w:val="none" w:sz="0" w:space="0" w:color="auto"/>
          </w:divBdr>
          <w:divsChild>
            <w:div w:id="785975068">
              <w:marLeft w:val="0"/>
              <w:marRight w:val="0"/>
              <w:marTop w:val="0"/>
              <w:marBottom w:val="0"/>
              <w:divBdr>
                <w:top w:val="none" w:sz="0" w:space="0" w:color="auto"/>
                <w:left w:val="none" w:sz="0" w:space="0" w:color="auto"/>
                <w:bottom w:val="none" w:sz="0" w:space="0" w:color="auto"/>
                <w:right w:val="none" w:sz="0" w:space="0" w:color="auto"/>
              </w:divBdr>
            </w:div>
          </w:divsChild>
        </w:div>
        <w:div w:id="993949623">
          <w:marLeft w:val="0"/>
          <w:marRight w:val="0"/>
          <w:marTop w:val="0"/>
          <w:marBottom w:val="0"/>
          <w:divBdr>
            <w:top w:val="none" w:sz="0" w:space="0" w:color="auto"/>
            <w:left w:val="none" w:sz="0" w:space="0" w:color="auto"/>
            <w:bottom w:val="none" w:sz="0" w:space="0" w:color="auto"/>
            <w:right w:val="none" w:sz="0" w:space="0" w:color="auto"/>
          </w:divBdr>
          <w:divsChild>
            <w:div w:id="1917207398">
              <w:marLeft w:val="0"/>
              <w:marRight w:val="0"/>
              <w:marTop w:val="0"/>
              <w:marBottom w:val="0"/>
              <w:divBdr>
                <w:top w:val="none" w:sz="0" w:space="0" w:color="auto"/>
                <w:left w:val="none" w:sz="0" w:space="0" w:color="auto"/>
                <w:bottom w:val="none" w:sz="0" w:space="0" w:color="auto"/>
                <w:right w:val="none" w:sz="0" w:space="0" w:color="auto"/>
              </w:divBdr>
            </w:div>
          </w:divsChild>
        </w:div>
        <w:div w:id="999383986">
          <w:marLeft w:val="0"/>
          <w:marRight w:val="0"/>
          <w:marTop w:val="0"/>
          <w:marBottom w:val="0"/>
          <w:divBdr>
            <w:top w:val="none" w:sz="0" w:space="0" w:color="auto"/>
            <w:left w:val="none" w:sz="0" w:space="0" w:color="auto"/>
            <w:bottom w:val="none" w:sz="0" w:space="0" w:color="auto"/>
            <w:right w:val="none" w:sz="0" w:space="0" w:color="auto"/>
          </w:divBdr>
          <w:divsChild>
            <w:div w:id="704601840">
              <w:marLeft w:val="0"/>
              <w:marRight w:val="0"/>
              <w:marTop w:val="0"/>
              <w:marBottom w:val="0"/>
              <w:divBdr>
                <w:top w:val="none" w:sz="0" w:space="0" w:color="auto"/>
                <w:left w:val="none" w:sz="0" w:space="0" w:color="auto"/>
                <w:bottom w:val="none" w:sz="0" w:space="0" w:color="auto"/>
                <w:right w:val="none" w:sz="0" w:space="0" w:color="auto"/>
              </w:divBdr>
            </w:div>
          </w:divsChild>
        </w:div>
        <w:div w:id="1186675064">
          <w:marLeft w:val="0"/>
          <w:marRight w:val="0"/>
          <w:marTop w:val="0"/>
          <w:marBottom w:val="0"/>
          <w:divBdr>
            <w:top w:val="none" w:sz="0" w:space="0" w:color="auto"/>
            <w:left w:val="none" w:sz="0" w:space="0" w:color="auto"/>
            <w:bottom w:val="none" w:sz="0" w:space="0" w:color="auto"/>
            <w:right w:val="none" w:sz="0" w:space="0" w:color="auto"/>
          </w:divBdr>
          <w:divsChild>
            <w:div w:id="819463303">
              <w:marLeft w:val="0"/>
              <w:marRight w:val="0"/>
              <w:marTop w:val="0"/>
              <w:marBottom w:val="0"/>
              <w:divBdr>
                <w:top w:val="none" w:sz="0" w:space="0" w:color="auto"/>
                <w:left w:val="none" w:sz="0" w:space="0" w:color="auto"/>
                <w:bottom w:val="none" w:sz="0" w:space="0" w:color="auto"/>
                <w:right w:val="none" w:sz="0" w:space="0" w:color="auto"/>
              </w:divBdr>
            </w:div>
          </w:divsChild>
        </w:div>
        <w:div w:id="1318848780">
          <w:marLeft w:val="0"/>
          <w:marRight w:val="0"/>
          <w:marTop w:val="0"/>
          <w:marBottom w:val="0"/>
          <w:divBdr>
            <w:top w:val="none" w:sz="0" w:space="0" w:color="auto"/>
            <w:left w:val="none" w:sz="0" w:space="0" w:color="auto"/>
            <w:bottom w:val="none" w:sz="0" w:space="0" w:color="auto"/>
            <w:right w:val="none" w:sz="0" w:space="0" w:color="auto"/>
          </w:divBdr>
          <w:divsChild>
            <w:div w:id="458691317">
              <w:marLeft w:val="0"/>
              <w:marRight w:val="0"/>
              <w:marTop w:val="0"/>
              <w:marBottom w:val="0"/>
              <w:divBdr>
                <w:top w:val="none" w:sz="0" w:space="0" w:color="auto"/>
                <w:left w:val="none" w:sz="0" w:space="0" w:color="auto"/>
                <w:bottom w:val="none" w:sz="0" w:space="0" w:color="auto"/>
                <w:right w:val="none" w:sz="0" w:space="0" w:color="auto"/>
              </w:divBdr>
            </w:div>
          </w:divsChild>
        </w:div>
        <w:div w:id="1326127581">
          <w:marLeft w:val="0"/>
          <w:marRight w:val="0"/>
          <w:marTop w:val="0"/>
          <w:marBottom w:val="0"/>
          <w:divBdr>
            <w:top w:val="none" w:sz="0" w:space="0" w:color="auto"/>
            <w:left w:val="none" w:sz="0" w:space="0" w:color="auto"/>
            <w:bottom w:val="none" w:sz="0" w:space="0" w:color="auto"/>
            <w:right w:val="none" w:sz="0" w:space="0" w:color="auto"/>
          </w:divBdr>
          <w:divsChild>
            <w:div w:id="373625375">
              <w:marLeft w:val="0"/>
              <w:marRight w:val="0"/>
              <w:marTop w:val="0"/>
              <w:marBottom w:val="0"/>
              <w:divBdr>
                <w:top w:val="none" w:sz="0" w:space="0" w:color="auto"/>
                <w:left w:val="none" w:sz="0" w:space="0" w:color="auto"/>
                <w:bottom w:val="none" w:sz="0" w:space="0" w:color="auto"/>
                <w:right w:val="none" w:sz="0" w:space="0" w:color="auto"/>
              </w:divBdr>
            </w:div>
          </w:divsChild>
        </w:div>
        <w:div w:id="1379281812">
          <w:marLeft w:val="0"/>
          <w:marRight w:val="0"/>
          <w:marTop w:val="0"/>
          <w:marBottom w:val="0"/>
          <w:divBdr>
            <w:top w:val="none" w:sz="0" w:space="0" w:color="auto"/>
            <w:left w:val="none" w:sz="0" w:space="0" w:color="auto"/>
            <w:bottom w:val="none" w:sz="0" w:space="0" w:color="auto"/>
            <w:right w:val="none" w:sz="0" w:space="0" w:color="auto"/>
          </w:divBdr>
          <w:divsChild>
            <w:div w:id="1586381180">
              <w:marLeft w:val="0"/>
              <w:marRight w:val="0"/>
              <w:marTop w:val="0"/>
              <w:marBottom w:val="0"/>
              <w:divBdr>
                <w:top w:val="none" w:sz="0" w:space="0" w:color="auto"/>
                <w:left w:val="none" w:sz="0" w:space="0" w:color="auto"/>
                <w:bottom w:val="none" w:sz="0" w:space="0" w:color="auto"/>
                <w:right w:val="none" w:sz="0" w:space="0" w:color="auto"/>
              </w:divBdr>
            </w:div>
          </w:divsChild>
        </w:div>
        <w:div w:id="1422485222">
          <w:marLeft w:val="0"/>
          <w:marRight w:val="0"/>
          <w:marTop w:val="0"/>
          <w:marBottom w:val="0"/>
          <w:divBdr>
            <w:top w:val="none" w:sz="0" w:space="0" w:color="auto"/>
            <w:left w:val="none" w:sz="0" w:space="0" w:color="auto"/>
            <w:bottom w:val="none" w:sz="0" w:space="0" w:color="auto"/>
            <w:right w:val="none" w:sz="0" w:space="0" w:color="auto"/>
          </w:divBdr>
          <w:divsChild>
            <w:div w:id="1242985869">
              <w:marLeft w:val="0"/>
              <w:marRight w:val="0"/>
              <w:marTop w:val="0"/>
              <w:marBottom w:val="0"/>
              <w:divBdr>
                <w:top w:val="none" w:sz="0" w:space="0" w:color="auto"/>
                <w:left w:val="none" w:sz="0" w:space="0" w:color="auto"/>
                <w:bottom w:val="none" w:sz="0" w:space="0" w:color="auto"/>
                <w:right w:val="none" w:sz="0" w:space="0" w:color="auto"/>
              </w:divBdr>
            </w:div>
          </w:divsChild>
        </w:div>
        <w:div w:id="1495224948">
          <w:marLeft w:val="0"/>
          <w:marRight w:val="0"/>
          <w:marTop w:val="0"/>
          <w:marBottom w:val="0"/>
          <w:divBdr>
            <w:top w:val="none" w:sz="0" w:space="0" w:color="auto"/>
            <w:left w:val="none" w:sz="0" w:space="0" w:color="auto"/>
            <w:bottom w:val="none" w:sz="0" w:space="0" w:color="auto"/>
            <w:right w:val="none" w:sz="0" w:space="0" w:color="auto"/>
          </w:divBdr>
          <w:divsChild>
            <w:div w:id="642347659">
              <w:marLeft w:val="0"/>
              <w:marRight w:val="0"/>
              <w:marTop w:val="0"/>
              <w:marBottom w:val="0"/>
              <w:divBdr>
                <w:top w:val="none" w:sz="0" w:space="0" w:color="auto"/>
                <w:left w:val="none" w:sz="0" w:space="0" w:color="auto"/>
                <w:bottom w:val="none" w:sz="0" w:space="0" w:color="auto"/>
                <w:right w:val="none" w:sz="0" w:space="0" w:color="auto"/>
              </w:divBdr>
            </w:div>
          </w:divsChild>
        </w:div>
        <w:div w:id="1589004254">
          <w:marLeft w:val="0"/>
          <w:marRight w:val="0"/>
          <w:marTop w:val="0"/>
          <w:marBottom w:val="0"/>
          <w:divBdr>
            <w:top w:val="none" w:sz="0" w:space="0" w:color="auto"/>
            <w:left w:val="none" w:sz="0" w:space="0" w:color="auto"/>
            <w:bottom w:val="none" w:sz="0" w:space="0" w:color="auto"/>
            <w:right w:val="none" w:sz="0" w:space="0" w:color="auto"/>
          </w:divBdr>
          <w:divsChild>
            <w:div w:id="1194659797">
              <w:marLeft w:val="0"/>
              <w:marRight w:val="0"/>
              <w:marTop w:val="0"/>
              <w:marBottom w:val="0"/>
              <w:divBdr>
                <w:top w:val="none" w:sz="0" w:space="0" w:color="auto"/>
                <w:left w:val="none" w:sz="0" w:space="0" w:color="auto"/>
                <w:bottom w:val="none" w:sz="0" w:space="0" w:color="auto"/>
                <w:right w:val="none" w:sz="0" w:space="0" w:color="auto"/>
              </w:divBdr>
            </w:div>
          </w:divsChild>
        </w:div>
        <w:div w:id="1727290749">
          <w:marLeft w:val="0"/>
          <w:marRight w:val="0"/>
          <w:marTop w:val="0"/>
          <w:marBottom w:val="0"/>
          <w:divBdr>
            <w:top w:val="none" w:sz="0" w:space="0" w:color="auto"/>
            <w:left w:val="none" w:sz="0" w:space="0" w:color="auto"/>
            <w:bottom w:val="none" w:sz="0" w:space="0" w:color="auto"/>
            <w:right w:val="none" w:sz="0" w:space="0" w:color="auto"/>
          </w:divBdr>
          <w:divsChild>
            <w:div w:id="1357124352">
              <w:marLeft w:val="0"/>
              <w:marRight w:val="0"/>
              <w:marTop w:val="0"/>
              <w:marBottom w:val="0"/>
              <w:divBdr>
                <w:top w:val="none" w:sz="0" w:space="0" w:color="auto"/>
                <w:left w:val="none" w:sz="0" w:space="0" w:color="auto"/>
                <w:bottom w:val="none" w:sz="0" w:space="0" w:color="auto"/>
                <w:right w:val="none" w:sz="0" w:space="0" w:color="auto"/>
              </w:divBdr>
            </w:div>
          </w:divsChild>
        </w:div>
        <w:div w:id="1741831700">
          <w:marLeft w:val="0"/>
          <w:marRight w:val="0"/>
          <w:marTop w:val="0"/>
          <w:marBottom w:val="0"/>
          <w:divBdr>
            <w:top w:val="none" w:sz="0" w:space="0" w:color="auto"/>
            <w:left w:val="none" w:sz="0" w:space="0" w:color="auto"/>
            <w:bottom w:val="none" w:sz="0" w:space="0" w:color="auto"/>
            <w:right w:val="none" w:sz="0" w:space="0" w:color="auto"/>
          </w:divBdr>
          <w:divsChild>
            <w:div w:id="1466511676">
              <w:marLeft w:val="0"/>
              <w:marRight w:val="0"/>
              <w:marTop w:val="0"/>
              <w:marBottom w:val="0"/>
              <w:divBdr>
                <w:top w:val="none" w:sz="0" w:space="0" w:color="auto"/>
                <w:left w:val="none" w:sz="0" w:space="0" w:color="auto"/>
                <w:bottom w:val="none" w:sz="0" w:space="0" w:color="auto"/>
                <w:right w:val="none" w:sz="0" w:space="0" w:color="auto"/>
              </w:divBdr>
            </w:div>
          </w:divsChild>
        </w:div>
        <w:div w:id="1851682031">
          <w:marLeft w:val="0"/>
          <w:marRight w:val="0"/>
          <w:marTop w:val="0"/>
          <w:marBottom w:val="0"/>
          <w:divBdr>
            <w:top w:val="none" w:sz="0" w:space="0" w:color="auto"/>
            <w:left w:val="none" w:sz="0" w:space="0" w:color="auto"/>
            <w:bottom w:val="none" w:sz="0" w:space="0" w:color="auto"/>
            <w:right w:val="none" w:sz="0" w:space="0" w:color="auto"/>
          </w:divBdr>
          <w:divsChild>
            <w:div w:id="9182938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31936142">
      <w:bodyDiv w:val="1"/>
      <w:marLeft w:val="0"/>
      <w:marRight w:val="0"/>
      <w:marTop w:val="0"/>
      <w:marBottom w:val="0"/>
      <w:divBdr>
        <w:top w:val="none" w:sz="0" w:space="0" w:color="auto"/>
        <w:left w:val="none" w:sz="0" w:space="0" w:color="auto"/>
        <w:bottom w:val="none" w:sz="0" w:space="0" w:color="auto"/>
        <w:right w:val="none" w:sz="0" w:space="0" w:color="auto"/>
      </w:divBdr>
    </w:div>
    <w:div w:id="235819759">
      <w:bodyDiv w:val="1"/>
      <w:marLeft w:val="0"/>
      <w:marRight w:val="0"/>
      <w:marTop w:val="0"/>
      <w:marBottom w:val="0"/>
      <w:divBdr>
        <w:top w:val="none" w:sz="0" w:space="0" w:color="auto"/>
        <w:left w:val="none" w:sz="0" w:space="0" w:color="auto"/>
        <w:bottom w:val="none" w:sz="0" w:space="0" w:color="auto"/>
        <w:right w:val="none" w:sz="0" w:space="0" w:color="auto"/>
      </w:divBdr>
    </w:div>
    <w:div w:id="239172281">
      <w:bodyDiv w:val="1"/>
      <w:marLeft w:val="0"/>
      <w:marRight w:val="0"/>
      <w:marTop w:val="0"/>
      <w:marBottom w:val="0"/>
      <w:divBdr>
        <w:top w:val="none" w:sz="0" w:space="0" w:color="auto"/>
        <w:left w:val="none" w:sz="0" w:space="0" w:color="auto"/>
        <w:bottom w:val="none" w:sz="0" w:space="0" w:color="auto"/>
        <w:right w:val="none" w:sz="0" w:space="0" w:color="auto"/>
      </w:divBdr>
    </w:div>
    <w:div w:id="286668486">
      <w:bodyDiv w:val="1"/>
      <w:marLeft w:val="0"/>
      <w:marRight w:val="0"/>
      <w:marTop w:val="0"/>
      <w:marBottom w:val="0"/>
      <w:divBdr>
        <w:top w:val="none" w:sz="0" w:space="0" w:color="auto"/>
        <w:left w:val="none" w:sz="0" w:space="0" w:color="auto"/>
        <w:bottom w:val="none" w:sz="0" w:space="0" w:color="auto"/>
        <w:right w:val="none" w:sz="0" w:space="0" w:color="auto"/>
      </w:divBdr>
    </w:div>
    <w:div w:id="339426852">
      <w:bodyDiv w:val="1"/>
      <w:marLeft w:val="0"/>
      <w:marRight w:val="0"/>
      <w:marTop w:val="0"/>
      <w:marBottom w:val="0"/>
      <w:divBdr>
        <w:top w:val="none" w:sz="0" w:space="0" w:color="auto"/>
        <w:left w:val="none" w:sz="0" w:space="0" w:color="auto"/>
        <w:bottom w:val="none" w:sz="0" w:space="0" w:color="auto"/>
        <w:right w:val="none" w:sz="0" w:space="0" w:color="auto"/>
      </w:divBdr>
    </w:div>
    <w:div w:id="377357326">
      <w:bodyDiv w:val="1"/>
      <w:marLeft w:val="0"/>
      <w:marRight w:val="0"/>
      <w:marTop w:val="0"/>
      <w:marBottom w:val="0"/>
      <w:divBdr>
        <w:top w:val="none" w:sz="0" w:space="0" w:color="auto"/>
        <w:left w:val="none" w:sz="0" w:space="0" w:color="auto"/>
        <w:bottom w:val="none" w:sz="0" w:space="0" w:color="auto"/>
        <w:right w:val="none" w:sz="0" w:space="0" w:color="auto"/>
      </w:divBdr>
    </w:div>
    <w:div w:id="444883866">
      <w:bodyDiv w:val="1"/>
      <w:marLeft w:val="0"/>
      <w:marRight w:val="0"/>
      <w:marTop w:val="0"/>
      <w:marBottom w:val="0"/>
      <w:divBdr>
        <w:top w:val="none" w:sz="0" w:space="0" w:color="auto"/>
        <w:left w:val="none" w:sz="0" w:space="0" w:color="auto"/>
        <w:bottom w:val="none" w:sz="0" w:space="0" w:color="auto"/>
        <w:right w:val="none" w:sz="0" w:space="0" w:color="auto"/>
      </w:divBdr>
    </w:div>
    <w:div w:id="484132609">
      <w:bodyDiv w:val="1"/>
      <w:marLeft w:val="0"/>
      <w:marRight w:val="0"/>
      <w:marTop w:val="0"/>
      <w:marBottom w:val="0"/>
      <w:divBdr>
        <w:top w:val="none" w:sz="0" w:space="0" w:color="auto"/>
        <w:left w:val="none" w:sz="0" w:space="0" w:color="auto"/>
        <w:bottom w:val="none" w:sz="0" w:space="0" w:color="auto"/>
        <w:right w:val="none" w:sz="0" w:space="0" w:color="auto"/>
      </w:divBdr>
      <w:divsChild>
        <w:div w:id="220865886">
          <w:marLeft w:val="0"/>
          <w:marRight w:val="0"/>
          <w:marTop w:val="0"/>
          <w:marBottom w:val="0"/>
          <w:divBdr>
            <w:top w:val="single" w:sz="2" w:space="0" w:color="auto"/>
            <w:left w:val="single" w:sz="2" w:space="0" w:color="auto"/>
            <w:bottom w:val="single" w:sz="6" w:space="0" w:color="auto"/>
            <w:right w:val="single" w:sz="2" w:space="0" w:color="auto"/>
          </w:divBdr>
          <w:divsChild>
            <w:div w:id="908879706">
              <w:marLeft w:val="0"/>
              <w:marRight w:val="0"/>
              <w:marTop w:val="100"/>
              <w:marBottom w:val="100"/>
              <w:divBdr>
                <w:top w:val="single" w:sz="2" w:space="0" w:color="D9D9E3"/>
                <w:left w:val="single" w:sz="2" w:space="0" w:color="D9D9E3"/>
                <w:bottom w:val="single" w:sz="2" w:space="0" w:color="D9D9E3"/>
                <w:right w:val="single" w:sz="2" w:space="0" w:color="D9D9E3"/>
              </w:divBdr>
              <w:divsChild>
                <w:div w:id="2133598692">
                  <w:marLeft w:val="0"/>
                  <w:marRight w:val="0"/>
                  <w:marTop w:val="0"/>
                  <w:marBottom w:val="0"/>
                  <w:divBdr>
                    <w:top w:val="single" w:sz="2" w:space="0" w:color="D9D9E3"/>
                    <w:left w:val="single" w:sz="2" w:space="0" w:color="D9D9E3"/>
                    <w:bottom w:val="single" w:sz="2" w:space="0" w:color="D9D9E3"/>
                    <w:right w:val="single" w:sz="2" w:space="0" w:color="D9D9E3"/>
                  </w:divBdr>
                  <w:divsChild>
                    <w:div w:id="1654287684">
                      <w:marLeft w:val="0"/>
                      <w:marRight w:val="0"/>
                      <w:marTop w:val="0"/>
                      <w:marBottom w:val="0"/>
                      <w:divBdr>
                        <w:top w:val="single" w:sz="2" w:space="0" w:color="D9D9E3"/>
                        <w:left w:val="single" w:sz="2" w:space="0" w:color="D9D9E3"/>
                        <w:bottom w:val="single" w:sz="2" w:space="0" w:color="D9D9E3"/>
                        <w:right w:val="single" w:sz="2" w:space="0" w:color="D9D9E3"/>
                      </w:divBdr>
                      <w:divsChild>
                        <w:div w:id="1632633245">
                          <w:marLeft w:val="0"/>
                          <w:marRight w:val="0"/>
                          <w:marTop w:val="0"/>
                          <w:marBottom w:val="0"/>
                          <w:divBdr>
                            <w:top w:val="single" w:sz="2" w:space="0" w:color="D9D9E3"/>
                            <w:left w:val="single" w:sz="2" w:space="0" w:color="D9D9E3"/>
                            <w:bottom w:val="single" w:sz="2" w:space="0" w:color="D9D9E3"/>
                            <w:right w:val="single" w:sz="2" w:space="0" w:color="D9D9E3"/>
                          </w:divBdr>
                          <w:divsChild>
                            <w:div w:id="65274375">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 w:id="489102412">
      <w:bodyDiv w:val="1"/>
      <w:marLeft w:val="0"/>
      <w:marRight w:val="0"/>
      <w:marTop w:val="0"/>
      <w:marBottom w:val="0"/>
      <w:divBdr>
        <w:top w:val="none" w:sz="0" w:space="0" w:color="auto"/>
        <w:left w:val="none" w:sz="0" w:space="0" w:color="auto"/>
        <w:bottom w:val="none" w:sz="0" w:space="0" w:color="auto"/>
        <w:right w:val="none" w:sz="0" w:space="0" w:color="auto"/>
      </w:divBdr>
      <w:divsChild>
        <w:div w:id="331840007">
          <w:marLeft w:val="0"/>
          <w:marRight w:val="0"/>
          <w:marTop w:val="0"/>
          <w:marBottom w:val="0"/>
          <w:divBdr>
            <w:top w:val="single" w:sz="2" w:space="0" w:color="auto"/>
            <w:left w:val="single" w:sz="2" w:space="0" w:color="auto"/>
            <w:bottom w:val="single" w:sz="6" w:space="0" w:color="auto"/>
            <w:right w:val="single" w:sz="2" w:space="0" w:color="auto"/>
          </w:divBdr>
          <w:divsChild>
            <w:div w:id="1100182617">
              <w:marLeft w:val="0"/>
              <w:marRight w:val="0"/>
              <w:marTop w:val="100"/>
              <w:marBottom w:val="100"/>
              <w:divBdr>
                <w:top w:val="single" w:sz="2" w:space="0" w:color="D9D9E3"/>
                <w:left w:val="single" w:sz="2" w:space="0" w:color="D9D9E3"/>
                <w:bottom w:val="single" w:sz="2" w:space="0" w:color="D9D9E3"/>
                <w:right w:val="single" w:sz="2" w:space="0" w:color="D9D9E3"/>
              </w:divBdr>
              <w:divsChild>
                <w:div w:id="1444883771">
                  <w:marLeft w:val="0"/>
                  <w:marRight w:val="0"/>
                  <w:marTop w:val="0"/>
                  <w:marBottom w:val="0"/>
                  <w:divBdr>
                    <w:top w:val="single" w:sz="2" w:space="0" w:color="D9D9E3"/>
                    <w:left w:val="single" w:sz="2" w:space="0" w:color="D9D9E3"/>
                    <w:bottom w:val="single" w:sz="2" w:space="0" w:color="D9D9E3"/>
                    <w:right w:val="single" w:sz="2" w:space="0" w:color="D9D9E3"/>
                  </w:divBdr>
                  <w:divsChild>
                    <w:div w:id="1546410433">
                      <w:marLeft w:val="0"/>
                      <w:marRight w:val="0"/>
                      <w:marTop w:val="0"/>
                      <w:marBottom w:val="0"/>
                      <w:divBdr>
                        <w:top w:val="single" w:sz="2" w:space="0" w:color="D9D9E3"/>
                        <w:left w:val="single" w:sz="2" w:space="0" w:color="D9D9E3"/>
                        <w:bottom w:val="single" w:sz="2" w:space="0" w:color="D9D9E3"/>
                        <w:right w:val="single" w:sz="2" w:space="0" w:color="D9D9E3"/>
                      </w:divBdr>
                      <w:divsChild>
                        <w:div w:id="1114834423">
                          <w:marLeft w:val="0"/>
                          <w:marRight w:val="0"/>
                          <w:marTop w:val="0"/>
                          <w:marBottom w:val="0"/>
                          <w:divBdr>
                            <w:top w:val="single" w:sz="2" w:space="0" w:color="D9D9E3"/>
                            <w:left w:val="single" w:sz="2" w:space="0" w:color="D9D9E3"/>
                            <w:bottom w:val="single" w:sz="2" w:space="0" w:color="D9D9E3"/>
                            <w:right w:val="single" w:sz="2" w:space="0" w:color="D9D9E3"/>
                          </w:divBdr>
                          <w:divsChild>
                            <w:div w:id="1209877370">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 w:id="597252444">
      <w:bodyDiv w:val="1"/>
      <w:marLeft w:val="0"/>
      <w:marRight w:val="0"/>
      <w:marTop w:val="0"/>
      <w:marBottom w:val="0"/>
      <w:divBdr>
        <w:top w:val="none" w:sz="0" w:space="0" w:color="auto"/>
        <w:left w:val="none" w:sz="0" w:space="0" w:color="auto"/>
        <w:bottom w:val="none" w:sz="0" w:space="0" w:color="auto"/>
        <w:right w:val="none" w:sz="0" w:space="0" w:color="auto"/>
      </w:divBdr>
      <w:divsChild>
        <w:div w:id="212812926">
          <w:marLeft w:val="0"/>
          <w:marRight w:val="0"/>
          <w:marTop w:val="0"/>
          <w:marBottom w:val="0"/>
          <w:divBdr>
            <w:top w:val="none" w:sz="0" w:space="0" w:color="auto"/>
            <w:left w:val="none" w:sz="0" w:space="0" w:color="auto"/>
            <w:bottom w:val="none" w:sz="0" w:space="0" w:color="auto"/>
            <w:right w:val="none" w:sz="0" w:space="0" w:color="auto"/>
          </w:divBdr>
          <w:divsChild>
            <w:div w:id="121653687">
              <w:marLeft w:val="0"/>
              <w:marRight w:val="0"/>
              <w:marTop w:val="0"/>
              <w:marBottom w:val="0"/>
              <w:divBdr>
                <w:top w:val="none" w:sz="0" w:space="0" w:color="auto"/>
                <w:left w:val="none" w:sz="0" w:space="0" w:color="auto"/>
                <w:bottom w:val="none" w:sz="0" w:space="0" w:color="auto"/>
                <w:right w:val="none" w:sz="0" w:space="0" w:color="auto"/>
              </w:divBdr>
              <w:divsChild>
                <w:div w:id="1061833900">
                  <w:marLeft w:val="0"/>
                  <w:marRight w:val="0"/>
                  <w:marTop w:val="0"/>
                  <w:marBottom w:val="0"/>
                  <w:divBdr>
                    <w:top w:val="none" w:sz="0" w:space="0" w:color="auto"/>
                    <w:left w:val="none" w:sz="0" w:space="0" w:color="auto"/>
                    <w:bottom w:val="none" w:sz="0" w:space="0" w:color="auto"/>
                    <w:right w:val="none" w:sz="0" w:space="0" w:color="auto"/>
                  </w:divBdr>
                  <w:divsChild>
                    <w:div w:id="1178613475">
                      <w:marLeft w:val="0"/>
                      <w:marRight w:val="0"/>
                      <w:marTop w:val="0"/>
                      <w:marBottom w:val="0"/>
                      <w:divBdr>
                        <w:top w:val="none" w:sz="0" w:space="0" w:color="auto"/>
                        <w:left w:val="none" w:sz="0" w:space="0" w:color="auto"/>
                        <w:bottom w:val="none" w:sz="0" w:space="0" w:color="auto"/>
                        <w:right w:val="none" w:sz="0" w:space="0" w:color="auto"/>
                      </w:divBdr>
                      <w:divsChild>
                        <w:div w:id="480266690">
                          <w:marLeft w:val="0"/>
                          <w:marRight w:val="0"/>
                          <w:marTop w:val="0"/>
                          <w:marBottom w:val="0"/>
                          <w:divBdr>
                            <w:top w:val="none" w:sz="0" w:space="0" w:color="auto"/>
                            <w:left w:val="none" w:sz="0" w:space="0" w:color="auto"/>
                            <w:bottom w:val="none" w:sz="0" w:space="0" w:color="auto"/>
                            <w:right w:val="none" w:sz="0" w:space="0" w:color="auto"/>
                          </w:divBdr>
                          <w:divsChild>
                            <w:div w:id="2233717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597566085">
      <w:bodyDiv w:val="1"/>
      <w:marLeft w:val="0"/>
      <w:marRight w:val="0"/>
      <w:marTop w:val="0"/>
      <w:marBottom w:val="0"/>
      <w:divBdr>
        <w:top w:val="none" w:sz="0" w:space="0" w:color="auto"/>
        <w:left w:val="none" w:sz="0" w:space="0" w:color="auto"/>
        <w:bottom w:val="none" w:sz="0" w:space="0" w:color="auto"/>
        <w:right w:val="none" w:sz="0" w:space="0" w:color="auto"/>
      </w:divBdr>
    </w:div>
    <w:div w:id="612903709">
      <w:bodyDiv w:val="1"/>
      <w:marLeft w:val="0"/>
      <w:marRight w:val="0"/>
      <w:marTop w:val="0"/>
      <w:marBottom w:val="0"/>
      <w:divBdr>
        <w:top w:val="none" w:sz="0" w:space="0" w:color="auto"/>
        <w:left w:val="none" w:sz="0" w:space="0" w:color="auto"/>
        <w:bottom w:val="none" w:sz="0" w:space="0" w:color="auto"/>
        <w:right w:val="none" w:sz="0" w:space="0" w:color="auto"/>
      </w:divBdr>
    </w:div>
    <w:div w:id="671837884">
      <w:bodyDiv w:val="1"/>
      <w:marLeft w:val="0"/>
      <w:marRight w:val="0"/>
      <w:marTop w:val="0"/>
      <w:marBottom w:val="0"/>
      <w:divBdr>
        <w:top w:val="none" w:sz="0" w:space="0" w:color="auto"/>
        <w:left w:val="none" w:sz="0" w:space="0" w:color="auto"/>
        <w:bottom w:val="none" w:sz="0" w:space="0" w:color="auto"/>
        <w:right w:val="none" w:sz="0" w:space="0" w:color="auto"/>
      </w:divBdr>
    </w:div>
    <w:div w:id="703362197">
      <w:bodyDiv w:val="1"/>
      <w:marLeft w:val="0"/>
      <w:marRight w:val="0"/>
      <w:marTop w:val="0"/>
      <w:marBottom w:val="0"/>
      <w:divBdr>
        <w:top w:val="none" w:sz="0" w:space="0" w:color="auto"/>
        <w:left w:val="none" w:sz="0" w:space="0" w:color="auto"/>
        <w:bottom w:val="none" w:sz="0" w:space="0" w:color="auto"/>
        <w:right w:val="none" w:sz="0" w:space="0" w:color="auto"/>
      </w:divBdr>
    </w:div>
    <w:div w:id="704253897">
      <w:bodyDiv w:val="1"/>
      <w:marLeft w:val="0"/>
      <w:marRight w:val="0"/>
      <w:marTop w:val="0"/>
      <w:marBottom w:val="0"/>
      <w:divBdr>
        <w:top w:val="none" w:sz="0" w:space="0" w:color="auto"/>
        <w:left w:val="none" w:sz="0" w:space="0" w:color="auto"/>
        <w:bottom w:val="none" w:sz="0" w:space="0" w:color="auto"/>
        <w:right w:val="none" w:sz="0" w:space="0" w:color="auto"/>
      </w:divBdr>
      <w:divsChild>
        <w:div w:id="1407798669">
          <w:marLeft w:val="0"/>
          <w:marRight w:val="0"/>
          <w:marTop w:val="0"/>
          <w:marBottom w:val="0"/>
          <w:divBdr>
            <w:top w:val="none" w:sz="0" w:space="0" w:color="auto"/>
            <w:left w:val="none" w:sz="0" w:space="0" w:color="auto"/>
            <w:bottom w:val="none" w:sz="0" w:space="0" w:color="auto"/>
            <w:right w:val="none" w:sz="0" w:space="0" w:color="auto"/>
          </w:divBdr>
          <w:divsChild>
            <w:div w:id="650061028">
              <w:marLeft w:val="0"/>
              <w:marRight w:val="0"/>
              <w:marTop w:val="0"/>
              <w:marBottom w:val="0"/>
              <w:divBdr>
                <w:top w:val="none" w:sz="0" w:space="0" w:color="auto"/>
                <w:left w:val="none" w:sz="0" w:space="0" w:color="auto"/>
                <w:bottom w:val="none" w:sz="0" w:space="0" w:color="auto"/>
                <w:right w:val="none" w:sz="0" w:space="0" w:color="auto"/>
              </w:divBdr>
              <w:divsChild>
                <w:div w:id="2132699801">
                  <w:marLeft w:val="0"/>
                  <w:marRight w:val="0"/>
                  <w:marTop w:val="0"/>
                  <w:marBottom w:val="0"/>
                  <w:divBdr>
                    <w:top w:val="none" w:sz="0" w:space="0" w:color="auto"/>
                    <w:left w:val="none" w:sz="0" w:space="0" w:color="auto"/>
                    <w:bottom w:val="none" w:sz="0" w:space="0" w:color="auto"/>
                    <w:right w:val="none" w:sz="0" w:space="0" w:color="auto"/>
                  </w:divBdr>
                  <w:divsChild>
                    <w:div w:id="2061590945">
                      <w:marLeft w:val="0"/>
                      <w:marRight w:val="0"/>
                      <w:marTop w:val="0"/>
                      <w:marBottom w:val="0"/>
                      <w:divBdr>
                        <w:top w:val="none" w:sz="0" w:space="0" w:color="auto"/>
                        <w:left w:val="none" w:sz="0" w:space="0" w:color="auto"/>
                        <w:bottom w:val="none" w:sz="0" w:space="0" w:color="auto"/>
                        <w:right w:val="none" w:sz="0" w:space="0" w:color="auto"/>
                      </w:divBdr>
                      <w:divsChild>
                        <w:div w:id="833642719">
                          <w:marLeft w:val="0"/>
                          <w:marRight w:val="0"/>
                          <w:marTop w:val="0"/>
                          <w:marBottom w:val="0"/>
                          <w:divBdr>
                            <w:top w:val="none" w:sz="0" w:space="0" w:color="auto"/>
                            <w:left w:val="none" w:sz="0" w:space="0" w:color="auto"/>
                            <w:bottom w:val="none" w:sz="0" w:space="0" w:color="auto"/>
                            <w:right w:val="none" w:sz="0" w:space="0" w:color="auto"/>
                          </w:divBdr>
                          <w:divsChild>
                            <w:div w:id="1241298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734595748">
      <w:bodyDiv w:val="1"/>
      <w:marLeft w:val="0"/>
      <w:marRight w:val="0"/>
      <w:marTop w:val="0"/>
      <w:marBottom w:val="0"/>
      <w:divBdr>
        <w:top w:val="none" w:sz="0" w:space="0" w:color="auto"/>
        <w:left w:val="none" w:sz="0" w:space="0" w:color="auto"/>
        <w:bottom w:val="none" w:sz="0" w:space="0" w:color="auto"/>
        <w:right w:val="none" w:sz="0" w:space="0" w:color="auto"/>
      </w:divBdr>
      <w:divsChild>
        <w:div w:id="1949191111">
          <w:marLeft w:val="0"/>
          <w:marRight w:val="0"/>
          <w:marTop w:val="0"/>
          <w:marBottom w:val="0"/>
          <w:divBdr>
            <w:top w:val="single" w:sz="2" w:space="0" w:color="auto"/>
            <w:left w:val="single" w:sz="2" w:space="0" w:color="auto"/>
            <w:bottom w:val="single" w:sz="6" w:space="0" w:color="auto"/>
            <w:right w:val="single" w:sz="2" w:space="0" w:color="auto"/>
          </w:divBdr>
          <w:divsChild>
            <w:div w:id="1363943005">
              <w:marLeft w:val="0"/>
              <w:marRight w:val="0"/>
              <w:marTop w:val="100"/>
              <w:marBottom w:val="100"/>
              <w:divBdr>
                <w:top w:val="single" w:sz="2" w:space="0" w:color="D9D9E3"/>
                <w:left w:val="single" w:sz="2" w:space="0" w:color="D9D9E3"/>
                <w:bottom w:val="single" w:sz="2" w:space="0" w:color="D9D9E3"/>
                <w:right w:val="single" w:sz="2" w:space="0" w:color="D9D9E3"/>
              </w:divBdr>
              <w:divsChild>
                <w:div w:id="1709720179">
                  <w:marLeft w:val="0"/>
                  <w:marRight w:val="0"/>
                  <w:marTop w:val="0"/>
                  <w:marBottom w:val="0"/>
                  <w:divBdr>
                    <w:top w:val="single" w:sz="2" w:space="0" w:color="D9D9E3"/>
                    <w:left w:val="single" w:sz="2" w:space="0" w:color="D9D9E3"/>
                    <w:bottom w:val="single" w:sz="2" w:space="0" w:color="D9D9E3"/>
                    <w:right w:val="single" w:sz="2" w:space="0" w:color="D9D9E3"/>
                  </w:divBdr>
                  <w:divsChild>
                    <w:div w:id="543098172">
                      <w:marLeft w:val="0"/>
                      <w:marRight w:val="0"/>
                      <w:marTop w:val="0"/>
                      <w:marBottom w:val="0"/>
                      <w:divBdr>
                        <w:top w:val="single" w:sz="2" w:space="0" w:color="D9D9E3"/>
                        <w:left w:val="single" w:sz="2" w:space="0" w:color="D9D9E3"/>
                        <w:bottom w:val="single" w:sz="2" w:space="0" w:color="D9D9E3"/>
                        <w:right w:val="single" w:sz="2" w:space="0" w:color="D9D9E3"/>
                      </w:divBdr>
                      <w:divsChild>
                        <w:div w:id="2244063">
                          <w:marLeft w:val="0"/>
                          <w:marRight w:val="0"/>
                          <w:marTop w:val="0"/>
                          <w:marBottom w:val="0"/>
                          <w:divBdr>
                            <w:top w:val="single" w:sz="2" w:space="0" w:color="D9D9E3"/>
                            <w:left w:val="single" w:sz="2" w:space="0" w:color="D9D9E3"/>
                            <w:bottom w:val="single" w:sz="2" w:space="0" w:color="D9D9E3"/>
                            <w:right w:val="single" w:sz="2" w:space="0" w:color="D9D9E3"/>
                          </w:divBdr>
                          <w:divsChild>
                            <w:div w:id="572861339">
                              <w:marLeft w:val="0"/>
                              <w:marRight w:val="0"/>
                              <w:marTop w:val="0"/>
                              <w:marBottom w:val="0"/>
                              <w:divBdr>
                                <w:top w:val="single" w:sz="2" w:space="0" w:color="D9D9E3"/>
                                <w:left w:val="single" w:sz="2" w:space="0" w:color="D9D9E3"/>
                                <w:bottom w:val="single" w:sz="2" w:space="0" w:color="D9D9E3"/>
                                <w:right w:val="single" w:sz="2" w:space="0" w:color="D9D9E3"/>
                              </w:divBdr>
                              <w:divsChild>
                                <w:div w:id="1680305868">
                                  <w:marLeft w:val="0"/>
                                  <w:marRight w:val="0"/>
                                  <w:marTop w:val="0"/>
                                  <w:marBottom w:val="0"/>
                                  <w:divBdr>
                                    <w:top w:val="single" w:sz="2" w:space="0" w:color="D9D9E3"/>
                                    <w:left w:val="single" w:sz="2" w:space="0" w:color="D9D9E3"/>
                                    <w:bottom w:val="single" w:sz="2" w:space="0" w:color="D9D9E3"/>
                                    <w:right w:val="single" w:sz="2" w:space="0" w:color="D9D9E3"/>
                                  </w:divBdr>
                                  <w:divsChild>
                                    <w:div w:id="1386679790">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sChild>
        </w:div>
      </w:divsChild>
    </w:div>
    <w:div w:id="736633327">
      <w:bodyDiv w:val="1"/>
      <w:marLeft w:val="0"/>
      <w:marRight w:val="0"/>
      <w:marTop w:val="0"/>
      <w:marBottom w:val="0"/>
      <w:divBdr>
        <w:top w:val="none" w:sz="0" w:space="0" w:color="auto"/>
        <w:left w:val="none" w:sz="0" w:space="0" w:color="auto"/>
        <w:bottom w:val="none" w:sz="0" w:space="0" w:color="auto"/>
        <w:right w:val="none" w:sz="0" w:space="0" w:color="auto"/>
      </w:divBdr>
    </w:div>
    <w:div w:id="757558753">
      <w:bodyDiv w:val="1"/>
      <w:marLeft w:val="0"/>
      <w:marRight w:val="0"/>
      <w:marTop w:val="0"/>
      <w:marBottom w:val="0"/>
      <w:divBdr>
        <w:top w:val="none" w:sz="0" w:space="0" w:color="auto"/>
        <w:left w:val="none" w:sz="0" w:space="0" w:color="auto"/>
        <w:bottom w:val="none" w:sz="0" w:space="0" w:color="auto"/>
        <w:right w:val="none" w:sz="0" w:space="0" w:color="auto"/>
      </w:divBdr>
      <w:divsChild>
        <w:div w:id="1317224510">
          <w:marLeft w:val="0"/>
          <w:marRight w:val="0"/>
          <w:marTop w:val="0"/>
          <w:marBottom w:val="0"/>
          <w:divBdr>
            <w:top w:val="none" w:sz="0" w:space="0" w:color="auto"/>
            <w:left w:val="none" w:sz="0" w:space="0" w:color="auto"/>
            <w:bottom w:val="none" w:sz="0" w:space="0" w:color="auto"/>
            <w:right w:val="none" w:sz="0" w:space="0" w:color="auto"/>
          </w:divBdr>
          <w:divsChild>
            <w:div w:id="1858617771">
              <w:marLeft w:val="0"/>
              <w:marRight w:val="0"/>
              <w:marTop w:val="0"/>
              <w:marBottom w:val="0"/>
              <w:divBdr>
                <w:top w:val="none" w:sz="0" w:space="0" w:color="auto"/>
                <w:left w:val="none" w:sz="0" w:space="0" w:color="auto"/>
                <w:bottom w:val="none" w:sz="0" w:space="0" w:color="auto"/>
                <w:right w:val="none" w:sz="0" w:space="0" w:color="auto"/>
              </w:divBdr>
              <w:divsChild>
                <w:div w:id="1313410715">
                  <w:marLeft w:val="0"/>
                  <w:marRight w:val="0"/>
                  <w:marTop w:val="0"/>
                  <w:marBottom w:val="0"/>
                  <w:divBdr>
                    <w:top w:val="none" w:sz="0" w:space="0" w:color="auto"/>
                    <w:left w:val="none" w:sz="0" w:space="0" w:color="auto"/>
                    <w:bottom w:val="none" w:sz="0" w:space="0" w:color="auto"/>
                    <w:right w:val="none" w:sz="0" w:space="0" w:color="auto"/>
                  </w:divBdr>
                  <w:divsChild>
                    <w:div w:id="12434915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81266216">
      <w:bodyDiv w:val="1"/>
      <w:marLeft w:val="0"/>
      <w:marRight w:val="0"/>
      <w:marTop w:val="0"/>
      <w:marBottom w:val="0"/>
      <w:divBdr>
        <w:top w:val="none" w:sz="0" w:space="0" w:color="auto"/>
        <w:left w:val="none" w:sz="0" w:space="0" w:color="auto"/>
        <w:bottom w:val="none" w:sz="0" w:space="0" w:color="auto"/>
        <w:right w:val="none" w:sz="0" w:space="0" w:color="auto"/>
      </w:divBdr>
    </w:div>
    <w:div w:id="786117958">
      <w:bodyDiv w:val="1"/>
      <w:marLeft w:val="0"/>
      <w:marRight w:val="0"/>
      <w:marTop w:val="0"/>
      <w:marBottom w:val="0"/>
      <w:divBdr>
        <w:top w:val="none" w:sz="0" w:space="0" w:color="auto"/>
        <w:left w:val="none" w:sz="0" w:space="0" w:color="auto"/>
        <w:bottom w:val="none" w:sz="0" w:space="0" w:color="auto"/>
        <w:right w:val="none" w:sz="0" w:space="0" w:color="auto"/>
      </w:divBdr>
    </w:div>
    <w:div w:id="837236934">
      <w:bodyDiv w:val="1"/>
      <w:marLeft w:val="0"/>
      <w:marRight w:val="0"/>
      <w:marTop w:val="0"/>
      <w:marBottom w:val="0"/>
      <w:divBdr>
        <w:top w:val="none" w:sz="0" w:space="0" w:color="auto"/>
        <w:left w:val="none" w:sz="0" w:space="0" w:color="auto"/>
        <w:bottom w:val="none" w:sz="0" w:space="0" w:color="auto"/>
        <w:right w:val="none" w:sz="0" w:space="0" w:color="auto"/>
      </w:divBdr>
      <w:divsChild>
        <w:div w:id="1851135369">
          <w:marLeft w:val="0"/>
          <w:marRight w:val="0"/>
          <w:marTop w:val="0"/>
          <w:marBottom w:val="0"/>
          <w:divBdr>
            <w:top w:val="single" w:sz="2" w:space="0" w:color="auto"/>
            <w:left w:val="single" w:sz="2" w:space="0" w:color="auto"/>
            <w:bottom w:val="single" w:sz="6" w:space="0" w:color="auto"/>
            <w:right w:val="single" w:sz="2" w:space="0" w:color="auto"/>
          </w:divBdr>
          <w:divsChild>
            <w:div w:id="440221937">
              <w:marLeft w:val="0"/>
              <w:marRight w:val="0"/>
              <w:marTop w:val="100"/>
              <w:marBottom w:val="100"/>
              <w:divBdr>
                <w:top w:val="single" w:sz="2" w:space="0" w:color="D9D9E3"/>
                <w:left w:val="single" w:sz="2" w:space="0" w:color="D9D9E3"/>
                <w:bottom w:val="single" w:sz="2" w:space="0" w:color="D9D9E3"/>
                <w:right w:val="single" w:sz="2" w:space="0" w:color="D9D9E3"/>
              </w:divBdr>
              <w:divsChild>
                <w:div w:id="1778452484">
                  <w:marLeft w:val="0"/>
                  <w:marRight w:val="0"/>
                  <w:marTop w:val="0"/>
                  <w:marBottom w:val="0"/>
                  <w:divBdr>
                    <w:top w:val="single" w:sz="2" w:space="0" w:color="D9D9E3"/>
                    <w:left w:val="single" w:sz="2" w:space="0" w:color="D9D9E3"/>
                    <w:bottom w:val="single" w:sz="2" w:space="0" w:color="D9D9E3"/>
                    <w:right w:val="single" w:sz="2" w:space="0" w:color="D9D9E3"/>
                  </w:divBdr>
                  <w:divsChild>
                    <w:div w:id="38290796">
                      <w:marLeft w:val="0"/>
                      <w:marRight w:val="0"/>
                      <w:marTop w:val="0"/>
                      <w:marBottom w:val="0"/>
                      <w:divBdr>
                        <w:top w:val="single" w:sz="2" w:space="0" w:color="D9D9E3"/>
                        <w:left w:val="single" w:sz="2" w:space="0" w:color="D9D9E3"/>
                        <w:bottom w:val="single" w:sz="2" w:space="0" w:color="D9D9E3"/>
                        <w:right w:val="single" w:sz="2" w:space="0" w:color="D9D9E3"/>
                      </w:divBdr>
                      <w:divsChild>
                        <w:div w:id="1317223728">
                          <w:marLeft w:val="0"/>
                          <w:marRight w:val="0"/>
                          <w:marTop w:val="0"/>
                          <w:marBottom w:val="0"/>
                          <w:divBdr>
                            <w:top w:val="single" w:sz="2" w:space="0" w:color="D9D9E3"/>
                            <w:left w:val="single" w:sz="2" w:space="0" w:color="D9D9E3"/>
                            <w:bottom w:val="single" w:sz="2" w:space="0" w:color="D9D9E3"/>
                            <w:right w:val="single" w:sz="2" w:space="0" w:color="D9D9E3"/>
                          </w:divBdr>
                          <w:divsChild>
                            <w:div w:id="997265881">
                              <w:marLeft w:val="0"/>
                              <w:marRight w:val="0"/>
                              <w:marTop w:val="0"/>
                              <w:marBottom w:val="0"/>
                              <w:divBdr>
                                <w:top w:val="single" w:sz="2" w:space="0" w:color="D9D9E3"/>
                                <w:left w:val="single" w:sz="2" w:space="0" w:color="D9D9E3"/>
                                <w:bottom w:val="single" w:sz="2" w:space="0" w:color="D9D9E3"/>
                                <w:right w:val="single" w:sz="2" w:space="0" w:color="D9D9E3"/>
                              </w:divBdr>
                              <w:divsChild>
                                <w:div w:id="1622296466">
                                  <w:marLeft w:val="0"/>
                                  <w:marRight w:val="0"/>
                                  <w:marTop w:val="0"/>
                                  <w:marBottom w:val="0"/>
                                  <w:divBdr>
                                    <w:top w:val="single" w:sz="2" w:space="0" w:color="D9D9E3"/>
                                    <w:left w:val="single" w:sz="2" w:space="0" w:color="D9D9E3"/>
                                    <w:bottom w:val="single" w:sz="2" w:space="0" w:color="D9D9E3"/>
                                    <w:right w:val="single" w:sz="2" w:space="0" w:color="D9D9E3"/>
                                  </w:divBdr>
                                  <w:divsChild>
                                    <w:div w:id="1687705085">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sChild>
        </w:div>
      </w:divsChild>
    </w:div>
    <w:div w:id="841701941">
      <w:bodyDiv w:val="1"/>
      <w:marLeft w:val="0"/>
      <w:marRight w:val="0"/>
      <w:marTop w:val="0"/>
      <w:marBottom w:val="0"/>
      <w:divBdr>
        <w:top w:val="none" w:sz="0" w:space="0" w:color="auto"/>
        <w:left w:val="none" w:sz="0" w:space="0" w:color="auto"/>
        <w:bottom w:val="none" w:sz="0" w:space="0" w:color="auto"/>
        <w:right w:val="none" w:sz="0" w:space="0" w:color="auto"/>
      </w:divBdr>
    </w:div>
    <w:div w:id="862523710">
      <w:bodyDiv w:val="1"/>
      <w:marLeft w:val="0"/>
      <w:marRight w:val="0"/>
      <w:marTop w:val="0"/>
      <w:marBottom w:val="0"/>
      <w:divBdr>
        <w:top w:val="none" w:sz="0" w:space="0" w:color="auto"/>
        <w:left w:val="none" w:sz="0" w:space="0" w:color="auto"/>
        <w:bottom w:val="none" w:sz="0" w:space="0" w:color="auto"/>
        <w:right w:val="none" w:sz="0" w:space="0" w:color="auto"/>
      </w:divBdr>
    </w:div>
    <w:div w:id="880285636">
      <w:bodyDiv w:val="1"/>
      <w:marLeft w:val="0"/>
      <w:marRight w:val="0"/>
      <w:marTop w:val="0"/>
      <w:marBottom w:val="0"/>
      <w:divBdr>
        <w:top w:val="none" w:sz="0" w:space="0" w:color="auto"/>
        <w:left w:val="none" w:sz="0" w:space="0" w:color="auto"/>
        <w:bottom w:val="none" w:sz="0" w:space="0" w:color="auto"/>
        <w:right w:val="none" w:sz="0" w:space="0" w:color="auto"/>
      </w:divBdr>
    </w:div>
    <w:div w:id="921987551">
      <w:bodyDiv w:val="1"/>
      <w:marLeft w:val="0"/>
      <w:marRight w:val="0"/>
      <w:marTop w:val="0"/>
      <w:marBottom w:val="0"/>
      <w:divBdr>
        <w:top w:val="none" w:sz="0" w:space="0" w:color="auto"/>
        <w:left w:val="none" w:sz="0" w:space="0" w:color="auto"/>
        <w:bottom w:val="none" w:sz="0" w:space="0" w:color="auto"/>
        <w:right w:val="none" w:sz="0" w:space="0" w:color="auto"/>
      </w:divBdr>
      <w:divsChild>
        <w:div w:id="305010774">
          <w:marLeft w:val="547"/>
          <w:marRight w:val="0"/>
          <w:marTop w:val="0"/>
          <w:marBottom w:val="160"/>
          <w:divBdr>
            <w:top w:val="none" w:sz="0" w:space="0" w:color="auto"/>
            <w:left w:val="none" w:sz="0" w:space="0" w:color="auto"/>
            <w:bottom w:val="none" w:sz="0" w:space="0" w:color="auto"/>
            <w:right w:val="none" w:sz="0" w:space="0" w:color="auto"/>
          </w:divBdr>
        </w:div>
        <w:div w:id="400829920">
          <w:marLeft w:val="547"/>
          <w:marRight w:val="0"/>
          <w:marTop w:val="0"/>
          <w:marBottom w:val="160"/>
          <w:divBdr>
            <w:top w:val="none" w:sz="0" w:space="0" w:color="auto"/>
            <w:left w:val="none" w:sz="0" w:space="0" w:color="auto"/>
            <w:bottom w:val="none" w:sz="0" w:space="0" w:color="auto"/>
            <w:right w:val="none" w:sz="0" w:space="0" w:color="auto"/>
          </w:divBdr>
        </w:div>
        <w:div w:id="500967172">
          <w:marLeft w:val="547"/>
          <w:marRight w:val="0"/>
          <w:marTop w:val="0"/>
          <w:marBottom w:val="160"/>
          <w:divBdr>
            <w:top w:val="none" w:sz="0" w:space="0" w:color="auto"/>
            <w:left w:val="none" w:sz="0" w:space="0" w:color="auto"/>
            <w:bottom w:val="none" w:sz="0" w:space="0" w:color="auto"/>
            <w:right w:val="none" w:sz="0" w:space="0" w:color="auto"/>
          </w:divBdr>
        </w:div>
        <w:div w:id="636254273">
          <w:marLeft w:val="547"/>
          <w:marRight w:val="0"/>
          <w:marTop w:val="0"/>
          <w:marBottom w:val="160"/>
          <w:divBdr>
            <w:top w:val="none" w:sz="0" w:space="0" w:color="auto"/>
            <w:left w:val="none" w:sz="0" w:space="0" w:color="auto"/>
            <w:bottom w:val="none" w:sz="0" w:space="0" w:color="auto"/>
            <w:right w:val="none" w:sz="0" w:space="0" w:color="auto"/>
          </w:divBdr>
        </w:div>
        <w:div w:id="1145702245">
          <w:marLeft w:val="547"/>
          <w:marRight w:val="0"/>
          <w:marTop w:val="0"/>
          <w:marBottom w:val="160"/>
          <w:divBdr>
            <w:top w:val="none" w:sz="0" w:space="0" w:color="auto"/>
            <w:left w:val="none" w:sz="0" w:space="0" w:color="auto"/>
            <w:bottom w:val="none" w:sz="0" w:space="0" w:color="auto"/>
            <w:right w:val="none" w:sz="0" w:space="0" w:color="auto"/>
          </w:divBdr>
        </w:div>
        <w:div w:id="1378511100">
          <w:marLeft w:val="547"/>
          <w:marRight w:val="0"/>
          <w:marTop w:val="0"/>
          <w:marBottom w:val="160"/>
          <w:divBdr>
            <w:top w:val="none" w:sz="0" w:space="0" w:color="auto"/>
            <w:left w:val="none" w:sz="0" w:space="0" w:color="auto"/>
            <w:bottom w:val="none" w:sz="0" w:space="0" w:color="auto"/>
            <w:right w:val="none" w:sz="0" w:space="0" w:color="auto"/>
          </w:divBdr>
        </w:div>
        <w:div w:id="1961959664">
          <w:marLeft w:val="547"/>
          <w:marRight w:val="0"/>
          <w:marTop w:val="0"/>
          <w:marBottom w:val="160"/>
          <w:divBdr>
            <w:top w:val="none" w:sz="0" w:space="0" w:color="auto"/>
            <w:left w:val="none" w:sz="0" w:space="0" w:color="auto"/>
            <w:bottom w:val="none" w:sz="0" w:space="0" w:color="auto"/>
            <w:right w:val="none" w:sz="0" w:space="0" w:color="auto"/>
          </w:divBdr>
        </w:div>
        <w:div w:id="2065368820">
          <w:marLeft w:val="547"/>
          <w:marRight w:val="0"/>
          <w:marTop w:val="0"/>
          <w:marBottom w:val="160"/>
          <w:divBdr>
            <w:top w:val="none" w:sz="0" w:space="0" w:color="auto"/>
            <w:left w:val="none" w:sz="0" w:space="0" w:color="auto"/>
            <w:bottom w:val="none" w:sz="0" w:space="0" w:color="auto"/>
            <w:right w:val="none" w:sz="0" w:space="0" w:color="auto"/>
          </w:divBdr>
        </w:div>
      </w:divsChild>
    </w:div>
    <w:div w:id="952588294">
      <w:bodyDiv w:val="1"/>
      <w:marLeft w:val="0"/>
      <w:marRight w:val="0"/>
      <w:marTop w:val="0"/>
      <w:marBottom w:val="0"/>
      <w:divBdr>
        <w:top w:val="none" w:sz="0" w:space="0" w:color="auto"/>
        <w:left w:val="none" w:sz="0" w:space="0" w:color="auto"/>
        <w:bottom w:val="none" w:sz="0" w:space="0" w:color="auto"/>
        <w:right w:val="none" w:sz="0" w:space="0" w:color="auto"/>
      </w:divBdr>
    </w:div>
    <w:div w:id="952712594">
      <w:bodyDiv w:val="1"/>
      <w:marLeft w:val="0"/>
      <w:marRight w:val="0"/>
      <w:marTop w:val="0"/>
      <w:marBottom w:val="0"/>
      <w:divBdr>
        <w:top w:val="none" w:sz="0" w:space="0" w:color="auto"/>
        <w:left w:val="none" w:sz="0" w:space="0" w:color="auto"/>
        <w:bottom w:val="none" w:sz="0" w:space="0" w:color="auto"/>
        <w:right w:val="none" w:sz="0" w:space="0" w:color="auto"/>
      </w:divBdr>
      <w:divsChild>
        <w:div w:id="1643777280">
          <w:marLeft w:val="0"/>
          <w:marRight w:val="0"/>
          <w:marTop w:val="0"/>
          <w:marBottom w:val="0"/>
          <w:divBdr>
            <w:top w:val="none" w:sz="0" w:space="0" w:color="auto"/>
            <w:left w:val="none" w:sz="0" w:space="0" w:color="auto"/>
            <w:bottom w:val="none" w:sz="0" w:space="0" w:color="auto"/>
            <w:right w:val="none" w:sz="0" w:space="0" w:color="auto"/>
          </w:divBdr>
          <w:divsChild>
            <w:div w:id="386076842">
              <w:marLeft w:val="0"/>
              <w:marRight w:val="0"/>
              <w:marTop w:val="30"/>
              <w:marBottom w:val="30"/>
              <w:divBdr>
                <w:top w:val="none" w:sz="0" w:space="0" w:color="auto"/>
                <w:left w:val="none" w:sz="0" w:space="0" w:color="auto"/>
                <w:bottom w:val="none" w:sz="0" w:space="0" w:color="auto"/>
                <w:right w:val="none" w:sz="0" w:space="0" w:color="auto"/>
              </w:divBdr>
              <w:divsChild>
                <w:div w:id="85617922">
                  <w:marLeft w:val="0"/>
                  <w:marRight w:val="0"/>
                  <w:marTop w:val="0"/>
                  <w:marBottom w:val="0"/>
                  <w:divBdr>
                    <w:top w:val="none" w:sz="0" w:space="0" w:color="auto"/>
                    <w:left w:val="none" w:sz="0" w:space="0" w:color="auto"/>
                    <w:bottom w:val="none" w:sz="0" w:space="0" w:color="auto"/>
                    <w:right w:val="none" w:sz="0" w:space="0" w:color="auto"/>
                  </w:divBdr>
                  <w:divsChild>
                    <w:div w:id="306324209">
                      <w:marLeft w:val="0"/>
                      <w:marRight w:val="0"/>
                      <w:marTop w:val="0"/>
                      <w:marBottom w:val="0"/>
                      <w:divBdr>
                        <w:top w:val="none" w:sz="0" w:space="0" w:color="auto"/>
                        <w:left w:val="none" w:sz="0" w:space="0" w:color="auto"/>
                        <w:bottom w:val="none" w:sz="0" w:space="0" w:color="auto"/>
                        <w:right w:val="none" w:sz="0" w:space="0" w:color="auto"/>
                      </w:divBdr>
                    </w:div>
                  </w:divsChild>
                </w:div>
                <w:div w:id="136269366">
                  <w:marLeft w:val="0"/>
                  <w:marRight w:val="0"/>
                  <w:marTop w:val="0"/>
                  <w:marBottom w:val="0"/>
                  <w:divBdr>
                    <w:top w:val="none" w:sz="0" w:space="0" w:color="auto"/>
                    <w:left w:val="none" w:sz="0" w:space="0" w:color="auto"/>
                    <w:bottom w:val="none" w:sz="0" w:space="0" w:color="auto"/>
                    <w:right w:val="none" w:sz="0" w:space="0" w:color="auto"/>
                  </w:divBdr>
                  <w:divsChild>
                    <w:div w:id="1501700202">
                      <w:marLeft w:val="0"/>
                      <w:marRight w:val="0"/>
                      <w:marTop w:val="0"/>
                      <w:marBottom w:val="0"/>
                      <w:divBdr>
                        <w:top w:val="none" w:sz="0" w:space="0" w:color="auto"/>
                        <w:left w:val="none" w:sz="0" w:space="0" w:color="auto"/>
                        <w:bottom w:val="none" w:sz="0" w:space="0" w:color="auto"/>
                        <w:right w:val="none" w:sz="0" w:space="0" w:color="auto"/>
                      </w:divBdr>
                    </w:div>
                  </w:divsChild>
                </w:div>
                <w:div w:id="374894244">
                  <w:marLeft w:val="0"/>
                  <w:marRight w:val="0"/>
                  <w:marTop w:val="0"/>
                  <w:marBottom w:val="0"/>
                  <w:divBdr>
                    <w:top w:val="none" w:sz="0" w:space="0" w:color="auto"/>
                    <w:left w:val="none" w:sz="0" w:space="0" w:color="auto"/>
                    <w:bottom w:val="none" w:sz="0" w:space="0" w:color="auto"/>
                    <w:right w:val="none" w:sz="0" w:space="0" w:color="auto"/>
                  </w:divBdr>
                  <w:divsChild>
                    <w:div w:id="27068764">
                      <w:marLeft w:val="0"/>
                      <w:marRight w:val="0"/>
                      <w:marTop w:val="0"/>
                      <w:marBottom w:val="0"/>
                      <w:divBdr>
                        <w:top w:val="none" w:sz="0" w:space="0" w:color="auto"/>
                        <w:left w:val="none" w:sz="0" w:space="0" w:color="auto"/>
                        <w:bottom w:val="none" w:sz="0" w:space="0" w:color="auto"/>
                        <w:right w:val="none" w:sz="0" w:space="0" w:color="auto"/>
                      </w:divBdr>
                    </w:div>
                  </w:divsChild>
                </w:div>
                <w:div w:id="407919419">
                  <w:marLeft w:val="0"/>
                  <w:marRight w:val="0"/>
                  <w:marTop w:val="0"/>
                  <w:marBottom w:val="0"/>
                  <w:divBdr>
                    <w:top w:val="none" w:sz="0" w:space="0" w:color="auto"/>
                    <w:left w:val="none" w:sz="0" w:space="0" w:color="auto"/>
                    <w:bottom w:val="none" w:sz="0" w:space="0" w:color="auto"/>
                    <w:right w:val="none" w:sz="0" w:space="0" w:color="auto"/>
                  </w:divBdr>
                  <w:divsChild>
                    <w:div w:id="1402681685">
                      <w:marLeft w:val="0"/>
                      <w:marRight w:val="0"/>
                      <w:marTop w:val="0"/>
                      <w:marBottom w:val="0"/>
                      <w:divBdr>
                        <w:top w:val="none" w:sz="0" w:space="0" w:color="auto"/>
                        <w:left w:val="none" w:sz="0" w:space="0" w:color="auto"/>
                        <w:bottom w:val="none" w:sz="0" w:space="0" w:color="auto"/>
                        <w:right w:val="none" w:sz="0" w:space="0" w:color="auto"/>
                      </w:divBdr>
                    </w:div>
                  </w:divsChild>
                </w:div>
                <w:div w:id="418257758">
                  <w:marLeft w:val="0"/>
                  <w:marRight w:val="0"/>
                  <w:marTop w:val="0"/>
                  <w:marBottom w:val="0"/>
                  <w:divBdr>
                    <w:top w:val="none" w:sz="0" w:space="0" w:color="auto"/>
                    <w:left w:val="none" w:sz="0" w:space="0" w:color="auto"/>
                    <w:bottom w:val="none" w:sz="0" w:space="0" w:color="auto"/>
                    <w:right w:val="none" w:sz="0" w:space="0" w:color="auto"/>
                  </w:divBdr>
                  <w:divsChild>
                    <w:div w:id="415715764">
                      <w:marLeft w:val="0"/>
                      <w:marRight w:val="0"/>
                      <w:marTop w:val="0"/>
                      <w:marBottom w:val="0"/>
                      <w:divBdr>
                        <w:top w:val="none" w:sz="0" w:space="0" w:color="auto"/>
                        <w:left w:val="none" w:sz="0" w:space="0" w:color="auto"/>
                        <w:bottom w:val="none" w:sz="0" w:space="0" w:color="auto"/>
                        <w:right w:val="none" w:sz="0" w:space="0" w:color="auto"/>
                      </w:divBdr>
                    </w:div>
                  </w:divsChild>
                </w:div>
                <w:div w:id="526916682">
                  <w:marLeft w:val="0"/>
                  <w:marRight w:val="0"/>
                  <w:marTop w:val="0"/>
                  <w:marBottom w:val="0"/>
                  <w:divBdr>
                    <w:top w:val="none" w:sz="0" w:space="0" w:color="auto"/>
                    <w:left w:val="none" w:sz="0" w:space="0" w:color="auto"/>
                    <w:bottom w:val="none" w:sz="0" w:space="0" w:color="auto"/>
                    <w:right w:val="none" w:sz="0" w:space="0" w:color="auto"/>
                  </w:divBdr>
                  <w:divsChild>
                    <w:div w:id="1022173310">
                      <w:marLeft w:val="0"/>
                      <w:marRight w:val="0"/>
                      <w:marTop w:val="0"/>
                      <w:marBottom w:val="0"/>
                      <w:divBdr>
                        <w:top w:val="none" w:sz="0" w:space="0" w:color="auto"/>
                        <w:left w:val="none" w:sz="0" w:space="0" w:color="auto"/>
                        <w:bottom w:val="none" w:sz="0" w:space="0" w:color="auto"/>
                        <w:right w:val="none" w:sz="0" w:space="0" w:color="auto"/>
                      </w:divBdr>
                    </w:div>
                  </w:divsChild>
                </w:div>
                <w:div w:id="547377808">
                  <w:marLeft w:val="0"/>
                  <w:marRight w:val="0"/>
                  <w:marTop w:val="0"/>
                  <w:marBottom w:val="0"/>
                  <w:divBdr>
                    <w:top w:val="none" w:sz="0" w:space="0" w:color="auto"/>
                    <w:left w:val="none" w:sz="0" w:space="0" w:color="auto"/>
                    <w:bottom w:val="none" w:sz="0" w:space="0" w:color="auto"/>
                    <w:right w:val="none" w:sz="0" w:space="0" w:color="auto"/>
                  </w:divBdr>
                  <w:divsChild>
                    <w:div w:id="1266185595">
                      <w:marLeft w:val="0"/>
                      <w:marRight w:val="0"/>
                      <w:marTop w:val="0"/>
                      <w:marBottom w:val="0"/>
                      <w:divBdr>
                        <w:top w:val="none" w:sz="0" w:space="0" w:color="auto"/>
                        <w:left w:val="none" w:sz="0" w:space="0" w:color="auto"/>
                        <w:bottom w:val="none" w:sz="0" w:space="0" w:color="auto"/>
                        <w:right w:val="none" w:sz="0" w:space="0" w:color="auto"/>
                      </w:divBdr>
                    </w:div>
                  </w:divsChild>
                </w:div>
                <w:div w:id="610670255">
                  <w:marLeft w:val="0"/>
                  <w:marRight w:val="0"/>
                  <w:marTop w:val="0"/>
                  <w:marBottom w:val="0"/>
                  <w:divBdr>
                    <w:top w:val="none" w:sz="0" w:space="0" w:color="auto"/>
                    <w:left w:val="none" w:sz="0" w:space="0" w:color="auto"/>
                    <w:bottom w:val="none" w:sz="0" w:space="0" w:color="auto"/>
                    <w:right w:val="none" w:sz="0" w:space="0" w:color="auto"/>
                  </w:divBdr>
                  <w:divsChild>
                    <w:div w:id="599021411">
                      <w:marLeft w:val="0"/>
                      <w:marRight w:val="0"/>
                      <w:marTop w:val="0"/>
                      <w:marBottom w:val="0"/>
                      <w:divBdr>
                        <w:top w:val="none" w:sz="0" w:space="0" w:color="auto"/>
                        <w:left w:val="none" w:sz="0" w:space="0" w:color="auto"/>
                        <w:bottom w:val="none" w:sz="0" w:space="0" w:color="auto"/>
                        <w:right w:val="none" w:sz="0" w:space="0" w:color="auto"/>
                      </w:divBdr>
                    </w:div>
                  </w:divsChild>
                </w:div>
                <w:div w:id="704449776">
                  <w:marLeft w:val="0"/>
                  <w:marRight w:val="0"/>
                  <w:marTop w:val="0"/>
                  <w:marBottom w:val="0"/>
                  <w:divBdr>
                    <w:top w:val="none" w:sz="0" w:space="0" w:color="auto"/>
                    <w:left w:val="none" w:sz="0" w:space="0" w:color="auto"/>
                    <w:bottom w:val="none" w:sz="0" w:space="0" w:color="auto"/>
                    <w:right w:val="none" w:sz="0" w:space="0" w:color="auto"/>
                  </w:divBdr>
                  <w:divsChild>
                    <w:div w:id="1434015808">
                      <w:marLeft w:val="0"/>
                      <w:marRight w:val="0"/>
                      <w:marTop w:val="0"/>
                      <w:marBottom w:val="0"/>
                      <w:divBdr>
                        <w:top w:val="none" w:sz="0" w:space="0" w:color="auto"/>
                        <w:left w:val="none" w:sz="0" w:space="0" w:color="auto"/>
                        <w:bottom w:val="none" w:sz="0" w:space="0" w:color="auto"/>
                        <w:right w:val="none" w:sz="0" w:space="0" w:color="auto"/>
                      </w:divBdr>
                    </w:div>
                  </w:divsChild>
                </w:div>
                <w:div w:id="750591279">
                  <w:marLeft w:val="0"/>
                  <w:marRight w:val="0"/>
                  <w:marTop w:val="0"/>
                  <w:marBottom w:val="0"/>
                  <w:divBdr>
                    <w:top w:val="none" w:sz="0" w:space="0" w:color="auto"/>
                    <w:left w:val="none" w:sz="0" w:space="0" w:color="auto"/>
                    <w:bottom w:val="none" w:sz="0" w:space="0" w:color="auto"/>
                    <w:right w:val="none" w:sz="0" w:space="0" w:color="auto"/>
                  </w:divBdr>
                  <w:divsChild>
                    <w:div w:id="2051029751">
                      <w:marLeft w:val="0"/>
                      <w:marRight w:val="0"/>
                      <w:marTop w:val="0"/>
                      <w:marBottom w:val="0"/>
                      <w:divBdr>
                        <w:top w:val="none" w:sz="0" w:space="0" w:color="auto"/>
                        <w:left w:val="none" w:sz="0" w:space="0" w:color="auto"/>
                        <w:bottom w:val="none" w:sz="0" w:space="0" w:color="auto"/>
                        <w:right w:val="none" w:sz="0" w:space="0" w:color="auto"/>
                      </w:divBdr>
                    </w:div>
                  </w:divsChild>
                </w:div>
                <w:div w:id="898976372">
                  <w:marLeft w:val="0"/>
                  <w:marRight w:val="0"/>
                  <w:marTop w:val="0"/>
                  <w:marBottom w:val="0"/>
                  <w:divBdr>
                    <w:top w:val="none" w:sz="0" w:space="0" w:color="auto"/>
                    <w:left w:val="none" w:sz="0" w:space="0" w:color="auto"/>
                    <w:bottom w:val="none" w:sz="0" w:space="0" w:color="auto"/>
                    <w:right w:val="none" w:sz="0" w:space="0" w:color="auto"/>
                  </w:divBdr>
                  <w:divsChild>
                    <w:div w:id="1001085873">
                      <w:marLeft w:val="0"/>
                      <w:marRight w:val="0"/>
                      <w:marTop w:val="0"/>
                      <w:marBottom w:val="0"/>
                      <w:divBdr>
                        <w:top w:val="none" w:sz="0" w:space="0" w:color="auto"/>
                        <w:left w:val="none" w:sz="0" w:space="0" w:color="auto"/>
                        <w:bottom w:val="none" w:sz="0" w:space="0" w:color="auto"/>
                        <w:right w:val="none" w:sz="0" w:space="0" w:color="auto"/>
                      </w:divBdr>
                    </w:div>
                  </w:divsChild>
                </w:div>
                <w:div w:id="927351162">
                  <w:marLeft w:val="0"/>
                  <w:marRight w:val="0"/>
                  <w:marTop w:val="0"/>
                  <w:marBottom w:val="0"/>
                  <w:divBdr>
                    <w:top w:val="none" w:sz="0" w:space="0" w:color="auto"/>
                    <w:left w:val="none" w:sz="0" w:space="0" w:color="auto"/>
                    <w:bottom w:val="none" w:sz="0" w:space="0" w:color="auto"/>
                    <w:right w:val="none" w:sz="0" w:space="0" w:color="auto"/>
                  </w:divBdr>
                  <w:divsChild>
                    <w:div w:id="57946941">
                      <w:marLeft w:val="0"/>
                      <w:marRight w:val="0"/>
                      <w:marTop w:val="0"/>
                      <w:marBottom w:val="0"/>
                      <w:divBdr>
                        <w:top w:val="none" w:sz="0" w:space="0" w:color="auto"/>
                        <w:left w:val="none" w:sz="0" w:space="0" w:color="auto"/>
                        <w:bottom w:val="none" w:sz="0" w:space="0" w:color="auto"/>
                        <w:right w:val="none" w:sz="0" w:space="0" w:color="auto"/>
                      </w:divBdr>
                    </w:div>
                  </w:divsChild>
                </w:div>
                <w:div w:id="1204094486">
                  <w:marLeft w:val="0"/>
                  <w:marRight w:val="0"/>
                  <w:marTop w:val="0"/>
                  <w:marBottom w:val="0"/>
                  <w:divBdr>
                    <w:top w:val="none" w:sz="0" w:space="0" w:color="auto"/>
                    <w:left w:val="none" w:sz="0" w:space="0" w:color="auto"/>
                    <w:bottom w:val="none" w:sz="0" w:space="0" w:color="auto"/>
                    <w:right w:val="none" w:sz="0" w:space="0" w:color="auto"/>
                  </w:divBdr>
                  <w:divsChild>
                    <w:div w:id="1282420130">
                      <w:marLeft w:val="0"/>
                      <w:marRight w:val="0"/>
                      <w:marTop w:val="0"/>
                      <w:marBottom w:val="0"/>
                      <w:divBdr>
                        <w:top w:val="none" w:sz="0" w:space="0" w:color="auto"/>
                        <w:left w:val="none" w:sz="0" w:space="0" w:color="auto"/>
                        <w:bottom w:val="none" w:sz="0" w:space="0" w:color="auto"/>
                        <w:right w:val="none" w:sz="0" w:space="0" w:color="auto"/>
                      </w:divBdr>
                    </w:div>
                  </w:divsChild>
                </w:div>
                <w:div w:id="1467091032">
                  <w:marLeft w:val="0"/>
                  <w:marRight w:val="0"/>
                  <w:marTop w:val="0"/>
                  <w:marBottom w:val="0"/>
                  <w:divBdr>
                    <w:top w:val="none" w:sz="0" w:space="0" w:color="auto"/>
                    <w:left w:val="none" w:sz="0" w:space="0" w:color="auto"/>
                    <w:bottom w:val="none" w:sz="0" w:space="0" w:color="auto"/>
                    <w:right w:val="none" w:sz="0" w:space="0" w:color="auto"/>
                  </w:divBdr>
                  <w:divsChild>
                    <w:div w:id="170877624">
                      <w:marLeft w:val="0"/>
                      <w:marRight w:val="0"/>
                      <w:marTop w:val="0"/>
                      <w:marBottom w:val="0"/>
                      <w:divBdr>
                        <w:top w:val="none" w:sz="0" w:space="0" w:color="auto"/>
                        <w:left w:val="none" w:sz="0" w:space="0" w:color="auto"/>
                        <w:bottom w:val="none" w:sz="0" w:space="0" w:color="auto"/>
                        <w:right w:val="none" w:sz="0" w:space="0" w:color="auto"/>
                      </w:divBdr>
                    </w:div>
                  </w:divsChild>
                </w:div>
                <w:div w:id="1532917700">
                  <w:marLeft w:val="0"/>
                  <w:marRight w:val="0"/>
                  <w:marTop w:val="0"/>
                  <w:marBottom w:val="0"/>
                  <w:divBdr>
                    <w:top w:val="none" w:sz="0" w:space="0" w:color="auto"/>
                    <w:left w:val="none" w:sz="0" w:space="0" w:color="auto"/>
                    <w:bottom w:val="none" w:sz="0" w:space="0" w:color="auto"/>
                    <w:right w:val="none" w:sz="0" w:space="0" w:color="auto"/>
                  </w:divBdr>
                  <w:divsChild>
                    <w:div w:id="2097902913">
                      <w:marLeft w:val="0"/>
                      <w:marRight w:val="0"/>
                      <w:marTop w:val="0"/>
                      <w:marBottom w:val="0"/>
                      <w:divBdr>
                        <w:top w:val="none" w:sz="0" w:space="0" w:color="auto"/>
                        <w:left w:val="none" w:sz="0" w:space="0" w:color="auto"/>
                        <w:bottom w:val="none" w:sz="0" w:space="0" w:color="auto"/>
                        <w:right w:val="none" w:sz="0" w:space="0" w:color="auto"/>
                      </w:divBdr>
                    </w:div>
                  </w:divsChild>
                </w:div>
                <w:div w:id="1590962960">
                  <w:marLeft w:val="0"/>
                  <w:marRight w:val="0"/>
                  <w:marTop w:val="0"/>
                  <w:marBottom w:val="0"/>
                  <w:divBdr>
                    <w:top w:val="none" w:sz="0" w:space="0" w:color="auto"/>
                    <w:left w:val="none" w:sz="0" w:space="0" w:color="auto"/>
                    <w:bottom w:val="none" w:sz="0" w:space="0" w:color="auto"/>
                    <w:right w:val="none" w:sz="0" w:space="0" w:color="auto"/>
                  </w:divBdr>
                  <w:divsChild>
                    <w:div w:id="1188981383">
                      <w:marLeft w:val="0"/>
                      <w:marRight w:val="0"/>
                      <w:marTop w:val="0"/>
                      <w:marBottom w:val="0"/>
                      <w:divBdr>
                        <w:top w:val="none" w:sz="0" w:space="0" w:color="auto"/>
                        <w:left w:val="none" w:sz="0" w:space="0" w:color="auto"/>
                        <w:bottom w:val="none" w:sz="0" w:space="0" w:color="auto"/>
                        <w:right w:val="none" w:sz="0" w:space="0" w:color="auto"/>
                      </w:divBdr>
                    </w:div>
                  </w:divsChild>
                </w:div>
                <w:div w:id="1622493047">
                  <w:marLeft w:val="0"/>
                  <w:marRight w:val="0"/>
                  <w:marTop w:val="0"/>
                  <w:marBottom w:val="0"/>
                  <w:divBdr>
                    <w:top w:val="none" w:sz="0" w:space="0" w:color="auto"/>
                    <w:left w:val="none" w:sz="0" w:space="0" w:color="auto"/>
                    <w:bottom w:val="none" w:sz="0" w:space="0" w:color="auto"/>
                    <w:right w:val="none" w:sz="0" w:space="0" w:color="auto"/>
                  </w:divBdr>
                  <w:divsChild>
                    <w:div w:id="274561682">
                      <w:marLeft w:val="0"/>
                      <w:marRight w:val="0"/>
                      <w:marTop w:val="0"/>
                      <w:marBottom w:val="0"/>
                      <w:divBdr>
                        <w:top w:val="none" w:sz="0" w:space="0" w:color="auto"/>
                        <w:left w:val="none" w:sz="0" w:space="0" w:color="auto"/>
                        <w:bottom w:val="none" w:sz="0" w:space="0" w:color="auto"/>
                        <w:right w:val="none" w:sz="0" w:space="0" w:color="auto"/>
                      </w:divBdr>
                    </w:div>
                  </w:divsChild>
                </w:div>
                <w:div w:id="1649242727">
                  <w:marLeft w:val="0"/>
                  <w:marRight w:val="0"/>
                  <w:marTop w:val="0"/>
                  <w:marBottom w:val="0"/>
                  <w:divBdr>
                    <w:top w:val="none" w:sz="0" w:space="0" w:color="auto"/>
                    <w:left w:val="none" w:sz="0" w:space="0" w:color="auto"/>
                    <w:bottom w:val="none" w:sz="0" w:space="0" w:color="auto"/>
                    <w:right w:val="none" w:sz="0" w:space="0" w:color="auto"/>
                  </w:divBdr>
                  <w:divsChild>
                    <w:div w:id="521358494">
                      <w:marLeft w:val="0"/>
                      <w:marRight w:val="0"/>
                      <w:marTop w:val="0"/>
                      <w:marBottom w:val="0"/>
                      <w:divBdr>
                        <w:top w:val="none" w:sz="0" w:space="0" w:color="auto"/>
                        <w:left w:val="none" w:sz="0" w:space="0" w:color="auto"/>
                        <w:bottom w:val="none" w:sz="0" w:space="0" w:color="auto"/>
                        <w:right w:val="none" w:sz="0" w:space="0" w:color="auto"/>
                      </w:divBdr>
                    </w:div>
                  </w:divsChild>
                </w:div>
                <w:div w:id="1937012866">
                  <w:marLeft w:val="0"/>
                  <w:marRight w:val="0"/>
                  <w:marTop w:val="0"/>
                  <w:marBottom w:val="0"/>
                  <w:divBdr>
                    <w:top w:val="none" w:sz="0" w:space="0" w:color="auto"/>
                    <w:left w:val="none" w:sz="0" w:space="0" w:color="auto"/>
                    <w:bottom w:val="none" w:sz="0" w:space="0" w:color="auto"/>
                    <w:right w:val="none" w:sz="0" w:space="0" w:color="auto"/>
                  </w:divBdr>
                  <w:divsChild>
                    <w:div w:id="573781422">
                      <w:marLeft w:val="0"/>
                      <w:marRight w:val="0"/>
                      <w:marTop w:val="0"/>
                      <w:marBottom w:val="0"/>
                      <w:divBdr>
                        <w:top w:val="none" w:sz="0" w:space="0" w:color="auto"/>
                        <w:left w:val="none" w:sz="0" w:space="0" w:color="auto"/>
                        <w:bottom w:val="none" w:sz="0" w:space="0" w:color="auto"/>
                        <w:right w:val="none" w:sz="0" w:space="0" w:color="auto"/>
                      </w:divBdr>
                    </w:div>
                  </w:divsChild>
                </w:div>
                <w:div w:id="2052344894">
                  <w:marLeft w:val="0"/>
                  <w:marRight w:val="0"/>
                  <w:marTop w:val="0"/>
                  <w:marBottom w:val="0"/>
                  <w:divBdr>
                    <w:top w:val="none" w:sz="0" w:space="0" w:color="auto"/>
                    <w:left w:val="none" w:sz="0" w:space="0" w:color="auto"/>
                    <w:bottom w:val="none" w:sz="0" w:space="0" w:color="auto"/>
                    <w:right w:val="none" w:sz="0" w:space="0" w:color="auto"/>
                  </w:divBdr>
                  <w:divsChild>
                    <w:div w:id="1899634997">
                      <w:marLeft w:val="0"/>
                      <w:marRight w:val="0"/>
                      <w:marTop w:val="0"/>
                      <w:marBottom w:val="0"/>
                      <w:divBdr>
                        <w:top w:val="none" w:sz="0" w:space="0" w:color="auto"/>
                        <w:left w:val="none" w:sz="0" w:space="0" w:color="auto"/>
                        <w:bottom w:val="none" w:sz="0" w:space="0" w:color="auto"/>
                        <w:right w:val="none" w:sz="0" w:space="0" w:color="auto"/>
                      </w:divBdr>
                    </w:div>
                  </w:divsChild>
                </w:div>
                <w:div w:id="2055962524">
                  <w:marLeft w:val="0"/>
                  <w:marRight w:val="0"/>
                  <w:marTop w:val="0"/>
                  <w:marBottom w:val="0"/>
                  <w:divBdr>
                    <w:top w:val="none" w:sz="0" w:space="0" w:color="auto"/>
                    <w:left w:val="none" w:sz="0" w:space="0" w:color="auto"/>
                    <w:bottom w:val="none" w:sz="0" w:space="0" w:color="auto"/>
                    <w:right w:val="none" w:sz="0" w:space="0" w:color="auto"/>
                  </w:divBdr>
                  <w:divsChild>
                    <w:div w:id="185413428">
                      <w:marLeft w:val="0"/>
                      <w:marRight w:val="0"/>
                      <w:marTop w:val="0"/>
                      <w:marBottom w:val="0"/>
                      <w:divBdr>
                        <w:top w:val="none" w:sz="0" w:space="0" w:color="auto"/>
                        <w:left w:val="none" w:sz="0" w:space="0" w:color="auto"/>
                        <w:bottom w:val="none" w:sz="0" w:space="0" w:color="auto"/>
                        <w:right w:val="none" w:sz="0" w:space="0" w:color="auto"/>
                      </w:divBdr>
                    </w:div>
                  </w:divsChild>
                </w:div>
                <w:div w:id="2059357269">
                  <w:marLeft w:val="0"/>
                  <w:marRight w:val="0"/>
                  <w:marTop w:val="0"/>
                  <w:marBottom w:val="0"/>
                  <w:divBdr>
                    <w:top w:val="none" w:sz="0" w:space="0" w:color="auto"/>
                    <w:left w:val="none" w:sz="0" w:space="0" w:color="auto"/>
                    <w:bottom w:val="none" w:sz="0" w:space="0" w:color="auto"/>
                    <w:right w:val="none" w:sz="0" w:space="0" w:color="auto"/>
                  </w:divBdr>
                  <w:divsChild>
                    <w:div w:id="1115638719">
                      <w:marLeft w:val="0"/>
                      <w:marRight w:val="0"/>
                      <w:marTop w:val="0"/>
                      <w:marBottom w:val="0"/>
                      <w:divBdr>
                        <w:top w:val="none" w:sz="0" w:space="0" w:color="auto"/>
                        <w:left w:val="none" w:sz="0" w:space="0" w:color="auto"/>
                        <w:bottom w:val="none" w:sz="0" w:space="0" w:color="auto"/>
                        <w:right w:val="none" w:sz="0" w:space="0" w:color="auto"/>
                      </w:divBdr>
                    </w:div>
                  </w:divsChild>
                </w:div>
                <w:div w:id="2060543009">
                  <w:marLeft w:val="0"/>
                  <w:marRight w:val="0"/>
                  <w:marTop w:val="0"/>
                  <w:marBottom w:val="0"/>
                  <w:divBdr>
                    <w:top w:val="none" w:sz="0" w:space="0" w:color="auto"/>
                    <w:left w:val="none" w:sz="0" w:space="0" w:color="auto"/>
                    <w:bottom w:val="none" w:sz="0" w:space="0" w:color="auto"/>
                    <w:right w:val="none" w:sz="0" w:space="0" w:color="auto"/>
                  </w:divBdr>
                  <w:divsChild>
                    <w:div w:id="59130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0342529">
          <w:marLeft w:val="0"/>
          <w:marRight w:val="0"/>
          <w:marTop w:val="0"/>
          <w:marBottom w:val="0"/>
          <w:divBdr>
            <w:top w:val="none" w:sz="0" w:space="0" w:color="auto"/>
            <w:left w:val="none" w:sz="0" w:space="0" w:color="auto"/>
            <w:bottom w:val="none" w:sz="0" w:space="0" w:color="auto"/>
            <w:right w:val="none" w:sz="0" w:space="0" w:color="auto"/>
          </w:divBdr>
        </w:div>
      </w:divsChild>
    </w:div>
    <w:div w:id="971985193">
      <w:bodyDiv w:val="1"/>
      <w:marLeft w:val="0"/>
      <w:marRight w:val="0"/>
      <w:marTop w:val="0"/>
      <w:marBottom w:val="0"/>
      <w:divBdr>
        <w:top w:val="none" w:sz="0" w:space="0" w:color="auto"/>
        <w:left w:val="none" w:sz="0" w:space="0" w:color="auto"/>
        <w:bottom w:val="none" w:sz="0" w:space="0" w:color="auto"/>
        <w:right w:val="none" w:sz="0" w:space="0" w:color="auto"/>
      </w:divBdr>
    </w:div>
    <w:div w:id="985278186">
      <w:bodyDiv w:val="1"/>
      <w:marLeft w:val="0"/>
      <w:marRight w:val="0"/>
      <w:marTop w:val="0"/>
      <w:marBottom w:val="0"/>
      <w:divBdr>
        <w:top w:val="none" w:sz="0" w:space="0" w:color="auto"/>
        <w:left w:val="none" w:sz="0" w:space="0" w:color="auto"/>
        <w:bottom w:val="none" w:sz="0" w:space="0" w:color="auto"/>
        <w:right w:val="none" w:sz="0" w:space="0" w:color="auto"/>
      </w:divBdr>
    </w:div>
    <w:div w:id="988561651">
      <w:bodyDiv w:val="1"/>
      <w:marLeft w:val="0"/>
      <w:marRight w:val="0"/>
      <w:marTop w:val="0"/>
      <w:marBottom w:val="0"/>
      <w:divBdr>
        <w:top w:val="none" w:sz="0" w:space="0" w:color="auto"/>
        <w:left w:val="none" w:sz="0" w:space="0" w:color="auto"/>
        <w:bottom w:val="none" w:sz="0" w:space="0" w:color="auto"/>
        <w:right w:val="none" w:sz="0" w:space="0" w:color="auto"/>
      </w:divBdr>
    </w:div>
    <w:div w:id="1037848964">
      <w:bodyDiv w:val="1"/>
      <w:marLeft w:val="0"/>
      <w:marRight w:val="0"/>
      <w:marTop w:val="0"/>
      <w:marBottom w:val="0"/>
      <w:divBdr>
        <w:top w:val="none" w:sz="0" w:space="0" w:color="auto"/>
        <w:left w:val="none" w:sz="0" w:space="0" w:color="auto"/>
        <w:bottom w:val="none" w:sz="0" w:space="0" w:color="auto"/>
        <w:right w:val="none" w:sz="0" w:space="0" w:color="auto"/>
      </w:divBdr>
    </w:div>
    <w:div w:id="1063865828">
      <w:bodyDiv w:val="1"/>
      <w:marLeft w:val="0"/>
      <w:marRight w:val="0"/>
      <w:marTop w:val="0"/>
      <w:marBottom w:val="0"/>
      <w:divBdr>
        <w:top w:val="none" w:sz="0" w:space="0" w:color="auto"/>
        <w:left w:val="none" w:sz="0" w:space="0" w:color="auto"/>
        <w:bottom w:val="none" w:sz="0" w:space="0" w:color="auto"/>
        <w:right w:val="none" w:sz="0" w:space="0" w:color="auto"/>
      </w:divBdr>
      <w:divsChild>
        <w:div w:id="1231308733">
          <w:marLeft w:val="0"/>
          <w:marRight w:val="0"/>
          <w:marTop w:val="0"/>
          <w:marBottom w:val="0"/>
          <w:divBdr>
            <w:top w:val="none" w:sz="0" w:space="0" w:color="auto"/>
            <w:left w:val="none" w:sz="0" w:space="0" w:color="auto"/>
            <w:bottom w:val="none" w:sz="0" w:space="0" w:color="auto"/>
            <w:right w:val="none" w:sz="0" w:space="0" w:color="auto"/>
          </w:divBdr>
          <w:divsChild>
            <w:div w:id="1030763866">
              <w:marLeft w:val="0"/>
              <w:marRight w:val="0"/>
              <w:marTop w:val="0"/>
              <w:marBottom w:val="0"/>
              <w:divBdr>
                <w:top w:val="none" w:sz="0" w:space="0" w:color="auto"/>
                <w:left w:val="none" w:sz="0" w:space="0" w:color="auto"/>
                <w:bottom w:val="none" w:sz="0" w:space="0" w:color="auto"/>
                <w:right w:val="none" w:sz="0" w:space="0" w:color="auto"/>
              </w:divBdr>
              <w:divsChild>
                <w:div w:id="715853940">
                  <w:marLeft w:val="0"/>
                  <w:marRight w:val="0"/>
                  <w:marTop w:val="0"/>
                  <w:marBottom w:val="0"/>
                  <w:divBdr>
                    <w:top w:val="none" w:sz="0" w:space="0" w:color="auto"/>
                    <w:left w:val="none" w:sz="0" w:space="0" w:color="auto"/>
                    <w:bottom w:val="none" w:sz="0" w:space="0" w:color="auto"/>
                    <w:right w:val="none" w:sz="0" w:space="0" w:color="auto"/>
                  </w:divBdr>
                  <w:divsChild>
                    <w:div w:id="60634917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73896850">
      <w:bodyDiv w:val="1"/>
      <w:marLeft w:val="0"/>
      <w:marRight w:val="0"/>
      <w:marTop w:val="0"/>
      <w:marBottom w:val="0"/>
      <w:divBdr>
        <w:top w:val="none" w:sz="0" w:space="0" w:color="auto"/>
        <w:left w:val="none" w:sz="0" w:space="0" w:color="auto"/>
        <w:bottom w:val="none" w:sz="0" w:space="0" w:color="auto"/>
        <w:right w:val="none" w:sz="0" w:space="0" w:color="auto"/>
      </w:divBdr>
      <w:divsChild>
        <w:div w:id="2023433160">
          <w:marLeft w:val="0"/>
          <w:marRight w:val="0"/>
          <w:marTop w:val="0"/>
          <w:marBottom w:val="0"/>
          <w:divBdr>
            <w:top w:val="single" w:sz="2" w:space="0" w:color="auto"/>
            <w:left w:val="single" w:sz="2" w:space="0" w:color="auto"/>
            <w:bottom w:val="single" w:sz="6" w:space="0" w:color="auto"/>
            <w:right w:val="single" w:sz="2" w:space="0" w:color="auto"/>
          </w:divBdr>
          <w:divsChild>
            <w:div w:id="529876143">
              <w:marLeft w:val="0"/>
              <w:marRight w:val="0"/>
              <w:marTop w:val="100"/>
              <w:marBottom w:val="100"/>
              <w:divBdr>
                <w:top w:val="single" w:sz="2" w:space="0" w:color="D9D9E3"/>
                <w:left w:val="single" w:sz="2" w:space="0" w:color="D9D9E3"/>
                <w:bottom w:val="single" w:sz="2" w:space="0" w:color="D9D9E3"/>
                <w:right w:val="single" w:sz="2" w:space="0" w:color="D9D9E3"/>
              </w:divBdr>
              <w:divsChild>
                <w:div w:id="512960048">
                  <w:marLeft w:val="0"/>
                  <w:marRight w:val="0"/>
                  <w:marTop w:val="0"/>
                  <w:marBottom w:val="0"/>
                  <w:divBdr>
                    <w:top w:val="single" w:sz="2" w:space="0" w:color="D9D9E3"/>
                    <w:left w:val="single" w:sz="2" w:space="0" w:color="D9D9E3"/>
                    <w:bottom w:val="single" w:sz="2" w:space="0" w:color="D9D9E3"/>
                    <w:right w:val="single" w:sz="2" w:space="0" w:color="D9D9E3"/>
                  </w:divBdr>
                  <w:divsChild>
                    <w:div w:id="851527182">
                      <w:marLeft w:val="0"/>
                      <w:marRight w:val="0"/>
                      <w:marTop w:val="0"/>
                      <w:marBottom w:val="0"/>
                      <w:divBdr>
                        <w:top w:val="single" w:sz="2" w:space="0" w:color="D9D9E3"/>
                        <w:left w:val="single" w:sz="2" w:space="0" w:color="D9D9E3"/>
                        <w:bottom w:val="single" w:sz="2" w:space="0" w:color="D9D9E3"/>
                        <w:right w:val="single" w:sz="2" w:space="0" w:color="D9D9E3"/>
                      </w:divBdr>
                      <w:divsChild>
                        <w:div w:id="598871192">
                          <w:marLeft w:val="0"/>
                          <w:marRight w:val="0"/>
                          <w:marTop w:val="0"/>
                          <w:marBottom w:val="0"/>
                          <w:divBdr>
                            <w:top w:val="single" w:sz="2" w:space="0" w:color="D9D9E3"/>
                            <w:left w:val="single" w:sz="2" w:space="0" w:color="D9D9E3"/>
                            <w:bottom w:val="single" w:sz="2" w:space="0" w:color="D9D9E3"/>
                            <w:right w:val="single" w:sz="2" w:space="0" w:color="D9D9E3"/>
                          </w:divBdr>
                          <w:divsChild>
                            <w:div w:id="1684940283">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 w:id="1088312182">
      <w:bodyDiv w:val="1"/>
      <w:marLeft w:val="0"/>
      <w:marRight w:val="0"/>
      <w:marTop w:val="0"/>
      <w:marBottom w:val="0"/>
      <w:divBdr>
        <w:top w:val="none" w:sz="0" w:space="0" w:color="auto"/>
        <w:left w:val="none" w:sz="0" w:space="0" w:color="auto"/>
        <w:bottom w:val="none" w:sz="0" w:space="0" w:color="auto"/>
        <w:right w:val="none" w:sz="0" w:space="0" w:color="auto"/>
      </w:divBdr>
    </w:div>
    <w:div w:id="1089080931">
      <w:bodyDiv w:val="1"/>
      <w:marLeft w:val="0"/>
      <w:marRight w:val="0"/>
      <w:marTop w:val="0"/>
      <w:marBottom w:val="0"/>
      <w:divBdr>
        <w:top w:val="none" w:sz="0" w:space="0" w:color="auto"/>
        <w:left w:val="none" w:sz="0" w:space="0" w:color="auto"/>
        <w:bottom w:val="none" w:sz="0" w:space="0" w:color="auto"/>
        <w:right w:val="none" w:sz="0" w:space="0" w:color="auto"/>
      </w:divBdr>
      <w:divsChild>
        <w:div w:id="644703070">
          <w:marLeft w:val="0"/>
          <w:marRight w:val="0"/>
          <w:marTop w:val="0"/>
          <w:marBottom w:val="0"/>
          <w:divBdr>
            <w:top w:val="none" w:sz="0" w:space="0" w:color="auto"/>
            <w:left w:val="none" w:sz="0" w:space="0" w:color="auto"/>
            <w:bottom w:val="none" w:sz="0" w:space="0" w:color="auto"/>
            <w:right w:val="none" w:sz="0" w:space="0" w:color="auto"/>
          </w:divBdr>
          <w:divsChild>
            <w:div w:id="899558130">
              <w:marLeft w:val="0"/>
              <w:marRight w:val="0"/>
              <w:marTop w:val="30"/>
              <w:marBottom w:val="30"/>
              <w:divBdr>
                <w:top w:val="none" w:sz="0" w:space="0" w:color="auto"/>
                <w:left w:val="none" w:sz="0" w:space="0" w:color="auto"/>
                <w:bottom w:val="none" w:sz="0" w:space="0" w:color="auto"/>
                <w:right w:val="none" w:sz="0" w:space="0" w:color="auto"/>
              </w:divBdr>
              <w:divsChild>
                <w:div w:id="32585896">
                  <w:marLeft w:val="0"/>
                  <w:marRight w:val="0"/>
                  <w:marTop w:val="0"/>
                  <w:marBottom w:val="0"/>
                  <w:divBdr>
                    <w:top w:val="none" w:sz="0" w:space="0" w:color="auto"/>
                    <w:left w:val="none" w:sz="0" w:space="0" w:color="auto"/>
                    <w:bottom w:val="none" w:sz="0" w:space="0" w:color="auto"/>
                    <w:right w:val="none" w:sz="0" w:space="0" w:color="auto"/>
                  </w:divBdr>
                  <w:divsChild>
                    <w:div w:id="1310750328">
                      <w:marLeft w:val="0"/>
                      <w:marRight w:val="0"/>
                      <w:marTop w:val="0"/>
                      <w:marBottom w:val="0"/>
                      <w:divBdr>
                        <w:top w:val="none" w:sz="0" w:space="0" w:color="auto"/>
                        <w:left w:val="none" w:sz="0" w:space="0" w:color="auto"/>
                        <w:bottom w:val="none" w:sz="0" w:space="0" w:color="auto"/>
                        <w:right w:val="none" w:sz="0" w:space="0" w:color="auto"/>
                      </w:divBdr>
                    </w:div>
                  </w:divsChild>
                </w:div>
                <w:div w:id="88357317">
                  <w:marLeft w:val="0"/>
                  <w:marRight w:val="0"/>
                  <w:marTop w:val="0"/>
                  <w:marBottom w:val="0"/>
                  <w:divBdr>
                    <w:top w:val="none" w:sz="0" w:space="0" w:color="auto"/>
                    <w:left w:val="none" w:sz="0" w:space="0" w:color="auto"/>
                    <w:bottom w:val="none" w:sz="0" w:space="0" w:color="auto"/>
                    <w:right w:val="none" w:sz="0" w:space="0" w:color="auto"/>
                  </w:divBdr>
                  <w:divsChild>
                    <w:div w:id="1463305157">
                      <w:marLeft w:val="0"/>
                      <w:marRight w:val="0"/>
                      <w:marTop w:val="0"/>
                      <w:marBottom w:val="0"/>
                      <w:divBdr>
                        <w:top w:val="none" w:sz="0" w:space="0" w:color="auto"/>
                        <w:left w:val="none" w:sz="0" w:space="0" w:color="auto"/>
                        <w:bottom w:val="none" w:sz="0" w:space="0" w:color="auto"/>
                        <w:right w:val="none" w:sz="0" w:space="0" w:color="auto"/>
                      </w:divBdr>
                    </w:div>
                  </w:divsChild>
                </w:div>
                <w:div w:id="223443933">
                  <w:marLeft w:val="0"/>
                  <w:marRight w:val="0"/>
                  <w:marTop w:val="0"/>
                  <w:marBottom w:val="0"/>
                  <w:divBdr>
                    <w:top w:val="none" w:sz="0" w:space="0" w:color="auto"/>
                    <w:left w:val="none" w:sz="0" w:space="0" w:color="auto"/>
                    <w:bottom w:val="none" w:sz="0" w:space="0" w:color="auto"/>
                    <w:right w:val="none" w:sz="0" w:space="0" w:color="auto"/>
                  </w:divBdr>
                  <w:divsChild>
                    <w:div w:id="582253747">
                      <w:marLeft w:val="0"/>
                      <w:marRight w:val="0"/>
                      <w:marTop w:val="0"/>
                      <w:marBottom w:val="0"/>
                      <w:divBdr>
                        <w:top w:val="none" w:sz="0" w:space="0" w:color="auto"/>
                        <w:left w:val="none" w:sz="0" w:space="0" w:color="auto"/>
                        <w:bottom w:val="none" w:sz="0" w:space="0" w:color="auto"/>
                        <w:right w:val="none" w:sz="0" w:space="0" w:color="auto"/>
                      </w:divBdr>
                    </w:div>
                  </w:divsChild>
                </w:div>
                <w:div w:id="227541920">
                  <w:marLeft w:val="0"/>
                  <w:marRight w:val="0"/>
                  <w:marTop w:val="0"/>
                  <w:marBottom w:val="0"/>
                  <w:divBdr>
                    <w:top w:val="none" w:sz="0" w:space="0" w:color="auto"/>
                    <w:left w:val="none" w:sz="0" w:space="0" w:color="auto"/>
                    <w:bottom w:val="none" w:sz="0" w:space="0" w:color="auto"/>
                    <w:right w:val="none" w:sz="0" w:space="0" w:color="auto"/>
                  </w:divBdr>
                  <w:divsChild>
                    <w:div w:id="54091309">
                      <w:marLeft w:val="0"/>
                      <w:marRight w:val="0"/>
                      <w:marTop w:val="0"/>
                      <w:marBottom w:val="0"/>
                      <w:divBdr>
                        <w:top w:val="none" w:sz="0" w:space="0" w:color="auto"/>
                        <w:left w:val="none" w:sz="0" w:space="0" w:color="auto"/>
                        <w:bottom w:val="none" w:sz="0" w:space="0" w:color="auto"/>
                        <w:right w:val="none" w:sz="0" w:space="0" w:color="auto"/>
                      </w:divBdr>
                    </w:div>
                  </w:divsChild>
                </w:div>
                <w:div w:id="234823111">
                  <w:marLeft w:val="0"/>
                  <w:marRight w:val="0"/>
                  <w:marTop w:val="0"/>
                  <w:marBottom w:val="0"/>
                  <w:divBdr>
                    <w:top w:val="none" w:sz="0" w:space="0" w:color="auto"/>
                    <w:left w:val="none" w:sz="0" w:space="0" w:color="auto"/>
                    <w:bottom w:val="none" w:sz="0" w:space="0" w:color="auto"/>
                    <w:right w:val="none" w:sz="0" w:space="0" w:color="auto"/>
                  </w:divBdr>
                  <w:divsChild>
                    <w:div w:id="1372917851">
                      <w:marLeft w:val="0"/>
                      <w:marRight w:val="0"/>
                      <w:marTop w:val="0"/>
                      <w:marBottom w:val="0"/>
                      <w:divBdr>
                        <w:top w:val="none" w:sz="0" w:space="0" w:color="auto"/>
                        <w:left w:val="none" w:sz="0" w:space="0" w:color="auto"/>
                        <w:bottom w:val="none" w:sz="0" w:space="0" w:color="auto"/>
                        <w:right w:val="none" w:sz="0" w:space="0" w:color="auto"/>
                      </w:divBdr>
                    </w:div>
                  </w:divsChild>
                </w:div>
                <w:div w:id="320546657">
                  <w:marLeft w:val="0"/>
                  <w:marRight w:val="0"/>
                  <w:marTop w:val="0"/>
                  <w:marBottom w:val="0"/>
                  <w:divBdr>
                    <w:top w:val="none" w:sz="0" w:space="0" w:color="auto"/>
                    <w:left w:val="none" w:sz="0" w:space="0" w:color="auto"/>
                    <w:bottom w:val="none" w:sz="0" w:space="0" w:color="auto"/>
                    <w:right w:val="none" w:sz="0" w:space="0" w:color="auto"/>
                  </w:divBdr>
                  <w:divsChild>
                    <w:div w:id="1084449229">
                      <w:marLeft w:val="0"/>
                      <w:marRight w:val="0"/>
                      <w:marTop w:val="0"/>
                      <w:marBottom w:val="0"/>
                      <w:divBdr>
                        <w:top w:val="none" w:sz="0" w:space="0" w:color="auto"/>
                        <w:left w:val="none" w:sz="0" w:space="0" w:color="auto"/>
                        <w:bottom w:val="none" w:sz="0" w:space="0" w:color="auto"/>
                        <w:right w:val="none" w:sz="0" w:space="0" w:color="auto"/>
                      </w:divBdr>
                    </w:div>
                  </w:divsChild>
                </w:div>
                <w:div w:id="586426258">
                  <w:marLeft w:val="0"/>
                  <w:marRight w:val="0"/>
                  <w:marTop w:val="0"/>
                  <w:marBottom w:val="0"/>
                  <w:divBdr>
                    <w:top w:val="none" w:sz="0" w:space="0" w:color="auto"/>
                    <w:left w:val="none" w:sz="0" w:space="0" w:color="auto"/>
                    <w:bottom w:val="none" w:sz="0" w:space="0" w:color="auto"/>
                    <w:right w:val="none" w:sz="0" w:space="0" w:color="auto"/>
                  </w:divBdr>
                  <w:divsChild>
                    <w:div w:id="133960279">
                      <w:marLeft w:val="0"/>
                      <w:marRight w:val="0"/>
                      <w:marTop w:val="0"/>
                      <w:marBottom w:val="0"/>
                      <w:divBdr>
                        <w:top w:val="none" w:sz="0" w:space="0" w:color="auto"/>
                        <w:left w:val="none" w:sz="0" w:space="0" w:color="auto"/>
                        <w:bottom w:val="none" w:sz="0" w:space="0" w:color="auto"/>
                        <w:right w:val="none" w:sz="0" w:space="0" w:color="auto"/>
                      </w:divBdr>
                    </w:div>
                  </w:divsChild>
                </w:div>
                <w:div w:id="739056159">
                  <w:marLeft w:val="0"/>
                  <w:marRight w:val="0"/>
                  <w:marTop w:val="0"/>
                  <w:marBottom w:val="0"/>
                  <w:divBdr>
                    <w:top w:val="none" w:sz="0" w:space="0" w:color="auto"/>
                    <w:left w:val="none" w:sz="0" w:space="0" w:color="auto"/>
                    <w:bottom w:val="none" w:sz="0" w:space="0" w:color="auto"/>
                    <w:right w:val="none" w:sz="0" w:space="0" w:color="auto"/>
                  </w:divBdr>
                  <w:divsChild>
                    <w:div w:id="602227641">
                      <w:marLeft w:val="0"/>
                      <w:marRight w:val="0"/>
                      <w:marTop w:val="0"/>
                      <w:marBottom w:val="0"/>
                      <w:divBdr>
                        <w:top w:val="none" w:sz="0" w:space="0" w:color="auto"/>
                        <w:left w:val="none" w:sz="0" w:space="0" w:color="auto"/>
                        <w:bottom w:val="none" w:sz="0" w:space="0" w:color="auto"/>
                        <w:right w:val="none" w:sz="0" w:space="0" w:color="auto"/>
                      </w:divBdr>
                    </w:div>
                  </w:divsChild>
                </w:div>
                <w:div w:id="808325512">
                  <w:marLeft w:val="0"/>
                  <w:marRight w:val="0"/>
                  <w:marTop w:val="0"/>
                  <w:marBottom w:val="0"/>
                  <w:divBdr>
                    <w:top w:val="none" w:sz="0" w:space="0" w:color="auto"/>
                    <w:left w:val="none" w:sz="0" w:space="0" w:color="auto"/>
                    <w:bottom w:val="none" w:sz="0" w:space="0" w:color="auto"/>
                    <w:right w:val="none" w:sz="0" w:space="0" w:color="auto"/>
                  </w:divBdr>
                  <w:divsChild>
                    <w:div w:id="591351344">
                      <w:marLeft w:val="0"/>
                      <w:marRight w:val="0"/>
                      <w:marTop w:val="0"/>
                      <w:marBottom w:val="0"/>
                      <w:divBdr>
                        <w:top w:val="none" w:sz="0" w:space="0" w:color="auto"/>
                        <w:left w:val="none" w:sz="0" w:space="0" w:color="auto"/>
                        <w:bottom w:val="none" w:sz="0" w:space="0" w:color="auto"/>
                        <w:right w:val="none" w:sz="0" w:space="0" w:color="auto"/>
                      </w:divBdr>
                    </w:div>
                  </w:divsChild>
                </w:div>
                <w:div w:id="843208294">
                  <w:marLeft w:val="0"/>
                  <w:marRight w:val="0"/>
                  <w:marTop w:val="0"/>
                  <w:marBottom w:val="0"/>
                  <w:divBdr>
                    <w:top w:val="none" w:sz="0" w:space="0" w:color="auto"/>
                    <w:left w:val="none" w:sz="0" w:space="0" w:color="auto"/>
                    <w:bottom w:val="none" w:sz="0" w:space="0" w:color="auto"/>
                    <w:right w:val="none" w:sz="0" w:space="0" w:color="auto"/>
                  </w:divBdr>
                  <w:divsChild>
                    <w:div w:id="1286501515">
                      <w:marLeft w:val="0"/>
                      <w:marRight w:val="0"/>
                      <w:marTop w:val="0"/>
                      <w:marBottom w:val="0"/>
                      <w:divBdr>
                        <w:top w:val="none" w:sz="0" w:space="0" w:color="auto"/>
                        <w:left w:val="none" w:sz="0" w:space="0" w:color="auto"/>
                        <w:bottom w:val="none" w:sz="0" w:space="0" w:color="auto"/>
                        <w:right w:val="none" w:sz="0" w:space="0" w:color="auto"/>
                      </w:divBdr>
                    </w:div>
                  </w:divsChild>
                </w:div>
                <w:div w:id="1060446185">
                  <w:marLeft w:val="0"/>
                  <w:marRight w:val="0"/>
                  <w:marTop w:val="0"/>
                  <w:marBottom w:val="0"/>
                  <w:divBdr>
                    <w:top w:val="none" w:sz="0" w:space="0" w:color="auto"/>
                    <w:left w:val="none" w:sz="0" w:space="0" w:color="auto"/>
                    <w:bottom w:val="none" w:sz="0" w:space="0" w:color="auto"/>
                    <w:right w:val="none" w:sz="0" w:space="0" w:color="auto"/>
                  </w:divBdr>
                  <w:divsChild>
                    <w:div w:id="1257401817">
                      <w:marLeft w:val="0"/>
                      <w:marRight w:val="0"/>
                      <w:marTop w:val="0"/>
                      <w:marBottom w:val="0"/>
                      <w:divBdr>
                        <w:top w:val="none" w:sz="0" w:space="0" w:color="auto"/>
                        <w:left w:val="none" w:sz="0" w:space="0" w:color="auto"/>
                        <w:bottom w:val="none" w:sz="0" w:space="0" w:color="auto"/>
                        <w:right w:val="none" w:sz="0" w:space="0" w:color="auto"/>
                      </w:divBdr>
                    </w:div>
                  </w:divsChild>
                </w:div>
                <w:div w:id="1168517869">
                  <w:marLeft w:val="0"/>
                  <w:marRight w:val="0"/>
                  <w:marTop w:val="0"/>
                  <w:marBottom w:val="0"/>
                  <w:divBdr>
                    <w:top w:val="none" w:sz="0" w:space="0" w:color="auto"/>
                    <w:left w:val="none" w:sz="0" w:space="0" w:color="auto"/>
                    <w:bottom w:val="none" w:sz="0" w:space="0" w:color="auto"/>
                    <w:right w:val="none" w:sz="0" w:space="0" w:color="auto"/>
                  </w:divBdr>
                  <w:divsChild>
                    <w:div w:id="602155103">
                      <w:marLeft w:val="0"/>
                      <w:marRight w:val="0"/>
                      <w:marTop w:val="0"/>
                      <w:marBottom w:val="0"/>
                      <w:divBdr>
                        <w:top w:val="none" w:sz="0" w:space="0" w:color="auto"/>
                        <w:left w:val="none" w:sz="0" w:space="0" w:color="auto"/>
                        <w:bottom w:val="none" w:sz="0" w:space="0" w:color="auto"/>
                        <w:right w:val="none" w:sz="0" w:space="0" w:color="auto"/>
                      </w:divBdr>
                    </w:div>
                  </w:divsChild>
                </w:div>
                <w:div w:id="1333071790">
                  <w:marLeft w:val="0"/>
                  <w:marRight w:val="0"/>
                  <w:marTop w:val="0"/>
                  <w:marBottom w:val="0"/>
                  <w:divBdr>
                    <w:top w:val="none" w:sz="0" w:space="0" w:color="auto"/>
                    <w:left w:val="none" w:sz="0" w:space="0" w:color="auto"/>
                    <w:bottom w:val="none" w:sz="0" w:space="0" w:color="auto"/>
                    <w:right w:val="none" w:sz="0" w:space="0" w:color="auto"/>
                  </w:divBdr>
                  <w:divsChild>
                    <w:div w:id="778447090">
                      <w:marLeft w:val="0"/>
                      <w:marRight w:val="0"/>
                      <w:marTop w:val="0"/>
                      <w:marBottom w:val="0"/>
                      <w:divBdr>
                        <w:top w:val="none" w:sz="0" w:space="0" w:color="auto"/>
                        <w:left w:val="none" w:sz="0" w:space="0" w:color="auto"/>
                        <w:bottom w:val="none" w:sz="0" w:space="0" w:color="auto"/>
                        <w:right w:val="none" w:sz="0" w:space="0" w:color="auto"/>
                      </w:divBdr>
                    </w:div>
                  </w:divsChild>
                </w:div>
                <w:div w:id="1381782651">
                  <w:marLeft w:val="0"/>
                  <w:marRight w:val="0"/>
                  <w:marTop w:val="0"/>
                  <w:marBottom w:val="0"/>
                  <w:divBdr>
                    <w:top w:val="none" w:sz="0" w:space="0" w:color="auto"/>
                    <w:left w:val="none" w:sz="0" w:space="0" w:color="auto"/>
                    <w:bottom w:val="none" w:sz="0" w:space="0" w:color="auto"/>
                    <w:right w:val="none" w:sz="0" w:space="0" w:color="auto"/>
                  </w:divBdr>
                  <w:divsChild>
                    <w:div w:id="1979339227">
                      <w:marLeft w:val="0"/>
                      <w:marRight w:val="0"/>
                      <w:marTop w:val="0"/>
                      <w:marBottom w:val="0"/>
                      <w:divBdr>
                        <w:top w:val="none" w:sz="0" w:space="0" w:color="auto"/>
                        <w:left w:val="none" w:sz="0" w:space="0" w:color="auto"/>
                        <w:bottom w:val="none" w:sz="0" w:space="0" w:color="auto"/>
                        <w:right w:val="none" w:sz="0" w:space="0" w:color="auto"/>
                      </w:divBdr>
                    </w:div>
                  </w:divsChild>
                </w:div>
                <w:div w:id="1398092901">
                  <w:marLeft w:val="0"/>
                  <w:marRight w:val="0"/>
                  <w:marTop w:val="0"/>
                  <w:marBottom w:val="0"/>
                  <w:divBdr>
                    <w:top w:val="none" w:sz="0" w:space="0" w:color="auto"/>
                    <w:left w:val="none" w:sz="0" w:space="0" w:color="auto"/>
                    <w:bottom w:val="none" w:sz="0" w:space="0" w:color="auto"/>
                    <w:right w:val="none" w:sz="0" w:space="0" w:color="auto"/>
                  </w:divBdr>
                  <w:divsChild>
                    <w:div w:id="1221479138">
                      <w:marLeft w:val="0"/>
                      <w:marRight w:val="0"/>
                      <w:marTop w:val="0"/>
                      <w:marBottom w:val="0"/>
                      <w:divBdr>
                        <w:top w:val="none" w:sz="0" w:space="0" w:color="auto"/>
                        <w:left w:val="none" w:sz="0" w:space="0" w:color="auto"/>
                        <w:bottom w:val="none" w:sz="0" w:space="0" w:color="auto"/>
                        <w:right w:val="none" w:sz="0" w:space="0" w:color="auto"/>
                      </w:divBdr>
                    </w:div>
                  </w:divsChild>
                </w:div>
                <w:div w:id="1429231029">
                  <w:marLeft w:val="0"/>
                  <w:marRight w:val="0"/>
                  <w:marTop w:val="0"/>
                  <w:marBottom w:val="0"/>
                  <w:divBdr>
                    <w:top w:val="none" w:sz="0" w:space="0" w:color="auto"/>
                    <w:left w:val="none" w:sz="0" w:space="0" w:color="auto"/>
                    <w:bottom w:val="none" w:sz="0" w:space="0" w:color="auto"/>
                    <w:right w:val="none" w:sz="0" w:space="0" w:color="auto"/>
                  </w:divBdr>
                  <w:divsChild>
                    <w:div w:id="792485747">
                      <w:marLeft w:val="0"/>
                      <w:marRight w:val="0"/>
                      <w:marTop w:val="0"/>
                      <w:marBottom w:val="0"/>
                      <w:divBdr>
                        <w:top w:val="none" w:sz="0" w:space="0" w:color="auto"/>
                        <w:left w:val="none" w:sz="0" w:space="0" w:color="auto"/>
                        <w:bottom w:val="none" w:sz="0" w:space="0" w:color="auto"/>
                        <w:right w:val="none" w:sz="0" w:space="0" w:color="auto"/>
                      </w:divBdr>
                    </w:div>
                  </w:divsChild>
                </w:div>
                <w:div w:id="1530098108">
                  <w:marLeft w:val="0"/>
                  <w:marRight w:val="0"/>
                  <w:marTop w:val="0"/>
                  <w:marBottom w:val="0"/>
                  <w:divBdr>
                    <w:top w:val="none" w:sz="0" w:space="0" w:color="auto"/>
                    <w:left w:val="none" w:sz="0" w:space="0" w:color="auto"/>
                    <w:bottom w:val="none" w:sz="0" w:space="0" w:color="auto"/>
                    <w:right w:val="none" w:sz="0" w:space="0" w:color="auto"/>
                  </w:divBdr>
                  <w:divsChild>
                    <w:div w:id="602961921">
                      <w:marLeft w:val="0"/>
                      <w:marRight w:val="0"/>
                      <w:marTop w:val="0"/>
                      <w:marBottom w:val="0"/>
                      <w:divBdr>
                        <w:top w:val="none" w:sz="0" w:space="0" w:color="auto"/>
                        <w:left w:val="none" w:sz="0" w:space="0" w:color="auto"/>
                        <w:bottom w:val="none" w:sz="0" w:space="0" w:color="auto"/>
                        <w:right w:val="none" w:sz="0" w:space="0" w:color="auto"/>
                      </w:divBdr>
                    </w:div>
                  </w:divsChild>
                </w:div>
                <w:div w:id="1551763939">
                  <w:marLeft w:val="0"/>
                  <w:marRight w:val="0"/>
                  <w:marTop w:val="0"/>
                  <w:marBottom w:val="0"/>
                  <w:divBdr>
                    <w:top w:val="none" w:sz="0" w:space="0" w:color="auto"/>
                    <w:left w:val="none" w:sz="0" w:space="0" w:color="auto"/>
                    <w:bottom w:val="none" w:sz="0" w:space="0" w:color="auto"/>
                    <w:right w:val="none" w:sz="0" w:space="0" w:color="auto"/>
                  </w:divBdr>
                  <w:divsChild>
                    <w:div w:id="858785151">
                      <w:marLeft w:val="0"/>
                      <w:marRight w:val="0"/>
                      <w:marTop w:val="0"/>
                      <w:marBottom w:val="0"/>
                      <w:divBdr>
                        <w:top w:val="none" w:sz="0" w:space="0" w:color="auto"/>
                        <w:left w:val="none" w:sz="0" w:space="0" w:color="auto"/>
                        <w:bottom w:val="none" w:sz="0" w:space="0" w:color="auto"/>
                        <w:right w:val="none" w:sz="0" w:space="0" w:color="auto"/>
                      </w:divBdr>
                    </w:div>
                  </w:divsChild>
                </w:div>
                <w:div w:id="1923097667">
                  <w:marLeft w:val="0"/>
                  <w:marRight w:val="0"/>
                  <w:marTop w:val="0"/>
                  <w:marBottom w:val="0"/>
                  <w:divBdr>
                    <w:top w:val="none" w:sz="0" w:space="0" w:color="auto"/>
                    <w:left w:val="none" w:sz="0" w:space="0" w:color="auto"/>
                    <w:bottom w:val="none" w:sz="0" w:space="0" w:color="auto"/>
                    <w:right w:val="none" w:sz="0" w:space="0" w:color="auto"/>
                  </w:divBdr>
                  <w:divsChild>
                    <w:div w:id="169295753">
                      <w:marLeft w:val="0"/>
                      <w:marRight w:val="0"/>
                      <w:marTop w:val="0"/>
                      <w:marBottom w:val="0"/>
                      <w:divBdr>
                        <w:top w:val="none" w:sz="0" w:space="0" w:color="auto"/>
                        <w:left w:val="none" w:sz="0" w:space="0" w:color="auto"/>
                        <w:bottom w:val="none" w:sz="0" w:space="0" w:color="auto"/>
                        <w:right w:val="none" w:sz="0" w:space="0" w:color="auto"/>
                      </w:divBdr>
                    </w:div>
                  </w:divsChild>
                </w:div>
                <w:div w:id="1970085511">
                  <w:marLeft w:val="0"/>
                  <w:marRight w:val="0"/>
                  <w:marTop w:val="0"/>
                  <w:marBottom w:val="0"/>
                  <w:divBdr>
                    <w:top w:val="none" w:sz="0" w:space="0" w:color="auto"/>
                    <w:left w:val="none" w:sz="0" w:space="0" w:color="auto"/>
                    <w:bottom w:val="none" w:sz="0" w:space="0" w:color="auto"/>
                    <w:right w:val="none" w:sz="0" w:space="0" w:color="auto"/>
                  </w:divBdr>
                  <w:divsChild>
                    <w:div w:id="94332484">
                      <w:marLeft w:val="0"/>
                      <w:marRight w:val="0"/>
                      <w:marTop w:val="0"/>
                      <w:marBottom w:val="0"/>
                      <w:divBdr>
                        <w:top w:val="none" w:sz="0" w:space="0" w:color="auto"/>
                        <w:left w:val="none" w:sz="0" w:space="0" w:color="auto"/>
                        <w:bottom w:val="none" w:sz="0" w:space="0" w:color="auto"/>
                        <w:right w:val="none" w:sz="0" w:space="0" w:color="auto"/>
                      </w:divBdr>
                    </w:div>
                  </w:divsChild>
                </w:div>
                <w:div w:id="2025594859">
                  <w:marLeft w:val="0"/>
                  <w:marRight w:val="0"/>
                  <w:marTop w:val="0"/>
                  <w:marBottom w:val="0"/>
                  <w:divBdr>
                    <w:top w:val="none" w:sz="0" w:space="0" w:color="auto"/>
                    <w:left w:val="none" w:sz="0" w:space="0" w:color="auto"/>
                    <w:bottom w:val="none" w:sz="0" w:space="0" w:color="auto"/>
                    <w:right w:val="none" w:sz="0" w:space="0" w:color="auto"/>
                  </w:divBdr>
                  <w:divsChild>
                    <w:div w:id="1861777840">
                      <w:marLeft w:val="0"/>
                      <w:marRight w:val="0"/>
                      <w:marTop w:val="0"/>
                      <w:marBottom w:val="0"/>
                      <w:divBdr>
                        <w:top w:val="none" w:sz="0" w:space="0" w:color="auto"/>
                        <w:left w:val="none" w:sz="0" w:space="0" w:color="auto"/>
                        <w:bottom w:val="none" w:sz="0" w:space="0" w:color="auto"/>
                        <w:right w:val="none" w:sz="0" w:space="0" w:color="auto"/>
                      </w:divBdr>
                    </w:div>
                  </w:divsChild>
                </w:div>
                <w:div w:id="2062557703">
                  <w:marLeft w:val="0"/>
                  <w:marRight w:val="0"/>
                  <w:marTop w:val="0"/>
                  <w:marBottom w:val="0"/>
                  <w:divBdr>
                    <w:top w:val="none" w:sz="0" w:space="0" w:color="auto"/>
                    <w:left w:val="none" w:sz="0" w:space="0" w:color="auto"/>
                    <w:bottom w:val="none" w:sz="0" w:space="0" w:color="auto"/>
                    <w:right w:val="none" w:sz="0" w:space="0" w:color="auto"/>
                  </w:divBdr>
                  <w:divsChild>
                    <w:div w:id="611135584">
                      <w:marLeft w:val="0"/>
                      <w:marRight w:val="0"/>
                      <w:marTop w:val="0"/>
                      <w:marBottom w:val="0"/>
                      <w:divBdr>
                        <w:top w:val="none" w:sz="0" w:space="0" w:color="auto"/>
                        <w:left w:val="none" w:sz="0" w:space="0" w:color="auto"/>
                        <w:bottom w:val="none" w:sz="0" w:space="0" w:color="auto"/>
                        <w:right w:val="none" w:sz="0" w:space="0" w:color="auto"/>
                      </w:divBdr>
                    </w:div>
                  </w:divsChild>
                </w:div>
                <w:div w:id="2135174279">
                  <w:marLeft w:val="0"/>
                  <w:marRight w:val="0"/>
                  <w:marTop w:val="0"/>
                  <w:marBottom w:val="0"/>
                  <w:divBdr>
                    <w:top w:val="none" w:sz="0" w:space="0" w:color="auto"/>
                    <w:left w:val="none" w:sz="0" w:space="0" w:color="auto"/>
                    <w:bottom w:val="none" w:sz="0" w:space="0" w:color="auto"/>
                    <w:right w:val="none" w:sz="0" w:space="0" w:color="auto"/>
                  </w:divBdr>
                  <w:divsChild>
                    <w:div w:id="7656104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57324393">
          <w:marLeft w:val="0"/>
          <w:marRight w:val="0"/>
          <w:marTop w:val="0"/>
          <w:marBottom w:val="0"/>
          <w:divBdr>
            <w:top w:val="none" w:sz="0" w:space="0" w:color="auto"/>
            <w:left w:val="none" w:sz="0" w:space="0" w:color="auto"/>
            <w:bottom w:val="none" w:sz="0" w:space="0" w:color="auto"/>
            <w:right w:val="none" w:sz="0" w:space="0" w:color="auto"/>
          </w:divBdr>
        </w:div>
      </w:divsChild>
    </w:div>
    <w:div w:id="1119488190">
      <w:bodyDiv w:val="1"/>
      <w:marLeft w:val="0"/>
      <w:marRight w:val="0"/>
      <w:marTop w:val="0"/>
      <w:marBottom w:val="0"/>
      <w:divBdr>
        <w:top w:val="none" w:sz="0" w:space="0" w:color="auto"/>
        <w:left w:val="none" w:sz="0" w:space="0" w:color="auto"/>
        <w:bottom w:val="none" w:sz="0" w:space="0" w:color="auto"/>
        <w:right w:val="none" w:sz="0" w:space="0" w:color="auto"/>
      </w:divBdr>
    </w:div>
    <w:div w:id="1134055272">
      <w:bodyDiv w:val="1"/>
      <w:marLeft w:val="0"/>
      <w:marRight w:val="0"/>
      <w:marTop w:val="0"/>
      <w:marBottom w:val="0"/>
      <w:divBdr>
        <w:top w:val="none" w:sz="0" w:space="0" w:color="auto"/>
        <w:left w:val="none" w:sz="0" w:space="0" w:color="auto"/>
        <w:bottom w:val="none" w:sz="0" w:space="0" w:color="auto"/>
        <w:right w:val="none" w:sz="0" w:space="0" w:color="auto"/>
      </w:divBdr>
      <w:divsChild>
        <w:div w:id="1069961290">
          <w:marLeft w:val="0"/>
          <w:marRight w:val="0"/>
          <w:marTop w:val="0"/>
          <w:marBottom w:val="0"/>
          <w:divBdr>
            <w:top w:val="none" w:sz="0" w:space="0" w:color="auto"/>
            <w:left w:val="none" w:sz="0" w:space="0" w:color="auto"/>
            <w:bottom w:val="none" w:sz="0" w:space="0" w:color="auto"/>
            <w:right w:val="none" w:sz="0" w:space="0" w:color="auto"/>
          </w:divBdr>
          <w:divsChild>
            <w:div w:id="1993097519">
              <w:marLeft w:val="0"/>
              <w:marRight w:val="0"/>
              <w:marTop w:val="0"/>
              <w:marBottom w:val="0"/>
              <w:divBdr>
                <w:top w:val="none" w:sz="0" w:space="0" w:color="auto"/>
                <w:left w:val="none" w:sz="0" w:space="0" w:color="auto"/>
                <w:bottom w:val="none" w:sz="0" w:space="0" w:color="auto"/>
                <w:right w:val="none" w:sz="0" w:space="0" w:color="auto"/>
              </w:divBdr>
              <w:divsChild>
                <w:div w:id="2293419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4837148">
      <w:bodyDiv w:val="1"/>
      <w:marLeft w:val="0"/>
      <w:marRight w:val="0"/>
      <w:marTop w:val="0"/>
      <w:marBottom w:val="0"/>
      <w:divBdr>
        <w:top w:val="none" w:sz="0" w:space="0" w:color="auto"/>
        <w:left w:val="none" w:sz="0" w:space="0" w:color="auto"/>
        <w:bottom w:val="none" w:sz="0" w:space="0" w:color="auto"/>
        <w:right w:val="none" w:sz="0" w:space="0" w:color="auto"/>
      </w:divBdr>
    </w:div>
    <w:div w:id="1154562159">
      <w:bodyDiv w:val="1"/>
      <w:marLeft w:val="0"/>
      <w:marRight w:val="0"/>
      <w:marTop w:val="0"/>
      <w:marBottom w:val="0"/>
      <w:divBdr>
        <w:top w:val="none" w:sz="0" w:space="0" w:color="auto"/>
        <w:left w:val="none" w:sz="0" w:space="0" w:color="auto"/>
        <w:bottom w:val="none" w:sz="0" w:space="0" w:color="auto"/>
        <w:right w:val="none" w:sz="0" w:space="0" w:color="auto"/>
      </w:divBdr>
      <w:divsChild>
        <w:div w:id="2000882687">
          <w:marLeft w:val="0"/>
          <w:marRight w:val="0"/>
          <w:marTop w:val="0"/>
          <w:marBottom w:val="0"/>
          <w:divBdr>
            <w:top w:val="single" w:sz="2" w:space="0" w:color="auto"/>
            <w:left w:val="single" w:sz="2" w:space="0" w:color="auto"/>
            <w:bottom w:val="single" w:sz="6" w:space="0" w:color="auto"/>
            <w:right w:val="single" w:sz="2" w:space="0" w:color="auto"/>
          </w:divBdr>
          <w:divsChild>
            <w:div w:id="887838746">
              <w:marLeft w:val="0"/>
              <w:marRight w:val="0"/>
              <w:marTop w:val="100"/>
              <w:marBottom w:val="100"/>
              <w:divBdr>
                <w:top w:val="single" w:sz="2" w:space="0" w:color="D9D9E3"/>
                <w:left w:val="single" w:sz="2" w:space="0" w:color="D9D9E3"/>
                <w:bottom w:val="single" w:sz="2" w:space="0" w:color="D9D9E3"/>
                <w:right w:val="single" w:sz="2" w:space="0" w:color="D9D9E3"/>
              </w:divBdr>
              <w:divsChild>
                <w:div w:id="1535800793">
                  <w:marLeft w:val="0"/>
                  <w:marRight w:val="0"/>
                  <w:marTop w:val="0"/>
                  <w:marBottom w:val="0"/>
                  <w:divBdr>
                    <w:top w:val="single" w:sz="2" w:space="0" w:color="D9D9E3"/>
                    <w:left w:val="single" w:sz="2" w:space="0" w:color="D9D9E3"/>
                    <w:bottom w:val="single" w:sz="2" w:space="0" w:color="D9D9E3"/>
                    <w:right w:val="single" w:sz="2" w:space="0" w:color="D9D9E3"/>
                  </w:divBdr>
                  <w:divsChild>
                    <w:div w:id="1851604982">
                      <w:marLeft w:val="0"/>
                      <w:marRight w:val="0"/>
                      <w:marTop w:val="0"/>
                      <w:marBottom w:val="0"/>
                      <w:divBdr>
                        <w:top w:val="single" w:sz="2" w:space="0" w:color="D9D9E3"/>
                        <w:left w:val="single" w:sz="2" w:space="0" w:color="D9D9E3"/>
                        <w:bottom w:val="single" w:sz="2" w:space="0" w:color="D9D9E3"/>
                        <w:right w:val="single" w:sz="2" w:space="0" w:color="D9D9E3"/>
                      </w:divBdr>
                      <w:divsChild>
                        <w:div w:id="486627934">
                          <w:marLeft w:val="0"/>
                          <w:marRight w:val="0"/>
                          <w:marTop w:val="0"/>
                          <w:marBottom w:val="0"/>
                          <w:divBdr>
                            <w:top w:val="single" w:sz="2" w:space="0" w:color="D9D9E3"/>
                            <w:left w:val="single" w:sz="2" w:space="0" w:color="D9D9E3"/>
                            <w:bottom w:val="single" w:sz="2" w:space="0" w:color="D9D9E3"/>
                            <w:right w:val="single" w:sz="2" w:space="0" w:color="D9D9E3"/>
                          </w:divBdr>
                          <w:divsChild>
                            <w:div w:id="189802776">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 w:id="1163475620">
      <w:bodyDiv w:val="1"/>
      <w:marLeft w:val="0"/>
      <w:marRight w:val="0"/>
      <w:marTop w:val="0"/>
      <w:marBottom w:val="0"/>
      <w:divBdr>
        <w:top w:val="none" w:sz="0" w:space="0" w:color="auto"/>
        <w:left w:val="none" w:sz="0" w:space="0" w:color="auto"/>
        <w:bottom w:val="none" w:sz="0" w:space="0" w:color="auto"/>
        <w:right w:val="none" w:sz="0" w:space="0" w:color="auto"/>
      </w:divBdr>
    </w:div>
    <w:div w:id="1180269508">
      <w:bodyDiv w:val="1"/>
      <w:marLeft w:val="0"/>
      <w:marRight w:val="0"/>
      <w:marTop w:val="0"/>
      <w:marBottom w:val="0"/>
      <w:divBdr>
        <w:top w:val="none" w:sz="0" w:space="0" w:color="auto"/>
        <w:left w:val="none" w:sz="0" w:space="0" w:color="auto"/>
        <w:bottom w:val="none" w:sz="0" w:space="0" w:color="auto"/>
        <w:right w:val="none" w:sz="0" w:space="0" w:color="auto"/>
      </w:divBdr>
      <w:divsChild>
        <w:div w:id="1487477480">
          <w:marLeft w:val="0"/>
          <w:marRight w:val="0"/>
          <w:marTop w:val="0"/>
          <w:marBottom w:val="0"/>
          <w:divBdr>
            <w:top w:val="single" w:sz="2" w:space="0" w:color="auto"/>
            <w:left w:val="single" w:sz="2" w:space="0" w:color="auto"/>
            <w:bottom w:val="single" w:sz="6" w:space="0" w:color="auto"/>
            <w:right w:val="single" w:sz="2" w:space="0" w:color="auto"/>
          </w:divBdr>
          <w:divsChild>
            <w:div w:id="1540439070">
              <w:marLeft w:val="0"/>
              <w:marRight w:val="0"/>
              <w:marTop w:val="100"/>
              <w:marBottom w:val="100"/>
              <w:divBdr>
                <w:top w:val="single" w:sz="2" w:space="0" w:color="D9D9E3"/>
                <w:left w:val="single" w:sz="2" w:space="0" w:color="D9D9E3"/>
                <w:bottom w:val="single" w:sz="2" w:space="0" w:color="D9D9E3"/>
                <w:right w:val="single" w:sz="2" w:space="0" w:color="D9D9E3"/>
              </w:divBdr>
              <w:divsChild>
                <w:div w:id="242036708">
                  <w:marLeft w:val="0"/>
                  <w:marRight w:val="0"/>
                  <w:marTop w:val="0"/>
                  <w:marBottom w:val="0"/>
                  <w:divBdr>
                    <w:top w:val="single" w:sz="2" w:space="0" w:color="D9D9E3"/>
                    <w:left w:val="single" w:sz="2" w:space="0" w:color="D9D9E3"/>
                    <w:bottom w:val="single" w:sz="2" w:space="0" w:color="D9D9E3"/>
                    <w:right w:val="single" w:sz="2" w:space="0" w:color="D9D9E3"/>
                  </w:divBdr>
                  <w:divsChild>
                    <w:div w:id="1319112795">
                      <w:marLeft w:val="0"/>
                      <w:marRight w:val="0"/>
                      <w:marTop w:val="0"/>
                      <w:marBottom w:val="0"/>
                      <w:divBdr>
                        <w:top w:val="single" w:sz="2" w:space="0" w:color="D9D9E3"/>
                        <w:left w:val="single" w:sz="2" w:space="0" w:color="D9D9E3"/>
                        <w:bottom w:val="single" w:sz="2" w:space="0" w:color="D9D9E3"/>
                        <w:right w:val="single" w:sz="2" w:space="0" w:color="D9D9E3"/>
                      </w:divBdr>
                      <w:divsChild>
                        <w:div w:id="1209145174">
                          <w:marLeft w:val="0"/>
                          <w:marRight w:val="0"/>
                          <w:marTop w:val="0"/>
                          <w:marBottom w:val="0"/>
                          <w:divBdr>
                            <w:top w:val="single" w:sz="2" w:space="0" w:color="D9D9E3"/>
                            <w:left w:val="single" w:sz="2" w:space="0" w:color="D9D9E3"/>
                            <w:bottom w:val="single" w:sz="2" w:space="0" w:color="D9D9E3"/>
                            <w:right w:val="single" w:sz="2" w:space="0" w:color="D9D9E3"/>
                          </w:divBdr>
                          <w:divsChild>
                            <w:div w:id="28604923">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 w:id="1278608347">
      <w:bodyDiv w:val="1"/>
      <w:marLeft w:val="0"/>
      <w:marRight w:val="0"/>
      <w:marTop w:val="0"/>
      <w:marBottom w:val="0"/>
      <w:divBdr>
        <w:top w:val="none" w:sz="0" w:space="0" w:color="auto"/>
        <w:left w:val="none" w:sz="0" w:space="0" w:color="auto"/>
        <w:bottom w:val="none" w:sz="0" w:space="0" w:color="auto"/>
        <w:right w:val="none" w:sz="0" w:space="0" w:color="auto"/>
      </w:divBdr>
    </w:div>
    <w:div w:id="1298150456">
      <w:bodyDiv w:val="1"/>
      <w:marLeft w:val="0"/>
      <w:marRight w:val="0"/>
      <w:marTop w:val="0"/>
      <w:marBottom w:val="0"/>
      <w:divBdr>
        <w:top w:val="none" w:sz="0" w:space="0" w:color="auto"/>
        <w:left w:val="none" w:sz="0" w:space="0" w:color="auto"/>
        <w:bottom w:val="none" w:sz="0" w:space="0" w:color="auto"/>
        <w:right w:val="none" w:sz="0" w:space="0" w:color="auto"/>
      </w:divBdr>
    </w:div>
    <w:div w:id="1311908323">
      <w:bodyDiv w:val="1"/>
      <w:marLeft w:val="0"/>
      <w:marRight w:val="0"/>
      <w:marTop w:val="0"/>
      <w:marBottom w:val="0"/>
      <w:divBdr>
        <w:top w:val="none" w:sz="0" w:space="0" w:color="auto"/>
        <w:left w:val="none" w:sz="0" w:space="0" w:color="auto"/>
        <w:bottom w:val="none" w:sz="0" w:space="0" w:color="auto"/>
        <w:right w:val="none" w:sz="0" w:space="0" w:color="auto"/>
      </w:divBdr>
    </w:div>
    <w:div w:id="1323504350">
      <w:bodyDiv w:val="1"/>
      <w:marLeft w:val="0"/>
      <w:marRight w:val="0"/>
      <w:marTop w:val="0"/>
      <w:marBottom w:val="0"/>
      <w:divBdr>
        <w:top w:val="none" w:sz="0" w:space="0" w:color="auto"/>
        <w:left w:val="none" w:sz="0" w:space="0" w:color="auto"/>
        <w:bottom w:val="none" w:sz="0" w:space="0" w:color="auto"/>
        <w:right w:val="none" w:sz="0" w:space="0" w:color="auto"/>
      </w:divBdr>
    </w:div>
    <w:div w:id="1342660450">
      <w:bodyDiv w:val="1"/>
      <w:marLeft w:val="0"/>
      <w:marRight w:val="0"/>
      <w:marTop w:val="0"/>
      <w:marBottom w:val="0"/>
      <w:divBdr>
        <w:top w:val="none" w:sz="0" w:space="0" w:color="auto"/>
        <w:left w:val="none" w:sz="0" w:space="0" w:color="auto"/>
        <w:bottom w:val="none" w:sz="0" w:space="0" w:color="auto"/>
        <w:right w:val="none" w:sz="0" w:space="0" w:color="auto"/>
      </w:divBdr>
      <w:divsChild>
        <w:div w:id="1323044957">
          <w:marLeft w:val="0"/>
          <w:marRight w:val="0"/>
          <w:marTop w:val="0"/>
          <w:marBottom w:val="0"/>
          <w:divBdr>
            <w:top w:val="none" w:sz="0" w:space="0" w:color="auto"/>
            <w:left w:val="none" w:sz="0" w:space="0" w:color="auto"/>
            <w:bottom w:val="none" w:sz="0" w:space="0" w:color="auto"/>
            <w:right w:val="none" w:sz="0" w:space="0" w:color="auto"/>
          </w:divBdr>
          <w:divsChild>
            <w:div w:id="879049787">
              <w:marLeft w:val="0"/>
              <w:marRight w:val="0"/>
              <w:marTop w:val="0"/>
              <w:marBottom w:val="0"/>
              <w:divBdr>
                <w:top w:val="none" w:sz="0" w:space="0" w:color="auto"/>
                <w:left w:val="none" w:sz="0" w:space="0" w:color="auto"/>
                <w:bottom w:val="none" w:sz="0" w:space="0" w:color="auto"/>
                <w:right w:val="none" w:sz="0" w:space="0" w:color="auto"/>
              </w:divBdr>
              <w:divsChild>
                <w:div w:id="1868712953">
                  <w:marLeft w:val="0"/>
                  <w:marRight w:val="0"/>
                  <w:marTop w:val="0"/>
                  <w:marBottom w:val="0"/>
                  <w:divBdr>
                    <w:top w:val="none" w:sz="0" w:space="0" w:color="auto"/>
                    <w:left w:val="none" w:sz="0" w:space="0" w:color="auto"/>
                    <w:bottom w:val="none" w:sz="0" w:space="0" w:color="auto"/>
                    <w:right w:val="none" w:sz="0" w:space="0" w:color="auto"/>
                  </w:divBdr>
                  <w:divsChild>
                    <w:div w:id="1905140187">
                      <w:marLeft w:val="0"/>
                      <w:marRight w:val="0"/>
                      <w:marTop w:val="0"/>
                      <w:marBottom w:val="0"/>
                      <w:divBdr>
                        <w:top w:val="none" w:sz="0" w:space="0" w:color="auto"/>
                        <w:left w:val="none" w:sz="0" w:space="0" w:color="auto"/>
                        <w:bottom w:val="none" w:sz="0" w:space="0" w:color="auto"/>
                        <w:right w:val="none" w:sz="0" w:space="0" w:color="auto"/>
                      </w:divBdr>
                      <w:divsChild>
                        <w:div w:id="304162818">
                          <w:marLeft w:val="0"/>
                          <w:marRight w:val="0"/>
                          <w:marTop w:val="0"/>
                          <w:marBottom w:val="0"/>
                          <w:divBdr>
                            <w:top w:val="none" w:sz="0" w:space="0" w:color="auto"/>
                            <w:left w:val="none" w:sz="0" w:space="0" w:color="auto"/>
                            <w:bottom w:val="none" w:sz="0" w:space="0" w:color="auto"/>
                            <w:right w:val="none" w:sz="0" w:space="0" w:color="auto"/>
                          </w:divBdr>
                          <w:divsChild>
                            <w:div w:id="12121863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375275345">
      <w:bodyDiv w:val="1"/>
      <w:marLeft w:val="0"/>
      <w:marRight w:val="0"/>
      <w:marTop w:val="0"/>
      <w:marBottom w:val="0"/>
      <w:divBdr>
        <w:top w:val="none" w:sz="0" w:space="0" w:color="auto"/>
        <w:left w:val="none" w:sz="0" w:space="0" w:color="auto"/>
        <w:bottom w:val="none" w:sz="0" w:space="0" w:color="auto"/>
        <w:right w:val="none" w:sz="0" w:space="0" w:color="auto"/>
      </w:divBdr>
    </w:div>
    <w:div w:id="1383600458">
      <w:bodyDiv w:val="1"/>
      <w:marLeft w:val="0"/>
      <w:marRight w:val="0"/>
      <w:marTop w:val="0"/>
      <w:marBottom w:val="0"/>
      <w:divBdr>
        <w:top w:val="none" w:sz="0" w:space="0" w:color="auto"/>
        <w:left w:val="none" w:sz="0" w:space="0" w:color="auto"/>
        <w:bottom w:val="none" w:sz="0" w:space="0" w:color="auto"/>
        <w:right w:val="none" w:sz="0" w:space="0" w:color="auto"/>
      </w:divBdr>
    </w:div>
    <w:div w:id="1397242893">
      <w:bodyDiv w:val="1"/>
      <w:marLeft w:val="0"/>
      <w:marRight w:val="0"/>
      <w:marTop w:val="0"/>
      <w:marBottom w:val="0"/>
      <w:divBdr>
        <w:top w:val="none" w:sz="0" w:space="0" w:color="auto"/>
        <w:left w:val="none" w:sz="0" w:space="0" w:color="auto"/>
        <w:bottom w:val="none" w:sz="0" w:space="0" w:color="auto"/>
        <w:right w:val="none" w:sz="0" w:space="0" w:color="auto"/>
      </w:divBdr>
    </w:div>
    <w:div w:id="1404991600">
      <w:bodyDiv w:val="1"/>
      <w:marLeft w:val="0"/>
      <w:marRight w:val="0"/>
      <w:marTop w:val="0"/>
      <w:marBottom w:val="0"/>
      <w:divBdr>
        <w:top w:val="none" w:sz="0" w:space="0" w:color="auto"/>
        <w:left w:val="none" w:sz="0" w:space="0" w:color="auto"/>
        <w:bottom w:val="none" w:sz="0" w:space="0" w:color="auto"/>
        <w:right w:val="none" w:sz="0" w:space="0" w:color="auto"/>
      </w:divBdr>
    </w:div>
    <w:div w:id="1408072145">
      <w:bodyDiv w:val="1"/>
      <w:marLeft w:val="0"/>
      <w:marRight w:val="0"/>
      <w:marTop w:val="0"/>
      <w:marBottom w:val="0"/>
      <w:divBdr>
        <w:top w:val="none" w:sz="0" w:space="0" w:color="auto"/>
        <w:left w:val="none" w:sz="0" w:space="0" w:color="auto"/>
        <w:bottom w:val="none" w:sz="0" w:space="0" w:color="auto"/>
        <w:right w:val="none" w:sz="0" w:space="0" w:color="auto"/>
      </w:divBdr>
    </w:div>
    <w:div w:id="1425229427">
      <w:bodyDiv w:val="1"/>
      <w:marLeft w:val="0"/>
      <w:marRight w:val="0"/>
      <w:marTop w:val="0"/>
      <w:marBottom w:val="0"/>
      <w:divBdr>
        <w:top w:val="none" w:sz="0" w:space="0" w:color="auto"/>
        <w:left w:val="none" w:sz="0" w:space="0" w:color="auto"/>
        <w:bottom w:val="none" w:sz="0" w:space="0" w:color="auto"/>
        <w:right w:val="none" w:sz="0" w:space="0" w:color="auto"/>
      </w:divBdr>
      <w:divsChild>
        <w:div w:id="362170081">
          <w:marLeft w:val="0"/>
          <w:marRight w:val="0"/>
          <w:marTop w:val="0"/>
          <w:marBottom w:val="0"/>
          <w:divBdr>
            <w:top w:val="none" w:sz="0" w:space="0" w:color="auto"/>
            <w:left w:val="none" w:sz="0" w:space="0" w:color="auto"/>
            <w:bottom w:val="none" w:sz="0" w:space="0" w:color="auto"/>
            <w:right w:val="none" w:sz="0" w:space="0" w:color="auto"/>
          </w:divBdr>
          <w:divsChild>
            <w:div w:id="2099280982">
              <w:marLeft w:val="0"/>
              <w:marRight w:val="0"/>
              <w:marTop w:val="0"/>
              <w:marBottom w:val="0"/>
              <w:divBdr>
                <w:top w:val="none" w:sz="0" w:space="0" w:color="auto"/>
                <w:left w:val="none" w:sz="0" w:space="0" w:color="auto"/>
                <w:bottom w:val="none" w:sz="0" w:space="0" w:color="auto"/>
                <w:right w:val="none" w:sz="0" w:space="0" w:color="auto"/>
              </w:divBdr>
              <w:divsChild>
                <w:div w:id="1022168889">
                  <w:marLeft w:val="0"/>
                  <w:marRight w:val="0"/>
                  <w:marTop w:val="0"/>
                  <w:marBottom w:val="0"/>
                  <w:divBdr>
                    <w:top w:val="none" w:sz="0" w:space="0" w:color="auto"/>
                    <w:left w:val="none" w:sz="0" w:space="0" w:color="auto"/>
                    <w:bottom w:val="none" w:sz="0" w:space="0" w:color="auto"/>
                    <w:right w:val="none" w:sz="0" w:space="0" w:color="auto"/>
                  </w:divBdr>
                  <w:divsChild>
                    <w:div w:id="1373724116">
                      <w:marLeft w:val="0"/>
                      <w:marRight w:val="0"/>
                      <w:marTop w:val="0"/>
                      <w:marBottom w:val="0"/>
                      <w:divBdr>
                        <w:top w:val="none" w:sz="0" w:space="0" w:color="auto"/>
                        <w:left w:val="none" w:sz="0" w:space="0" w:color="auto"/>
                        <w:bottom w:val="none" w:sz="0" w:space="0" w:color="auto"/>
                        <w:right w:val="none" w:sz="0" w:space="0" w:color="auto"/>
                      </w:divBdr>
                      <w:divsChild>
                        <w:div w:id="1540898742">
                          <w:marLeft w:val="0"/>
                          <w:marRight w:val="0"/>
                          <w:marTop w:val="0"/>
                          <w:marBottom w:val="0"/>
                          <w:divBdr>
                            <w:top w:val="none" w:sz="0" w:space="0" w:color="auto"/>
                            <w:left w:val="none" w:sz="0" w:space="0" w:color="auto"/>
                            <w:bottom w:val="none" w:sz="0" w:space="0" w:color="auto"/>
                            <w:right w:val="none" w:sz="0" w:space="0" w:color="auto"/>
                          </w:divBdr>
                          <w:divsChild>
                            <w:div w:id="5111843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430616999">
      <w:bodyDiv w:val="1"/>
      <w:marLeft w:val="0"/>
      <w:marRight w:val="0"/>
      <w:marTop w:val="0"/>
      <w:marBottom w:val="0"/>
      <w:divBdr>
        <w:top w:val="none" w:sz="0" w:space="0" w:color="auto"/>
        <w:left w:val="none" w:sz="0" w:space="0" w:color="auto"/>
        <w:bottom w:val="none" w:sz="0" w:space="0" w:color="auto"/>
        <w:right w:val="none" w:sz="0" w:space="0" w:color="auto"/>
      </w:divBdr>
    </w:div>
    <w:div w:id="1450247901">
      <w:bodyDiv w:val="1"/>
      <w:marLeft w:val="0"/>
      <w:marRight w:val="0"/>
      <w:marTop w:val="0"/>
      <w:marBottom w:val="0"/>
      <w:divBdr>
        <w:top w:val="none" w:sz="0" w:space="0" w:color="auto"/>
        <w:left w:val="none" w:sz="0" w:space="0" w:color="auto"/>
        <w:bottom w:val="none" w:sz="0" w:space="0" w:color="auto"/>
        <w:right w:val="none" w:sz="0" w:space="0" w:color="auto"/>
      </w:divBdr>
    </w:div>
    <w:div w:id="1457483617">
      <w:bodyDiv w:val="1"/>
      <w:marLeft w:val="0"/>
      <w:marRight w:val="0"/>
      <w:marTop w:val="0"/>
      <w:marBottom w:val="0"/>
      <w:divBdr>
        <w:top w:val="none" w:sz="0" w:space="0" w:color="auto"/>
        <w:left w:val="none" w:sz="0" w:space="0" w:color="auto"/>
        <w:bottom w:val="none" w:sz="0" w:space="0" w:color="auto"/>
        <w:right w:val="none" w:sz="0" w:space="0" w:color="auto"/>
      </w:divBdr>
    </w:div>
    <w:div w:id="1486631231">
      <w:bodyDiv w:val="1"/>
      <w:marLeft w:val="0"/>
      <w:marRight w:val="0"/>
      <w:marTop w:val="0"/>
      <w:marBottom w:val="0"/>
      <w:divBdr>
        <w:top w:val="none" w:sz="0" w:space="0" w:color="auto"/>
        <w:left w:val="none" w:sz="0" w:space="0" w:color="auto"/>
        <w:bottom w:val="none" w:sz="0" w:space="0" w:color="auto"/>
        <w:right w:val="none" w:sz="0" w:space="0" w:color="auto"/>
      </w:divBdr>
      <w:divsChild>
        <w:div w:id="409548639">
          <w:marLeft w:val="0"/>
          <w:marRight w:val="0"/>
          <w:marTop w:val="0"/>
          <w:marBottom w:val="0"/>
          <w:divBdr>
            <w:top w:val="none" w:sz="0" w:space="0" w:color="auto"/>
            <w:left w:val="none" w:sz="0" w:space="0" w:color="auto"/>
            <w:bottom w:val="none" w:sz="0" w:space="0" w:color="auto"/>
            <w:right w:val="none" w:sz="0" w:space="0" w:color="auto"/>
          </w:divBdr>
          <w:divsChild>
            <w:div w:id="1976981247">
              <w:marLeft w:val="0"/>
              <w:marRight w:val="0"/>
              <w:marTop w:val="0"/>
              <w:marBottom w:val="0"/>
              <w:divBdr>
                <w:top w:val="single" w:sz="2" w:space="0" w:color="D9D9E3"/>
                <w:left w:val="single" w:sz="2" w:space="0" w:color="D9D9E3"/>
                <w:bottom w:val="single" w:sz="2" w:space="0" w:color="D9D9E3"/>
                <w:right w:val="single" w:sz="2" w:space="0" w:color="D9D9E3"/>
              </w:divBdr>
              <w:divsChild>
                <w:div w:id="354773686">
                  <w:marLeft w:val="0"/>
                  <w:marRight w:val="0"/>
                  <w:marTop w:val="0"/>
                  <w:marBottom w:val="0"/>
                  <w:divBdr>
                    <w:top w:val="single" w:sz="2" w:space="0" w:color="D9D9E3"/>
                    <w:left w:val="single" w:sz="2" w:space="0" w:color="D9D9E3"/>
                    <w:bottom w:val="single" w:sz="2" w:space="0" w:color="D9D9E3"/>
                    <w:right w:val="single" w:sz="2" w:space="0" w:color="D9D9E3"/>
                  </w:divBdr>
                  <w:divsChild>
                    <w:div w:id="1276599710">
                      <w:marLeft w:val="0"/>
                      <w:marRight w:val="0"/>
                      <w:marTop w:val="0"/>
                      <w:marBottom w:val="0"/>
                      <w:divBdr>
                        <w:top w:val="single" w:sz="2" w:space="0" w:color="D9D9E3"/>
                        <w:left w:val="single" w:sz="2" w:space="0" w:color="D9D9E3"/>
                        <w:bottom w:val="single" w:sz="2" w:space="0" w:color="D9D9E3"/>
                        <w:right w:val="single" w:sz="2" w:space="0" w:color="D9D9E3"/>
                      </w:divBdr>
                      <w:divsChild>
                        <w:div w:id="2067337102">
                          <w:marLeft w:val="0"/>
                          <w:marRight w:val="0"/>
                          <w:marTop w:val="0"/>
                          <w:marBottom w:val="0"/>
                          <w:divBdr>
                            <w:top w:val="single" w:sz="2" w:space="0" w:color="D9D9E3"/>
                            <w:left w:val="single" w:sz="2" w:space="0" w:color="D9D9E3"/>
                            <w:bottom w:val="single" w:sz="2" w:space="0" w:color="D9D9E3"/>
                            <w:right w:val="single" w:sz="2" w:space="0" w:color="D9D9E3"/>
                          </w:divBdr>
                          <w:divsChild>
                            <w:div w:id="520624717">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 w:id="1805614386">
          <w:marLeft w:val="0"/>
          <w:marRight w:val="0"/>
          <w:marTop w:val="0"/>
          <w:marBottom w:val="0"/>
          <w:divBdr>
            <w:top w:val="single" w:sz="2" w:space="0" w:color="D9D9E3"/>
            <w:left w:val="single" w:sz="2" w:space="0" w:color="D9D9E3"/>
            <w:bottom w:val="single" w:sz="2" w:space="0" w:color="D9D9E3"/>
            <w:right w:val="single" w:sz="2" w:space="0" w:color="D9D9E3"/>
          </w:divBdr>
          <w:divsChild>
            <w:div w:id="515001485">
              <w:marLeft w:val="0"/>
              <w:marRight w:val="0"/>
              <w:marTop w:val="0"/>
              <w:marBottom w:val="0"/>
              <w:divBdr>
                <w:top w:val="single" w:sz="2" w:space="0" w:color="D9D9E3"/>
                <w:left w:val="single" w:sz="2" w:space="0" w:color="D9D9E3"/>
                <w:bottom w:val="single" w:sz="2" w:space="0" w:color="D9D9E3"/>
                <w:right w:val="single" w:sz="2" w:space="0" w:color="D9D9E3"/>
              </w:divBdr>
              <w:divsChild>
                <w:div w:id="1059593572">
                  <w:marLeft w:val="0"/>
                  <w:marRight w:val="0"/>
                  <w:marTop w:val="0"/>
                  <w:marBottom w:val="0"/>
                  <w:divBdr>
                    <w:top w:val="single" w:sz="2" w:space="0" w:color="D9D9E3"/>
                    <w:left w:val="single" w:sz="2" w:space="0" w:color="D9D9E3"/>
                    <w:bottom w:val="single" w:sz="2" w:space="0" w:color="D9D9E3"/>
                    <w:right w:val="single" w:sz="2" w:space="0" w:color="D9D9E3"/>
                  </w:divBdr>
                  <w:divsChild>
                    <w:div w:id="148057460">
                      <w:marLeft w:val="0"/>
                      <w:marRight w:val="0"/>
                      <w:marTop w:val="0"/>
                      <w:marBottom w:val="0"/>
                      <w:divBdr>
                        <w:top w:val="single" w:sz="2" w:space="0" w:color="D9D9E3"/>
                        <w:left w:val="single" w:sz="2" w:space="0" w:color="D9D9E3"/>
                        <w:bottom w:val="single" w:sz="2" w:space="0" w:color="D9D9E3"/>
                        <w:right w:val="single" w:sz="2" w:space="0" w:color="D9D9E3"/>
                      </w:divBdr>
                      <w:divsChild>
                        <w:div w:id="1373533516">
                          <w:marLeft w:val="0"/>
                          <w:marRight w:val="0"/>
                          <w:marTop w:val="0"/>
                          <w:marBottom w:val="0"/>
                          <w:divBdr>
                            <w:top w:val="single" w:sz="2" w:space="0" w:color="auto"/>
                            <w:left w:val="single" w:sz="2" w:space="0" w:color="auto"/>
                            <w:bottom w:val="single" w:sz="6" w:space="0" w:color="auto"/>
                            <w:right w:val="single" w:sz="2" w:space="0" w:color="auto"/>
                          </w:divBdr>
                          <w:divsChild>
                            <w:div w:id="1093552495">
                              <w:marLeft w:val="0"/>
                              <w:marRight w:val="0"/>
                              <w:marTop w:val="100"/>
                              <w:marBottom w:val="100"/>
                              <w:divBdr>
                                <w:top w:val="single" w:sz="2" w:space="0" w:color="D9D9E3"/>
                                <w:left w:val="single" w:sz="2" w:space="0" w:color="D9D9E3"/>
                                <w:bottom w:val="single" w:sz="2" w:space="0" w:color="D9D9E3"/>
                                <w:right w:val="single" w:sz="2" w:space="0" w:color="D9D9E3"/>
                              </w:divBdr>
                              <w:divsChild>
                                <w:div w:id="1928925997">
                                  <w:marLeft w:val="0"/>
                                  <w:marRight w:val="0"/>
                                  <w:marTop w:val="0"/>
                                  <w:marBottom w:val="0"/>
                                  <w:divBdr>
                                    <w:top w:val="single" w:sz="2" w:space="0" w:color="D9D9E3"/>
                                    <w:left w:val="single" w:sz="2" w:space="0" w:color="D9D9E3"/>
                                    <w:bottom w:val="single" w:sz="2" w:space="0" w:color="D9D9E3"/>
                                    <w:right w:val="single" w:sz="2" w:space="0" w:color="D9D9E3"/>
                                  </w:divBdr>
                                  <w:divsChild>
                                    <w:div w:id="462696287">
                                      <w:marLeft w:val="0"/>
                                      <w:marRight w:val="0"/>
                                      <w:marTop w:val="0"/>
                                      <w:marBottom w:val="0"/>
                                      <w:divBdr>
                                        <w:top w:val="single" w:sz="2" w:space="0" w:color="D9D9E3"/>
                                        <w:left w:val="single" w:sz="2" w:space="0" w:color="D9D9E3"/>
                                        <w:bottom w:val="single" w:sz="2" w:space="0" w:color="D9D9E3"/>
                                        <w:right w:val="single" w:sz="2" w:space="0" w:color="D9D9E3"/>
                                      </w:divBdr>
                                      <w:divsChild>
                                        <w:div w:id="1165821473">
                                          <w:marLeft w:val="0"/>
                                          <w:marRight w:val="0"/>
                                          <w:marTop w:val="0"/>
                                          <w:marBottom w:val="0"/>
                                          <w:divBdr>
                                            <w:top w:val="single" w:sz="2" w:space="0" w:color="D9D9E3"/>
                                            <w:left w:val="single" w:sz="2" w:space="0" w:color="D9D9E3"/>
                                            <w:bottom w:val="single" w:sz="2" w:space="0" w:color="D9D9E3"/>
                                            <w:right w:val="single" w:sz="2" w:space="0" w:color="D9D9E3"/>
                                          </w:divBdr>
                                          <w:divsChild>
                                            <w:div w:id="1104807174">
                                              <w:marLeft w:val="0"/>
                                              <w:marRight w:val="0"/>
                                              <w:marTop w:val="0"/>
                                              <w:marBottom w:val="0"/>
                                              <w:divBdr>
                                                <w:top w:val="single" w:sz="2" w:space="0" w:color="D9D9E3"/>
                                                <w:left w:val="single" w:sz="2" w:space="0" w:color="D9D9E3"/>
                                                <w:bottom w:val="single" w:sz="2" w:space="0" w:color="D9D9E3"/>
                                                <w:right w:val="single" w:sz="2" w:space="0" w:color="D9D9E3"/>
                                              </w:divBdr>
                                              <w:divsChild>
                                                <w:div w:id="641663124">
                                                  <w:marLeft w:val="0"/>
                                                  <w:marRight w:val="0"/>
                                                  <w:marTop w:val="0"/>
                                                  <w:marBottom w:val="0"/>
                                                  <w:divBdr>
                                                    <w:top w:val="single" w:sz="2" w:space="0" w:color="D9D9E3"/>
                                                    <w:left w:val="single" w:sz="2" w:space="0" w:color="D9D9E3"/>
                                                    <w:bottom w:val="single" w:sz="2" w:space="0" w:color="D9D9E3"/>
                                                    <w:right w:val="single" w:sz="2" w:space="0" w:color="D9D9E3"/>
                                                  </w:divBdr>
                                                  <w:divsChild>
                                                    <w:div w:id="1744142239">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sChild>
                        </w:div>
                      </w:divsChild>
                    </w:div>
                  </w:divsChild>
                </w:div>
              </w:divsChild>
            </w:div>
          </w:divsChild>
        </w:div>
      </w:divsChild>
    </w:div>
    <w:div w:id="1491748954">
      <w:bodyDiv w:val="1"/>
      <w:marLeft w:val="0"/>
      <w:marRight w:val="0"/>
      <w:marTop w:val="0"/>
      <w:marBottom w:val="0"/>
      <w:divBdr>
        <w:top w:val="none" w:sz="0" w:space="0" w:color="auto"/>
        <w:left w:val="none" w:sz="0" w:space="0" w:color="auto"/>
        <w:bottom w:val="none" w:sz="0" w:space="0" w:color="auto"/>
        <w:right w:val="none" w:sz="0" w:space="0" w:color="auto"/>
      </w:divBdr>
    </w:div>
    <w:div w:id="1522285277">
      <w:bodyDiv w:val="1"/>
      <w:marLeft w:val="0"/>
      <w:marRight w:val="0"/>
      <w:marTop w:val="0"/>
      <w:marBottom w:val="0"/>
      <w:divBdr>
        <w:top w:val="none" w:sz="0" w:space="0" w:color="auto"/>
        <w:left w:val="none" w:sz="0" w:space="0" w:color="auto"/>
        <w:bottom w:val="none" w:sz="0" w:space="0" w:color="auto"/>
        <w:right w:val="none" w:sz="0" w:space="0" w:color="auto"/>
      </w:divBdr>
      <w:divsChild>
        <w:div w:id="2078437553">
          <w:marLeft w:val="0"/>
          <w:marRight w:val="0"/>
          <w:marTop w:val="0"/>
          <w:marBottom w:val="0"/>
          <w:divBdr>
            <w:top w:val="none" w:sz="0" w:space="0" w:color="auto"/>
            <w:left w:val="none" w:sz="0" w:space="0" w:color="auto"/>
            <w:bottom w:val="none" w:sz="0" w:space="0" w:color="auto"/>
            <w:right w:val="none" w:sz="0" w:space="0" w:color="auto"/>
          </w:divBdr>
          <w:divsChild>
            <w:div w:id="664434292">
              <w:marLeft w:val="0"/>
              <w:marRight w:val="0"/>
              <w:marTop w:val="0"/>
              <w:marBottom w:val="0"/>
              <w:divBdr>
                <w:top w:val="none" w:sz="0" w:space="0" w:color="auto"/>
                <w:left w:val="none" w:sz="0" w:space="0" w:color="auto"/>
                <w:bottom w:val="none" w:sz="0" w:space="0" w:color="auto"/>
                <w:right w:val="none" w:sz="0" w:space="0" w:color="auto"/>
              </w:divBdr>
              <w:divsChild>
                <w:div w:id="1448350485">
                  <w:marLeft w:val="0"/>
                  <w:marRight w:val="0"/>
                  <w:marTop w:val="0"/>
                  <w:marBottom w:val="0"/>
                  <w:divBdr>
                    <w:top w:val="none" w:sz="0" w:space="0" w:color="auto"/>
                    <w:left w:val="none" w:sz="0" w:space="0" w:color="auto"/>
                    <w:bottom w:val="none" w:sz="0" w:space="0" w:color="auto"/>
                    <w:right w:val="none" w:sz="0" w:space="0" w:color="auto"/>
                  </w:divBdr>
                  <w:divsChild>
                    <w:div w:id="1935623705">
                      <w:marLeft w:val="0"/>
                      <w:marRight w:val="0"/>
                      <w:marTop w:val="0"/>
                      <w:marBottom w:val="0"/>
                      <w:divBdr>
                        <w:top w:val="none" w:sz="0" w:space="0" w:color="auto"/>
                        <w:left w:val="none" w:sz="0" w:space="0" w:color="auto"/>
                        <w:bottom w:val="none" w:sz="0" w:space="0" w:color="auto"/>
                        <w:right w:val="none" w:sz="0" w:space="0" w:color="auto"/>
                      </w:divBdr>
                      <w:divsChild>
                        <w:div w:id="1004550961">
                          <w:marLeft w:val="0"/>
                          <w:marRight w:val="0"/>
                          <w:marTop w:val="0"/>
                          <w:marBottom w:val="0"/>
                          <w:divBdr>
                            <w:top w:val="none" w:sz="0" w:space="0" w:color="auto"/>
                            <w:left w:val="none" w:sz="0" w:space="0" w:color="auto"/>
                            <w:bottom w:val="none" w:sz="0" w:space="0" w:color="auto"/>
                            <w:right w:val="none" w:sz="0" w:space="0" w:color="auto"/>
                          </w:divBdr>
                          <w:divsChild>
                            <w:div w:id="1756524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537083776">
      <w:bodyDiv w:val="1"/>
      <w:marLeft w:val="0"/>
      <w:marRight w:val="0"/>
      <w:marTop w:val="0"/>
      <w:marBottom w:val="0"/>
      <w:divBdr>
        <w:top w:val="none" w:sz="0" w:space="0" w:color="auto"/>
        <w:left w:val="none" w:sz="0" w:space="0" w:color="auto"/>
        <w:bottom w:val="none" w:sz="0" w:space="0" w:color="auto"/>
        <w:right w:val="none" w:sz="0" w:space="0" w:color="auto"/>
      </w:divBdr>
    </w:div>
    <w:div w:id="1549147236">
      <w:bodyDiv w:val="1"/>
      <w:marLeft w:val="0"/>
      <w:marRight w:val="0"/>
      <w:marTop w:val="0"/>
      <w:marBottom w:val="0"/>
      <w:divBdr>
        <w:top w:val="none" w:sz="0" w:space="0" w:color="auto"/>
        <w:left w:val="none" w:sz="0" w:space="0" w:color="auto"/>
        <w:bottom w:val="none" w:sz="0" w:space="0" w:color="auto"/>
        <w:right w:val="none" w:sz="0" w:space="0" w:color="auto"/>
      </w:divBdr>
    </w:div>
    <w:div w:id="1556310392">
      <w:bodyDiv w:val="1"/>
      <w:marLeft w:val="0"/>
      <w:marRight w:val="0"/>
      <w:marTop w:val="0"/>
      <w:marBottom w:val="0"/>
      <w:divBdr>
        <w:top w:val="none" w:sz="0" w:space="0" w:color="auto"/>
        <w:left w:val="none" w:sz="0" w:space="0" w:color="auto"/>
        <w:bottom w:val="none" w:sz="0" w:space="0" w:color="auto"/>
        <w:right w:val="none" w:sz="0" w:space="0" w:color="auto"/>
      </w:divBdr>
    </w:div>
    <w:div w:id="1589073497">
      <w:bodyDiv w:val="1"/>
      <w:marLeft w:val="0"/>
      <w:marRight w:val="0"/>
      <w:marTop w:val="0"/>
      <w:marBottom w:val="0"/>
      <w:divBdr>
        <w:top w:val="none" w:sz="0" w:space="0" w:color="auto"/>
        <w:left w:val="none" w:sz="0" w:space="0" w:color="auto"/>
        <w:bottom w:val="none" w:sz="0" w:space="0" w:color="auto"/>
        <w:right w:val="none" w:sz="0" w:space="0" w:color="auto"/>
      </w:divBdr>
    </w:div>
    <w:div w:id="1640497882">
      <w:bodyDiv w:val="1"/>
      <w:marLeft w:val="0"/>
      <w:marRight w:val="0"/>
      <w:marTop w:val="0"/>
      <w:marBottom w:val="0"/>
      <w:divBdr>
        <w:top w:val="none" w:sz="0" w:space="0" w:color="auto"/>
        <w:left w:val="none" w:sz="0" w:space="0" w:color="auto"/>
        <w:bottom w:val="none" w:sz="0" w:space="0" w:color="auto"/>
        <w:right w:val="none" w:sz="0" w:space="0" w:color="auto"/>
      </w:divBdr>
    </w:div>
    <w:div w:id="1671054998">
      <w:bodyDiv w:val="1"/>
      <w:marLeft w:val="0"/>
      <w:marRight w:val="0"/>
      <w:marTop w:val="0"/>
      <w:marBottom w:val="0"/>
      <w:divBdr>
        <w:top w:val="none" w:sz="0" w:space="0" w:color="auto"/>
        <w:left w:val="none" w:sz="0" w:space="0" w:color="auto"/>
        <w:bottom w:val="none" w:sz="0" w:space="0" w:color="auto"/>
        <w:right w:val="none" w:sz="0" w:space="0" w:color="auto"/>
      </w:divBdr>
    </w:div>
    <w:div w:id="1737706397">
      <w:bodyDiv w:val="1"/>
      <w:marLeft w:val="0"/>
      <w:marRight w:val="0"/>
      <w:marTop w:val="0"/>
      <w:marBottom w:val="0"/>
      <w:divBdr>
        <w:top w:val="none" w:sz="0" w:space="0" w:color="auto"/>
        <w:left w:val="none" w:sz="0" w:space="0" w:color="auto"/>
        <w:bottom w:val="none" w:sz="0" w:space="0" w:color="auto"/>
        <w:right w:val="none" w:sz="0" w:space="0" w:color="auto"/>
      </w:divBdr>
      <w:divsChild>
        <w:div w:id="1937249851">
          <w:marLeft w:val="0"/>
          <w:marRight w:val="0"/>
          <w:marTop w:val="0"/>
          <w:marBottom w:val="0"/>
          <w:divBdr>
            <w:top w:val="single" w:sz="2" w:space="0" w:color="auto"/>
            <w:left w:val="single" w:sz="2" w:space="0" w:color="auto"/>
            <w:bottom w:val="single" w:sz="6" w:space="0" w:color="auto"/>
            <w:right w:val="single" w:sz="2" w:space="0" w:color="auto"/>
          </w:divBdr>
          <w:divsChild>
            <w:div w:id="228730649">
              <w:marLeft w:val="0"/>
              <w:marRight w:val="0"/>
              <w:marTop w:val="100"/>
              <w:marBottom w:val="100"/>
              <w:divBdr>
                <w:top w:val="single" w:sz="2" w:space="0" w:color="D9D9E3"/>
                <w:left w:val="single" w:sz="2" w:space="0" w:color="D9D9E3"/>
                <w:bottom w:val="single" w:sz="2" w:space="0" w:color="D9D9E3"/>
                <w:right w:val="single" w:sz="2" w:space="0" w:color="D9D9E3"/>
              </w:divBdr>
              <w:divsChild>
                <w:div w:id="787894408">
                  <w:marLeft w:val="0"/>
                  <w:marRight w:val="0"/>
                  <w:marTop w:val="0"/>
                  <w:marBottom w:val="0"/>
                  <w:divBdr>
                    <w:top w:val="single" w:sz="2" w:space="0" w:color="D9D9E3"/>
                    <w:left w:val="single" w:sz="2" w:space="0" w:color="D9D9E3"/>
                    <w:bottom w:val="single" w:sz="2" w:space="0" w:color="D9D9E3"/>
                    <w:right w:val="single" w:sz="2" w:space="0" w:color="D9D9E3"/>
                  </w:divBdr>
                  <w:divsChild>
                    <w:div w:id="1230380792">
                      <w:marLeft w:val="0"/>
                      <w:marRight w:val="0"/>
                      <w:marTop w:val="0"/>
                      <w:marBottom w:val="0"/>
                      <w:divBdr>
                        <w:top w:val="single" w:sz="2" w:space="0" w:color="D9D9E3"/>
                        <w:left w:val="single" w:sz="2" w:space="0" w:color="D9D9E3"/>
                        <w:bottom w:val="single" w:sz="2" w:space="0" w:color="D9D9E3"/>
                        <w:right w:val="single" w:sz="2" w:space="0" w:color="D9D9E3"/>
                      </w:divBdr>
                      <w:divsChild>
                        <w:div w:id="1348364424">
                          <w:marLeft w:val="0"/>
                          <w:marRight w:val="0"/>
                          <w:marTop w:val="0"/>
                          <w:marBottom w:val="0"/>
                          <w:divBdr>
                            <w:top w:val="single" w:sz="2" w:space="0" w:color="D9D9E3"/>
                            <w:left w:val="single" w:sz="2" w:space="0" w:color="D9D9E3"/>
                            <w:bottom w:val="single" w:sz="2" w:space="0" w:color="D9D9E3"/>
                            <w:right w:val="single" w:sz="2" w:space="0" w:color="D9D9E3"/>
                          </w:divBdr>
                          <w:divsChild>
                            <w:div w:id="1753697347">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 w:id="1754663125">
      <w:bodyDiv w:val="1"/>
      <w:marLeft w:val="0"/>
      <w:marRight w:val="0"/>
      <w:marTop w:val="0"/>
      <w:marBottom w:val="0"/>
      <w:divBdr>
        <w:top w:val="none" w:sz="0" w:space="0" w:color="auto"/>
        <w:left w:val="none" w:sz="0" w:space="0" w:color="auto"/>
        <w:bottom w:val="none" w:sz="0" w:space="0" w:color="auto"/>
        <w:right w:val="none" w:sz="0" w:space="0" w:color="auto"/>
      </w:divBdr>
    </w:div>
    <w:div w:id="1775199675">
      <w:bodyDiv w:val="1"/>
      <w:marLeft w:val="0"/>
      <w:marRight w:val="0"/>
      <w:marTop w:val="0"/>
      <w:marBottom w:val="0"/>
      <w:divBdr>
        <w:top w:val="none" w:sz="0" w:space="0" w:color="auto"/>
        <w:left w:val="none" w:sz="0" w:space="0" w:color="auto"/>
        <w:bottom w:val="none" w:sz="0" w:space="0" w:color="auto"/>
        <w:right w:val="none" w:sz="0" w:space="0" w:color="auto"/>
      </w:divBdr>
      <w:divsChild>
        <w:div w:id="1771388555">
          <w:marLeft w:val="0"/>
          <w:marRight w:val="0"/>
          <w:marTop w:val="0"/>
          <w:marBottom w:val="0"/>
          <w:divBdr>
            <w:top w:val="none" w:sz="0" w:space="0" w:color="auto"/>
            <w:left w:val="none" w:sz="0" w:space="0" w:color="auto"/>
            <w:bottom w:val="none" w:sz="0" w:space="0" w:color="auto"/>
            <w:right w:val="none" w:sz="0" w:space="0" w:color="auto"/>
          </w:divBdr>
          <w:divsChild>
            <w:div w:id="659968732">
              <w:marLeft w:val="0"/>
              <w:marRight w:val="0"/>
              <w:marTop w:val="0"/>
              <w:marBottom w:val="0"/>
              <w:divBdr>
                <w:top w:val="none" w:sz="0" w:space="0" w:color="auto"/>
                <w:left w:val="none" w:sz="0" w:space="0" w:color="auto"/>
                <w:bottom w:val="none" w:sz="0" w:space="0" w:color="auto"/>
                <w:right w:val="none" w:sz="0" w:space="0" w:color="auto"/>
              </w:divBdr>
              <w:divsChild>
                <w:div w:id="480197050">
                  <w:marLeft w:val="0"/>
                  <w:marRight w:val="0"/>
                  <w:marTop w:val="0"/>
                  <w:marBottom w:val="0"/>
                  <w:divBdr>
                    <w:top w:val="none" w:sz="0" w:space="0" w:color="auto"/>
                    <w:left w:val="none" w:sz="0" w:space="0" w:color="auto"/>
                    <w:bottom w:val="none" w:sz="0" w:space="0" w:color="auto"/>
                    <w:right w:val="none" w:sz="0" w:space="0" w:color="auto"/>
                  </w:divBdr>
                  <w:divsChild>
                    <w:div w:id="19056023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87968827">
      <w:bodyDiv w:val="1"/>
      <w:marLeft w:val="0"/>
      <w:marRight w:val="0"/>
      <w:marTop w:val="0"/>
      <w:marBottom w:val="0"/>
      <w:divBdr>
        <w:top w:val="none" w:sz="0" w:space="0" w:color="auto"/>
        <w:left w:val="none" w:sz="0" w:space="0" w:color="auto"/>
        <w:bottom w:val="none" w:sz="0" w:space="0" w:color="auto"/>
        <w:right w:val="none" w:sz="0" w:space="0" w:color="auto"/>
      </w:divBdr>
    </w:div>
    <w:div w:id="1860779579">
      <w:bodyDiv w:val="1"/>
      <w:marLeft w:val="0"/>
      <w:marRight w:val="0"/>
      <w:marTop w:val="0"/>
      <w:marBottom w:val="0"/>
      <w:divBdr>
        <w:top w:val="none" w:sz="0" w:space="0" w:color="auto"/>
        <w:left w:val="none" w:sz="0" w:space="0" w:color="auto"/>
        <w:bottom w:val="none" w:sz="0" w:space="0" w:color="auto"/>
        <w:right w:val="none" w:sz="0" w:space="0" w:color="auto"/>
      </w:divBdr>
    </w:div>
    <w:div w:id="1942567029">
      <w:bodyDiv w:val="1"/>
      <w:marLeft w:val="0"/>
      <w:marRight w:val="0"/>
      <w:marTop w:val="0"/>
      <w:marBottom w:val="0"/>
      <w:divBdr>
        <w:top w:val="none" w:sz="0" w:space="0" w:color="auto"/>
        <w:left w:val="none" w:sz="0" w:space="0" w:color="auto"/>
        <w:bottom w:val="none" w:sz="0" w:space="0" w:color="auto"/>
        <w:right w:val="none" w:sz="0" w:space="0" w:color="auto"/>
      </w:divBdr>
    </w:div>
    <w:div w:id="1972784461">
      <w:bodyDiv w:val="1"/>
      <w:marLeft w:val="0"/>
      <w:marRight w:val="0"/>
      <w:marTop w:val="0"/>
      <w:marBottom w:val="0"/>
      <w:divBdr>
        <w:top w:val="none" w:sz="0" w:space="0" w:color="auto"/>
        <w:left w:val="none" w:sz="0" w:space="0" w:color="auto"/>
        <w:bottom w:val="none" w:sz="0" w:space="0" w:color="auto"/>
        <w:right w:val="none" w:sz="0" w:space="0" w:color="auto"/>
      </w:divBdr>
    </w:div>
    <w:div w:id="1986464907">
      <w:bodyDiv w:val="1"/>
      <w:marLeft w:val="0"/>
      <w:marRight w:val="0"/>
      <w:marTop w:val="0"/>
      <w:marBottom w:val="0"/>
      <w:divBdr>
        <w:top w:val="none" w:sz="0" w:space="0" w:color="auto"/>
        <w:left w:val="none" w:sz="0" w:space="0" w:color="auto"/>
        <w:bottom w:val="none" w:sz="0" w:space="0" w:color="auto"/>
        <w:right w:val="none" w:sz="0" w:space="0" w:color="auto"/>
      </w:divBdr>
    </w:div>
    <w:div w:id="2027972930">
      <w:bodyDiv w:val="1"/>
      <w:marLeft w:val="0"/>
      <w:marRight w:val="0"/>
      <w:marTop w:val="0"/>
      <w:marBottom w:val="0"/>
      <w:divBdr>
        <w:top w:val="none" w:sz="0" w:space="0" w:color="auto"/>
        <w:left w:val="none" w:sz="0" w:space="0" w:color="auto"/>
        <w:bottom w:val="none" w:sz="0" w:space="0" w:color="auto"/>
        <w:right w:val="none" w:sz="0" w:space="0" w:color="auto"/>
      </w:divBdr>
      <w:divsChild>
        <w:div w:id="1547519915">
          <w:marLeft w:val="0"/>
          <w:marRight w:val="0"/>
          <w:marTop w:val="0"/>
          <w:marBottom w:val="0"/>
          <w:divBdr>
            <w:top w:val="single" w:sz="2" w:space="0" w:color="auto"/>
            <w:left w:val="single" w:sz="2" w:space="0" w:color="auto"/>
            <w:bottom w:val="single" w:sz="6" w:space="0" w:color="auto"/>
            <w:right w:val="single" w:sz="2" w:space="0" w:color="auto"/>
          </w:divBdr>
          <w:divsChild>
            <w:div w:id="52780985">
              <w:marLeft w:val="0"/>
              <w:marRight w:val="0"/>
              <w:marTop w:val="100"/>
              <w:marBottom w:val="100"/>
              <w:divBdr>
                <w:top w:val="single" w:sz="2" w:space="0" w:color="D9D9E3"/>
                <w:left w:val="single" w:sz="2" w:space="0" w:color="D9D9E3"/>
                <w:bottom w:val="single" w:sz="2" w:space="0" w:color="D9D9E3"/>
                <w:right w:val="single" w:sz="2" w:space="0" w:color="D9D9E3"/>
              </w:divBdr>
              <w:divsChild>
                <w:div w:id="377901569">
                  <w:marLeft w:val="0"/>
                  <w:marRight w:val="0"/>
                  <w:marTop w:val="0"/>
                  <w:marBottom w:val="0"/>
                  <w:divBdr>
                    <w:top w:val="single" w:sz="2" w:space="0" w:color="D9D9E3"/>
                    <w:left w:val="single" w:sz="2" w:space="0" w:color="D9D9E3"/>
                    <w:bottom w:val="single" w:sz="2" w:space="0" w:color="D9D9E3"/>
                    <w:right w:val="single" w:sz="2" w:space="0" w:color="D9D9E3"/>
                  </w:divBdr>
                  <w:divsChild>
                    <w:div w:id="1314019595">
                      <w:marLeft w:val="0"/>
                      <w:marRight w:val="0"/>
                      <w:marTop w:val="0"/>
                      <w:marBottom w:val="0"/>
                      <w:divBdr>
                        <w:top w:val="single" w:sz="2" w:space="0" w:color="D9D9E3"/>
                        <w:left w:val="single" w:sz="2" w:space="0" w:color="D9D9E3"/>
                        <w:bottom w:val="single" w:sz="2" w:space="0" w:color="D9D9E3"/>
                        <w:right w:val="single" w:sz="2" w:space="0" w:color="D9D9E3"/>
                      </w:divBdr>
                      <w:divsChild>
                        <w:div w:id="1019699345">
                          <w:marLeft w:val="0"/>
                          <w:marRight w:val="0"/>
                          <w:marTop w:val="0"/>
                          <w:marBottom w:val="0"/>
                          <w:divBdr>
                            <w:top w:val="single" w:sz="2" w:space="0" w:color="D9D9E3"/>
                            <w:left w:val="single" w:sz="2" w:space="0" w:color="D9D9E3"/>
                            <w:bottom w:val="single" w:sz="2" w:space="0" w:color="D9D9E3"/>
                            <w:right w:val="single" w:sz="2" w:space="0" w:color="D9D9E3"/>
                          </w:divBdr>
                          <w:divsChild>
                            <w:div w:id="1393850725">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 w:id="2041196342">
      <w:bodyDiv w:val="1"/>
      <w:marLeft w:val="0"/>
      <w:marRight w:val="0"/>
      <w:marTop w:val="0"/>
      <w:marBottom w:val="0"/>
      <w:divBdr>
        <w:top w:val="none" w:sz="0" w:space="0" w:color="auto"/>
        <w:left w:val="none" w:sz="0" w:space="0" w:color="auto"/>
        <w:bottom w:val="none" w:sz="0" w:space="0" w:color="auto"/>
        <w:right w:val="none" w:sz="0" w:space="0" w:color="auto"/>
      </w:divBdr>
    </w:div>
    <w:div w:id="2065249684">
      <w:bodyDiv w:val="1"/>
      <w:marLeft w:val="0"/>
      <w:marRight w:val="0"/>
      <w:marTop w:val="0"/>
      <w:marBottom w:val="0"/>
      <w:divBdr>
        <w:top w:val="none" w:sz="0" w:space="0" w:color="auto"/>
        <w:left w:val="none" w:sz="0" w:space="0" w:color="auto"/>
        <w:bottom w:val="none" w:sz="0" w:space="0" w:color="auto"/>
        <w:right w:val="none" w:sz="0" w:space="0" w:color="auto"/>
      </w:divBdr>
    </w:div>
    <w:div w:id="2096128209">
      <w:bodyDiv w:val="1"/>
      <w:marLeft w:val="0"/>
      <w:marRight w:val="0"/>
      <w:marTop w:val="0"/>
      <w:marBottom w:val="0"/>
      <w:divBdr>
        <w:top w:val="none" w:sz="0" w:space="0" w:color="auto"/>
        <w:left w:val="none" w:sz="0" w:space="0" w:color="auto"/>
        <w:bottom w:val="none" w:sz="0" w:space="0" w:color="auto"/>
        <w:right w:val="none" w:sz="0" w:space="0" w:color="auto"/>
      </w:divBdr>
      <w:divsChild>
        <w:div w:id="1079909131">
          <w:marLeft w:val="0"/>
          <w:marRight w:val="0"/>
          <w:marTop w:val="0"/>
          <w:marBottom w:val="0"/>
          <w:divBdr>
            <w:top w:val="none" w:sz="0" w:space="0" w:color="auto"/>
            <w:left w:val="none" w:sz="0" w:space="0" w:color="auto"/>
            <w:bottom w:val="none" w:sz="0" w:space="0" w:color="auto"/>
            <w:right w:val="none" w:sz="0" w:space="0" w:color="auto"/>
          </w:divBdr>
          <w:divsChild>
            <w:div w:id="1950966759">
              <w:marLeft w:val="0"/>
              <w:marRight w:val="0"/>
              <w:marTop w:val="0"/>
              <w:marBottom w:val="0"/>
              <w:divBdr>
                <w:top w:val="none" w:sz="0" w:space="0" w:color="auto"/>
                <w:left w:val="none" w:sz="0" w:space="0" w:color="auto"/>
                <w:bottom w:val="none" w:sz="0" w:space="0" w:color="auto"/>
                <w:right w:val="none" w:sz="0" w:space="0" w:color="auto"/>
              </w:divBdr>
              <w:divsChild>
                <w:div w:id="1640457479">
                  <w:marLeft w:val="0"/>
                  <w:marRight w:val="0"/>
                  <w:marTop w:val="0"/>
                  <w:marBottom w:val="0"/>
                  <w:divBdr>
                    <w:top w:val="none" w:sz="0" w:space="0" w:color="auto"/>
                    <w:left w:val="none" w:sz="0" w:space="0" w:color="auto"/>
                    <w:bottom w:val="none" w:sz="0" w:space="0" w:color="auto"/>
                    <w:right w:val="none" w:sz="0" w:space="0" w:color="auto"/>
                  </w:divBdr>
                  <w:divsChild>
                    <w:div w:id="18144414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99981347">
      <w:bodyDiv w:val="1"/>
      <w:marLeft w:val="0"/>
      <w:marRight w:val="0"/>
      <w:marTop w:val="0"/>
      <w:marBottom w:val="0"/>
      <w:divBdr>
        <w:top w:val="none" w:sz="0" w:space="0" w:color="auto"/>
        <w:left w:val="none" w:sz="0" w:space="0" w:color="auto"/>
        <w:bottom w:val="none" w:sz="0" w:space="0" w:color="auto"/>
        <w:right w:val="none" w:sz="0" w:space="0" w:color="auto"/>
      </w:divBdr>
      <w:divsChild>
        <w:div w:id="1867253670">
          <w:marLeft w:val="0"/>
          <w:marRight w:val="0"/>
          <w:marTop w:val="0"/>
          <w:marBottom w:val="0"/>
          <w:divBdr>
            <w:top w:val="single" w:sz="2" w:space="0" w:color="auto"/>
            <w:left w:val="single" w:sz="2" w:space="0" w:color="auto"/>
            <w:bottom w:val="single" w:sz="6" w:space="0" w:color="auto"/>
            <w:right w:val="single" w:sz="2" w:space="0" w:color="auto"/>
          </w:divBdr>
          <w:divsChild>
            <w:div w:id="583032531">
              <w:marLeft w:val="0"/>
              <w:marRight w:val="0"/>
              <w:marTop w:val="100"/>
              <w:marBottom w:val="100"/>
              <w:divBdr>
                <w:top w:val="single" w:sz="2" w:space="0" w:color="D9D9E3"/>
                <w:left w:val="single" w:sz="2" w:space="0" w:color="D9D9E3"/>
                <w:bottom w:val="single" w:sz="2" w:space="0" w:color="D9D9E3"/>
                <w:right w:val="single" w:sz="2" w:space="0" w:color="D9D9E3"/>
              </w:divBdr>
              <w:divsChild>
                <w:div w:id="1198153659">
                  <w:marLeft w:val="0"/>
                  <w:marRight w:val="0"/>
                  <w:marTop w:val="0"/>
                  <w:marBottom w:val="0"/>
                  <w:divBdr>
                    <w:top w:val="single" w:sz="2" w:space="0" w:color="D9D9E3"/>
                    <w:left w:val="single" w:sz="2" w:space="0" w:color="D9D9E3"/>
                    <w:bottom w:val="single" w:sz="2" w:space="0" w:color="D9D9E3"/>
                    <w:right w:val="single" w:sz="2" w:space="0" w:color="D9D9E3"/>
                  </w:divBdr>
                  <w:divsChild>
                    <w:div w:id="1224364446">
                      <w:marLeft w:val="0"/>
                      <w:marRight w:val="0"/>
                      <w:marTop w:val="0"/>
                      <w:marBottom w:val="0"/>
                      <w:divBdr>
                        <w:top w:val="single" w:sz="2" w:space="0" w:color="D9D9E3"/>
                        <w:left w:val="single" w:sz="2" w:space="0" w:color="D9D9E3"/>
                        <w:bottom w:val="single" w:sz="2" w:space="0" w:color="D9D9E3"/>
                        <w:right w:val="single" w:sz="2" w:space="0" w:color="D9D9E3"/>
                      </w:divBdr>
                      <w:divsChild>
                        <w:div w:id="2039811552">
                          <w:marLeft w:val="0"/>
                          <w:marRight w:val="0"/>
                          <w:marTop w:val="0"/>
                          <w:marBottom w:val="0"/>
                          <w:divBdr>
                            <w:top w:val="single" w:sz="2" w:space="0" w:color="D9D9E3"/>
                            <w:left w:val="single" w:sz="2" w:space="0" w:color="D9D9E3"/>
                            <w:bottom w:val="single" w:sz="2" w:space="0" w:color="D9D9E3"/>
                            <w:right w:val="single" w:sz="2" w:space="0" w:color="D9D9E3"/>
                          </w:divBdr>
                          <w:divsChild>
                            <w:div w:id="258567342">
                              <w:marLeft w:val="0"/>
                              <w:marRight w:val="0"/>
                              <w:marTop w:val="0"/>
                              <w:marBottom w:val="0"/>
                              <w:divBdr>
                                <w:top w:val="single" w:sz="2" w:space="0" w:color="D9D9E3"/>
                                <w:left w:val="single" w:sz="2" w:space="0" w:color="D9D9E3"/>
                                <w:bottom w:val="single" w:sz="2" w:space="0" w:color="D9D9E3"/>
                                <w:right w:val="single" w:sz="2" w:space="0" w:color="D9D9E3"/>
                              </w:divBdr>
                              <w:divsChild>
                                <w:div w:id="307052992">
                                  <w:marLeft w:val="0"/>
                                  <w:marRight w:val="0"/>
                                  <w:marTop w:val="0"/>
                                  <w:marBottom w:val="0"/>
                                  <w:divBdr>
                                    <w:top w:val="single" w:sz="2" w:space="0" w:color="D9D9E3"/>
                                    <w:left w:val="single" w:sz="2" w:space="0" w:color="D9D9E3"/>
                                    <w:bottom w:val="single" w:sz="2" w:space="0" w:color="D9D9E3"/>
                                    <w:right w:val="single" w:sz="2" w:space="0" w:color="D9D9E3"/>
                                  </w:divBdr>
                                  <w:divsChild>
                                    <w:div w:id="1606382944">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sChild>
        </w:div>
      </w:divsChild>
    </w:div>
    <w:div w:id="2112124720">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image" Target="media/image4.png"/><Relationship Id="rId26" Type="http://schemas.openxmlformats.org/officeDocument/2006/relationships/hyperlink" Target="https://doi.org/10.1111/j.1468-2370.2005.00105.x" TargetMode="External"/><Relationship Id="rId39" Type="http://schemas.openxmlformats.org/officeDocument/2006/relationships/fontTable" Target="fontTable.xml"/><Relationship Id="rId21" Type="http://schemas.openxmlformats.org/officeDocument/2006/relationships/hyperlink" Target="https://charteredabs.org/academic-journal-guide-2021/" TargetMode="External"/><Relationship Id="rId34" Type="http://schemas.openxmlformats.org/officeDocument/2006/relationships/hyperlink" Target="https://www.gov.uk/government/statistics/company-insolvency-statistics-april-to-june-2023/commentary-company-insolvency-statistics-april-to-june-2023" TargetMode="Externa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chart" Target="charts/chart4.xml"/><Relationship Id="rId25" Type="http://schemas.openxmlformats.org/officeDocument/2006/relationships/hyperlink" Target="https://doi.org/10.1016/j.jclepro.2019.04.303" TargetMode="External"/><Relationship Id="rId33" Type="http://schemas.openxmlformats.org/officeDocument/2006/relationships/hyperlink" Target="https://doi.org/10.1016/j.ijproman.2005.02.002" TargetMode="External"/><Relationship Id="rId38" Type="http://schemas.openxmlformats.org/officeDocument/2006/relationships/hyperlink" Target="https://doi.org/10.1016/j.technovation.2008.10.001" TargetMode="External"/><Relationship Id="rId2" Type="http://schemas.openxmlformats.org/officeDocument/2006/relationships/customXml" Target="../customXml/item2.xml"/><Relationship Id="rId16" Type="http://schemas.openxmlformats.org/officeDocument/2006/relationships/chart" Target="charts/chart3.xml"/><Relationship Id="rId20" Type="http://schemas.openxmlformats.org/officeDocument/2006/relationships/footer" Target="footer1.xml"/><Relationship Id="rId29" Type="http://schemas.openxmlformats.org/officeDocument/2006/relationships/hyperlink" Target="https://doi.org/10.1016/j.jclepro.2013.07.017"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hyperlink" Target="https://doi.org/10.1016/j.emj.2020.11.002" TargetMode="External"/><Relationship Id="rId32" Type="http://schemas.openxmlformats.org/officeDocument/2006/relationships/hyperlink" Target="https://doi.org/10.1787/8d707502-en" TargetMode="External"/><Relationship Id="rId37" Type="http://schemas.openxmlformats.org/officeDocument/2006/relationships/hyperlink" Target="https://doi.org/10.1016/j.ijproman.2013.03.004" TargetMode="External"/><Relationship Id="rId40"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chart" Target="charts/chart2.xml"/><Relationship Id="rId23" Type="http://schemas.openxmlformats.org/officeDocument/2006/relationships/hyperlink" Target="https://www.bbc.co.uk/news/uk-politics-66998692" TargetMode="External"/><Relationship Id="rId28" Type="http://schemas.openxmlformats.org/officeDocument/2006/relationships/hyperlink" Target="https://doi.org/10.1016/j.ijpe.2009.07.002" TargetMode="External"/><Relationship Id="rId36" Type="http://schemas.openxmlformats.org/officeDocument/2006/relationships/hyperlink" Target="https://doi.org/10.1016/j.cie.2018.11.045" TargetMode="External"/><Relationship Id="rId10" Type="http://schemas.openxmlformats.org/officeDocument/2006/relationships/endnotes" Target="endnotes.xml"/><Relationship Id="rId19" Type="http://schemas.openxmlformats.org/officeDocument/2006/relationships/header" Target="header1.xml"/><Relationship Id="rId31" Type="http://schemas.openxmlformats.org/officeDocument/2006/relationships/hyperlink" Target="https://doi.org/10.1016/j.pursup.2015.02.001"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1.xml"/><Relationship Id="rId22" Type="http://schemas.openxmlformats.org/officeDocument/2006/relationships/hyperlink" Target="https://doi.org/10.1016/j.jclepro.2016.11.023" TargetMode="External"/><Relationship Id="rId27" Type="http://schemas.openxmlformats.org/officeDocument/2006/relationships/hyperlink" Target="https://doi.org/10.1016/j.ijpe.2015.06.032" TargetMode="External"/><Relationship Id="rId30" Type="http://schemas.openxmlformats.org/officeDocument/2006/relationships/hyperlink" Target="https://doi.org/10.1016/j.jclepro.2022.135230" TargetMode="External"/><Relationship Id="rId35" Type="http://schemas.openxmlformats.org/officeDocument/2006/relationships/hyperlink" Target="https://doi.org/10.1016/j.jclepro.2008.04.020" TargetMode="External"/><Relationship Id="rId8" Type="http://schemas.openxmlformats.org/officeDocument/2006/relationships/webSettings" Target="webSettings.xml"/><Relationship Id="rId3" Type="http://schemas.openxmlformats.org/officeDocument/2006/relationships/customXml" Target="../customXml/item3.xm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___.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___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___2.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___3.xlsx"/><Relationship Id="rId2" Type="http://schemas.microsoft.com/office/2011/relationships/chartColorStyle" Target="colors4.xml"/><Relationship Id="rId1" Type="http://schemas.microsoft.com/office/2011/relationships/chartStyle" Target="style4.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manualLayout>
          <c:layoutTarget val="inner"/>
          <c:xMode val="edge"/>
          <c:yMode val="edge"/>
          <c:x val="2.8337352362204728E-2"/>
          <c:y val="9.1271524897174897E-2"/>
          <c:w val="0.90445952263779528"/>
          <c:h val="0.7777530894590865"/>
        </c:manualLayout>
      </c:layout>
      <c:barChart>
        <c:barDir val="col"/>
        <c:grouping val="clustered"/>
        <c:varyColors val="0"/>
        <c:ser>
          <c:idx val="0"/>
          <c:order val="0"/>
          <c:tx>
            <c:strRef>
              <c:f>Sheet1!$B$1</c:f>
              <c:strCache>
                <c:ptCount val="1"/>
                <c:pt idx="0">
                  <c:v>系列 1</c:v>
                </c:pt>
              </c:strCache>
            </c:strRef>
          </c:tx>
          <c:spPr>
            <a:gradFill rotWithShape="1">
              <a:gsLst>
                <a:gs pos="0">
                  <a:schemeClr val="accent1">
                    <a:tint val="65000"/>
                    <a:tint val="100000"/>
                    <a:shade val="100000"/>
                    <a:satMod val="130000"/>
                  </a:schemeClr>
                </a:gs>
                <a:gs pos="100000">
                  <a:schemeClr val="accent1">
                    <a:tint val="65000"/>
                    <a:tint val="50000"/>
                    <a:shade val="100000"/>
                    <a:satMod val="350000"/>
                  </a:schemeClr>
                </a:gs>
              </a:gsLst>
              <a:lin ang="16200000" scaled="0"/>
            </a:gradFill>
            <a:ln>
              <a:noFill/>
            </a:ln>
            <a:effectLst>
              <a:outerShdw blurRad="40000" dist="23000" dir="5400000" rotWithShape="0">
                <a:srgbClr val="000000">
                  <a:alpha val="35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Sheet1!$A$2:$A$19</c:f>
              <c:strCache>
                <c:ptCount val="18"/>
                <c:pt idx="0">
                  <c:v>2005</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2022</c:v>
                </c:pt>
                <c:pt idx="17">
                  <c:v>2023 (Nov)</c:v>
                </c:pt>
              </c:strCache>
            </c:strRef>
          </c:cat>
          <c:val>
            <c:numRef>
              <c:f>Sheet1!$B$2:$B$19</c:f>
              <c:numCache>
                <c:formatCode>General</c:formatCode>
                <c:ptCount val="18"/>
                <c:pt idx="0">
                  <c:v>2</c:v>
                </c:pt>
                <c:pt idx="1">
                  <c:v>1</c:v>
                </c:pt>
                <c:pt idx="2">
                  <c:v>3</c:v>
                </c:pt>
                <c:pt idx="3">
                  <c:v>3</c:v>
                </c:pt>
                <c:pt idx="4">
                  <c:v>6</c:v>
                </c:pt>
                <c:pt idx="5">
                  <c:v>1</c:v>
                </c:pt>
                <c:pt idx="6">
                  <c:v>5</c:v>
                </c:pt>
                <c:pt idx="7">
                  <c:v>3</c:v>
                </c:pt>
                <c:pt idx="8">
                  <c:v>1</c:v>
                </c:pt>
                <c:pt idx="9">
                  <c:v>3</c:v>
                </c:pt>
                <c:pt idx="10">
                  <c:v>4</c:v>
                </c:pt>
                <c:pt idx="11">
                  <c:v>8</c:v>
                </c:pt>
                <c:pt idx="12">
                  <c:v>10</c:v>
                </c:pt>
                <c:pt idx="13">
                  <c:v>6</c:v>
                </c:pt>
                <c:pt idx="14">
                  <c:v>8</c:v>
                </c:pt>
                <c:pt idx="15">
                  <c:v>18</c:v>
                </c:pt>
                <c:pt idx="16">
                  <c:v>13</c:v>
                </c:pt>
                <c:pt idx="17">
                  <c:v>11</c:v>
                </c:pt>
              </c:numCache>
            </c:numRef>
          </c:val>
          <c:extLst>
            <c:ext xmlns:c16="http://schemas.microsoft.com/office/drawing/2014/chart" uri="{C3380CC4-5D6E-409C-BE32-E72D297353CC}">
              <c16:uniqueId val="{00000000-D9FC-7B4D-870F-E36E3885B990}"/>
            </c:ext>
          </c:extLst>
        </c:ser>
        <c:ser>
          <c:idx val="1"/>
          <c:order val="1"/>
          <c:tx>
            <c:strRef>
              <c:f>Sheet1!$C$1</c:f>
              <c:strCache>
                <c:ptCount val="1"/>
                <c:pt idx="0">
                  <c:v>列2</c:v>
                </c:pt>
              </c:strCache>
            </c:strRef>
          </c:tx>
          <c:spPr>
            <a:gradFill rotWithShape="1">
              <a:gsLst>
                <a:gs pos="0">
                  <a:schemeClr val="accent1">
                    <a:tint val="100000"/>
                    <a:shade val="100000"/>
                    <a:satMod val="130000"/>
                  </a:schemeClr>
                </a:gs>
                <a:gs pos="100000">
                  <a:schemeClr val="accent1">
                    <a:tint val="50000"/>
                    <a:shade val="100000"/>
                    <a:satMod val="350000"/>
                  </a:schemeClr>
                </a:gs>
              </a:gsLst>
              <a:lin ang="16200000" scaled="0"/>
            </a:gradFill>
            <a:ln>
              <a:noFill/>
            </a:ln>
            <a:effectLst>
              <a:outerShdw blurRad="40000" dist="23000" dir="5400000" rotWithShape="0">
                <a:srgbClr val="000000">
                  <a:alpha val="35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Sheet1!$A$2:$A$19</c:f>
              <c:strCache>
                <c:ptCount val="18"/>
                <c:pt idx="0">
                  <c:v>2005</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2022</c:v>
                </c:pt>
                <c:pt idx="17">
                  <c:v>2023 (Nov)</c:v>
                </c:pt>
              </c:strCache>
            </c:strRef>
          </c:cat>
          <c:val>
            <c:numRef>
              <c:f>Sheet1!$C$2:$C$19</c:f>
              <c:numCache>
                <c:formatCode>General</c:formatCode>
                <c:ptCount val="18"/>
              </c:numCache>
            </c:numRef>
          </c:val>
          <c:extLst>
            <c:ext xmlns:c16="http://schemas.microsoft.com/office/drawing/2014/chart" uri="{C3380CC4-5D6E-409C-BE32-E72D297353CC}">
              <c16:uniqueId val="{00000001-D9FC-7B4D-870F-E36E3885B990}"/>
            </c:ext>
          </c:extLst>
        </c:ser>
        <c:dLbls>
          <c:dLblPos val="outEnd"/>
          <c:showLegendKey val="0"/>
          <c:showVal val="1"/>
          <c:showCatName val="0"/>
          <c:showSerName val="0"/>
          <c:showPercent val="0"/>
          <c:showBubbleSize val="0"/>
        </c:dLbls>
        <c:gapWidth val="269"/>
        <c:axId val="883887376"/>
        <c:axId val="883909808"/>
      </c:barChart>
      <c:lineChart>
        <c:grouping val="standard"/>
        <c:varyColors val="0"/>
        <c:ser>
          <c:idx val="2"/>
          <c:order val="2"/>
          <c:tx>
            <c:strRef>
              <c:f>Sheet1!$D$1</c:f>
              <c:strCache>
                <c:ptCount val="1"/>
                <c:pt idx="0">
                  <c:v>系列 3</c:v>
                </c:pt>
              </c:strCache>
            </c:strRef>
          </c:tx>
          <c:spPr>
            <a:ln w="31750" cap="rnd">
              <a:solidFill>
                <a:schemeClr val="accent1">
                  <a:shade val="65000"/>
                </a:schemeClr>
              </a:solidFill>
              <a:round/>
            </a:ln>
            <a:effectLst>
              <a:outerShdw blurRad="40000" dist="23000" dir="5400000" rotWithShape="0">
                <a:srgbClr val="000000">
                  <a:alpha val="35000"/>
                </a:srgbClr>
              </a:outerShdw>
            </a:effectLst>
          </c:spPr>
          <c:marker>
            <c:symbol val="none"/>
          </c:marker>
          <c:dLbls>
            <c:delete val="1"/>
          </c:dLbls>
          <c:cat>
            <c:strRef>
              <c:f>Sheet1!$A$2:$A$19</c:f>
              <c:strCache>
                <c:ptCount val="18"/>
                <c:pt idx="0">
                  <c:v>2005</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2022</c:v>
                </c:pt>
                <c:pt idx="17">
                  <c:v>2023 (Nov)</c:v>
                </c:pt>
              </c:strCache>
            </c:strRef>
          </c:cat>
          <c:val>
            <c:numRef>
              <c:f>Sheet1!$D$2:$D$19</c:f>
              <c:numCache>
                <c:formatCode>General</c:formatCode>
                <c:ptCount val="18"/>
                <c:pt idx="0">
                  <c:v>2</c:v>
                </c:pt>
                <c:pt idx="1">
                  <c:v>1</c:v>
                </c:pt>
                <c:pt idx="2">
                  <c:v>3</c:v>
                </c:pt>
                <c:pt idx="3">
                  <c:v>3</c:v>
                </c:pt>
                <c:pt idx="4">
                  <c:v>6</c:v>
                </c:pt>
                <c:pt idx="5">
                  <c:v>1</c:v>
                </c:pt>
                <c:pt idx="6">
                  <c:v>5</c:v>
                </c:pt>
                <c:pt idx="7">
                  <c:v>3</c:v>
                </c:pt>
                <c:pt idx="8">
                  <c:v>1</c:v>
                </c:pt>
                <c:pt idx="9">
                  <c:v>3</c:v>
                </c:pt>
                <c:pt idx="10">
                  <c:v>4</c:v>
                </c:pt>
                <c:pt idx="11">
                  <c:v>8</c:v>
                </c:pt>
                <c:pt idx="12">
                  <c:v>10</c:v>
                </c:pt>
                <c:pt idx="13">
                  <c:v>6</c:v>
                </c:pt>
                <c:pt idx="14">
                  <c:v>8</c:v>
                </c:pt>
                <c:pt idx="15">
                  <c:v>18</c:v>
                </c:pt>
                <c:pt idx="16">
                  <c:v>13</c:v>
                </c:pt>
                <c:pt idx="17">
                  <c:v>11</c:v>
                </c:pt>
              </c:numCache>
            </c:numRef>
          </c:val>
          <c:smooth val="0"/>
          <c:extLst>
            <c:ext xmlns:c16="http://schemas.microsoft.com/office/drawing/2014/chart" uri="{C3380CC4-5D6E-409C-BE32-E72D297353CC}">
              <c16:uniqueId val="{00000002-D9FC-7B4D-870F-E36E3885B990}"/>
            </c:ext>
          </c:extLst>
        </c:ser>
        <c:dLbls>
          <c:showLegendKey val="0"/>
          <c:showVal val="1"/>
          <c:showCatName val="0"/>
          <c:showSerName val="0"/>
          <c:showPercent val="0"/>
          <c:showBubbleSize val="0"/>
        </c:dLbls>
        <c:marker val="1"/>
        <c:smooth val="0"/>
        <c:axId val="328604303"/>
        <c:axId val="12913519"/>
      </c:lineChart>
      <c:catAx>
        <c:axId val="883887376"/>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zh-CN"/>
          </a:p>
        </c:txPr>
        <c:crossAx val="883909808"/>
        <c:crosses val="autoZero"/>
        <c:auto val="1"/>
        <c:lblAlgn val="ctr"/>
        <c:lblOffset val="100"/>
        <c:noMultiLvlLbl val="0"/>
      </c:catAx>
      <c:valAx>
        <c:axId val="883909808"/>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US"/>
                  <a:t>Number of papers</a:t>
                </a:r>
                <a:endParaRPr lang="zh-CN"/>
              </a:p>
            </c:rich>
          </c:tx>
          <c:layout>
            <c:manualLayout>
              <c:xMode val="edge"/>
              <c:yMode val="edge"/>
              <c:x val="6.685538013503188E-2"/>
              <c:y val="7.6367287211728127E-2"/>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zh-CN"/>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zh-CN"/>
          </a:p>
        </c:txPr>
        <c:crossAx val="883887376"/>
        <c:crosses val="autoZero"/>
        <c:crossBetween val="between"/>
      </c:valAx>
      <c:valAx>
        <c:axId val="12913519"/>
        <c:scaling>
          <c:orientation val="minMax"/>
        </c:scaling>
        <c:delete val="0"/>
        <c:axPos val="r"/>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zh-CN"/>
          </a:p>
        </c:txPr>
        <c:crossAx val="328604303"/>
        <c:crosses val="max"/>
        <c:crossBetween val="between"/>
      </c:valAx>
      <c:catAx>
        <c:axId val="328604303"/>
        <c:scaling>
          <c:orientation val="minMax"/>
        </c:scaling>
        <c:delete val="1"/>
        <c:axPos val="b"/>
        <c:numFmt formatCode="General" sourceLinked="1"/>
        <c:majorTickMark val="none"/>
        <c:minorTickMark val="none"/>
        <c:tickLblPos val="nextTo"/>
        <c:crossAx val="12913519"/>
        <c:crosses val="autoZero"/>
        <c:auto val="1"/>
        <c:lblAlgn val="ctr"/>
        <c:lblOffset val="100"/>
        <c:noMultiLvlLbl val="0"/>
      </c:cat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zh-CN"/>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manualLayout>
          <c:layoutTarget val="inner"/>
          <c:xMode val="edge"/>
          <c:yMode val="edge"/>
          <c:x val="2.8337352362204728E-2"/>
          <c:y val="9.1271524897174897E-2"/>
          <c:w val="0.90445952263779528"/>
          <c:h val="0.7777530894590865"/>
        </c:manualLayout>
      </c:layout>
      <c:barChart>
        <c:barDir val="col"/>
        <c:grouping val="clustered"/>
        <c:varyColors val="0"/>
        <c:ser>
          <c:idx val="0"/>
          <c:order val="0"/>
          <c:tx>
            <c:strRef>
              <c:f>Sheet1!$B$1</c:f>
              <c:strCache>
                <c:ptCount val="1"/>
                <c:pt idx="0">
                  <c:v>系列 1</c:v>
                </c:pt>
              </c:strCache>
            </c:strRef>
          </c:tx>
          <c:spPr>
            <a:gradFill rotWithShape="1">
              <a:gsLst>
                <a:gs pos="0">
                  <a:schemeClr val="accent1">
                    <a:tint val="65000"/>
                    <a:tint val="100000"/>
                    <a:shade val="100000"/>
                    <a:satMod val="130000"/>
                  </a:schemeClr>
                </a:gs>
                <a:gs pos="100000">
                  <a:schemeClr val="accent1">
                    <a:tint val="65000"/>
                    <a:tint val="50000"/>
                    <a:shade val="100000"/>
                    <a:satMod val="350000"/>
                  </a:schemeClr>
                </a:gs>
              </a:gsLst>
              <a:lin ang="16200000" scaled="0"/>
            </a:gradFill>
            <a:ln>
              <a:noFill/>
            </a:ln>
            <a:effectLst>
              <a:outerShdw blurRad="40000" dist="23000" dir="5400000" rotWithShape="0">
                <a:srgbClr val="000000">
                  <a:alpha val="35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Sheet1!$A$2:$A$29</c:f>
              <c:strCache>
                <c:ptCount val="28"/>
                <c:pt idx="0">
                  <c:v>Botswana</c:v>
                </c:pt>
                <c:pt idx="1">
                  <c:v>Canada</c:v>
                </c:pt>
                <c:pt idx="2">
                  <c:v>Denmark</c:v>
                </c:pt>
                <c:pt idx="3">
                  <c:v>Norway</c:v>
                </c:pt>
                <c:pt idx="4">
                  <c:v>Qatar</c:v>
                </c:pt>
                <c:pt idx="5">
                  <c:v>Saudi Arabia</c:v>
                </c:pt>
                <c:pt idx="6">
                  <c:v>Singapore</c:v>
                </c:pt>
                <c:pt idx="7">
                  <c:v>Ukraine</c:v>
                </c:pt>
                <c:pt idx="8">
                  <c:v>Brazil</c:v>
                </c:pt>
                <c:pt idx="9">
                  <c:v>Egypt</c:v>
                </c:pt>
                <c:pt idx="10">
                  <c:v>Ghana</c:v>
                </c:pt>
                <c:pt idx="11">
                  <c:v>Pakistan</c:v>
                </c:pt>
                <c:pt idx="12">
                  <c:v>South Africa</c:v>
                </c:pt>
                <c:pt idx="13">
                  <c:v>South Korea</c:v>
                </c:pt>
                <c:pt idx="14">
                  <c:v>Sweden</c:v>
                </c:pt>
                <c:pt idx="15">
                  <c:v>The Netherlands</c:v>
                </c:pt>
                <c:pt idx="16">
                  <c:v>Indonesia</c:v>
                </c:pt>
                <c:pt idx="17">
                  <c:v>Iran</c:v>
                </c:pt>
                <c:pt idx="18">
                  <c:v>Italy</c:v>
                </c:pt>
                <c:pt idx="19">
                  <c:v>Turkey</c:v>
                </c:pt>
                <c:pt idx="20">
                  <c:v>Vietnam</c:v>
                </c:pt>
                <c:pt idx="21">
                  <c:v>France</c:v>
                </c:pt>
                <c:pt idx="22">
                  <c:v>Malaysia</c:v>
                </c:pt>
                <c:pt idx="23">
                  <c:v>India</c:v>
                </c:pt>
                <c:pt idx="24">
                  <c:v>Australia</c:v>
                </c:pt>
                <c:pt idx="25">
                  <c:v>USA</c:v>
                </c:pt>
                <c:pt idx="26">
                  <c:v>China</c:v>
                </c:pt>
                <c:pt idx="27">
                  <c:v>UK</c:v>
                </c:pt>
              </c:strCache>
            </c:strRef>
          </c:cat>
          <c:val>
            <c:numRef>
              <c:f>Sheet1!$B$2:$B$29</c:f>
              <c:numCache>
                <c:formatCode>General</c:formatCode>
                <c:ptCount val="28"/>
                <c:pt idx="0">
                  <c:v>1</c:v>
                </c:pt>
                <c:pt idx="1">
                  <c:v>1</c:v>
                </c:pt>
                <c:pt idx="2">
                  <c:v>1</c:v>
                </c:pt>
                <c:pt idx="3">
                  <c:v>1</c:v>
                </c:pt>
                <c:pt idx="4">
                  <c:v>1</c:v>
                </c:pt>
                <c:pt idx="5">
                  <c:v>1</c:v>
                </c:pt>
                <c:pt idx="6">
                  <c:v>1</c:v>
                </c:pt>
                <c:pt idx="7">
                  <c:v>1</c:v>
                </c:pt>
                <c:pt idx="8">
                  <c:v>2</c:v>
                </c:pt>
                <c:pt idx="9">
                  <c:v>2</c:v>
                </c:pt>
                <c:pt idx="10">
                  <c:v>2</c:v>
                </c:pt>
                <c:pt idx="11">
                  <c:v>2</c:v>
                </c:pt>
                <c:pt idx="12">
                  <c:v>2</c:v>
                </c:pt>
                <c:pt idx="13">
                  <c:v>2</c:v>
                </c:pt>
                <c:pt idx="14">
                  <c:v>2</c:v>
                </c:pt>
                <c:pt idx="15">
                  <c:v>2</c:v>
                </c:pt>
                <c:pt idx="16">
                  <c:v>3</c:v>
                </c:pt>
                <c:pt idx="17">
                  <c:v>3</c:v>
                </c:pt>
                <c:pt idx="18">
                  <c:v>3</c:v>
                </c:pt>
                <c:pt idx="19">
                  <c:v>3</c:v>
                </c:pt>
                <c:pt idx="20">
                  <c:v>3</c:v>
                </c:pt>
                <c:pt idx="21">
                  <c:v>4</c:v>
                </c:pt>
                <c:pt idx="22">
                  <c:v>5</c:v>
                </c:pt>
                <c:pt idx="23">
                  <c:v>8</c:v>
                </c:pt>
                <c:pt idx="24">
                  <c:v>9</c:v>
                </c:pt>
                <c:pt idx="25">
                  <c:v>9</c:v>
                </c:pt>
                <c:pt idx="26">
                  <c:v>13</c:v>
                </c:pt>
                <c:pt idx="27">
                  <c:v>19</c:v>
                </c:pt>
              </c:numCache>
            </c:numRef>
          </c:val>
          <c:extLst>
            <c:ext xmlns:c16="http://schemas.microsoft.com/office/drawing/2014/chart" uri="{C3380CC4-5D6E-409C-BE32-E72D297353CC}">
              <c16:uniqueId val="{00000000-4EAA-0F46-893E-5C3B51C9D5E4}"/>
            </c:ext>
          </c:extLst>
        </c:ser>
        <c:ser>
          <c:idx val="1"/>
          <c:order val="1"/>
          <c:tx>
            <c:strRef>
              <c:f>Sheet1!$C$1</c:f>
              <c:strCache>
                <c:ptCount val="1"/>
                <c:pt idx="0">
                  <c:v>列2</c:v>
                </c:pt>
              </c:strCache>
            </c:strRef>
          </c:tx>
          <c:spPr>
            <a:gradFill rotWithShape="1">
              <a:gsLst>
                <a:gs pos="0">
                  <a:schemeClr val="accent1">
                    <a:tint val="100000"/>
                    <a:shade val="100000"/>
                    <a:satMod val="130000"/>
                  </a:schemeClr>
                </a:gs>
                <a:gs pos="100000">
                  <a:schemeClr val="accent1">
                    <a:tint val="50000"/>
                    <a:shade val="100000"/>
                    <a:satMod val="350000"/>
                  </a:schemeClr>
                </a:gs>
              </a:gsLst>
              <a:lin ang="16200000" scaled="0"/>
            </a:gradFill>
            <a:ln>
              <a:noFill/>
            </a:ln>
            <a:effectLst>
              <a:outerShdw blurRad="40000" dist="23000" dir="5400000" rotWithShape="0">
                <a:srgbClr val="000000">
                  <a:alpha val="35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Sheet1!$A$2:$A$29</c:f>
              <c:strCache>
                <c:ptCount val="28"/>
                <c:pt idx="0">
                  <c:v>Botswana</c:v>
                </c:pt>
                <c:pt idx="1">
                  <c:v>Canada</c:v>
                </c:pt>
                <c:pt idx="2">
                  <c:v>Denmark</c:v>
                </c:pt>
                <c:pt idx="3">
                  <c:v>Norway</c:v>
                </c:pt>
                <c:pt idx="4">
                  <c:v>Qatar</c:v>
                </c:pt>
                <c:pt idx="5">
                  <c:v>Saudi Arabia</c:v>
                </c:pt>
                <c:pt idx="6">
                  <c:v>Singapore</c:v>
                </c:pt>
                <c:pt idx="7">
                  <c:v>Ukraine</c:v>
                </c:pt>
                <c:pt idx="8">
                  <c:v>Brazil</c:v>
                </c:pt>
                <c:pt idx="9">
                  <c:v>Egypt</c:v>
                </c:pt>
                <c:pt idx="10">
                  <c:v>Ghana</c:v>
                </c:pt>
                <c:pt idx="11">
                  <c:v>Pakistan</c:v>
                </c:pt>
                <c:pt idx="12">
                  <c:v>South Africa</c:v>
                </c:pt>
                <c:pt idx="13">
                  <c:v>South Korea</c:v>
                </c:pt>
                <c:pt idx="14">
                  <c:v>Sweden</c:v>
                </c:pt>
                <c:pt idx="15">
                  <c:v>The Netherlands</c:v>
                </c:pt>
                <c:pt idx="16">
                  <c:v>Indonesia</c:v>
                </c:pt>
                <c:pt idx="17">
                  <c:v>Iran</c:v>
                </c:pt>
                <c:pt idx="18">
                  <c:v>Italy</c:v>
                </c:pt>
                <c:pt idx="19">
                  <c:v>Turkey</c:v>
                </c:pt>
                <c:pt idx="20">
                  <c:v>Vietnam</c:v>
                </c:pt>
                <c:pt idx="21">
                  <c:v>France</c:v>
                </c:pt>
                <c:pt idx="22">
                  <c:v>Malaysia</c:v>
                </c:pt>
                <c:pt idx="23">
                  <c:v>India</c:v>
                </c:pt>
                <c:pt idx="24">
                  <c:v>Australia</c:v>
                </c:pt>
                <c:pt idx="25">
                  <c:v>USA</c:v>
                </c:pt>
                <c:pt idx="26">
                  <c:v>China</c:v>
                </c:pt>
                <c:pt idx="27">
                  <c:v>UK</c:v>
                </c:pt>
              </c:strCache>
            </c:strRef>
          </c:cat>
          <c:val>
            <c:numRef>
              <c:f>Sheet1!$C$2:$C$29</c:f>
              <c:numCache>
                <c:formatCode>General</c:formatCode>
                <c:ptCount val="28"/>
              </c:numCache>
            </c:numRef>
          </c:val>
          <c:extLst>
            <c:ext xmlns:c16="http://schemas.microsoft.com/office/drawing/2014/chart" uri="{C3380CC4-5D6E-409C-BE32-E72D297353CC}">
              <c16:uniqueId val="{00000001-4EAA-0F46-893E-5C3B51C9D5E4}"/>
            </c:ext>
          </c:extLst>
        </c:ser>
        <c:dLbls>
          <c:dLblPos val="outEnd"/>
          <c:showLegendKey val="0"/>
          <c:showVal val="1"/>
          <c:showCatName val="0"/>
          <c:showSerName val="0"/>
          <c:showPercent val="0"/>
          <c:showBubbleSize val="0"/>
        </c:dLbls>
        <c:gapWidth val="269"/>
        <c:axId val="883887376"/>
        <c:axId val="883909808"/>
      </c:barChart>
      <c:lineChart>
        <c:grouping val="standard"/>
        <c:varyColors val="0"/>
        <c:ser>
          <c:idx val="2"/>
          <c:order val="2"/>
          <c:tx>
            <c:strRef>
              <c:f>Sheet1!$D$1</c:f>
              <c:strCache>
                <c:ptCount val="1"/>
                <c:pt idx="0">
                  <c:v>系列 3</c:v>
                </c:pt>
              </c:strCache>
            </c:strRef>
          </c:tx>
          <c:spPr>
            <a:ln w="31750" cap="rnd">
              <a:solidFill>
                <a:schemeClr val="accent1">
                  <a:shade val="65000"/>
                </a:schemeClr>
              </a:solidFill>
              <a:round/>
            </a:ln>
            <a:effectLst>
              <a:outerShdw blurRad="40000" dist="23000" dir="5400000" rotWithShape="0">
                <a:srgbClr val="000000">
                  <a:alpha val="35000"/>
                </a:srgbClr>
              </a:outerShdw>
            </a:effectLst>
          </c:spPr>
          <c:marker>
            <c:symbol val="none"/>
          </c:marker>
          <c:dLbls>
            <c:delete val="1"/>
          </c:dLbls>
          <c:cat>
            <c:strRef>
              <c:f>Sheet1!$A$2:$A$29</c:f>
              <c:strCache>
                <c:ptCount val="28"/>
                <c:pt idx="0">
                  <c:v>Botswana</c:v>
                </c:pt>
                <c:pt idx="1">
                  <c:v>Canada</c:v>
                </c:pt>
                <c:pt idx="2">
                  <c:v>Denmark</c:v>
                </c:pt>
                <c:pt idx="3">
                  <c:v>Norway</c:v>
                </c:pt>
                <c:pt idx="4">
                  <c:v>Qatar</c:v>
                </c:pt>
                <c:pt idx="5">
                  <c:v>Saudi Arabia</c:v>
                </c:pt>
                <c:pt idx="6">
                  <c:v>Singapore</c:v>
                </c:pt>
                <c:pt idx="7">
                  <c:v>Ukraine</c:v>
                </c:pt>
                <c:pt idx="8">
                  <c:v>Brazil</c:v>
                </c:pt>
                <c:pt idx="9">
                  <c:v>Egypt</c:v>
                </c:pt>
                <c:pt idx="10">
                  <c:v>Ghana</c:v>
                </c:pt>
                <c:pt idx="11">
                  <c:v>Pakistan</c:v>
                </c:pt>
                <c:pt idx="12">
                  <c:v>South Africa</c:v>
                </c:pt>
                <c:pt idx="13">
                  <c:v>South Korea</c:v>
                </c:pt>
                <c:pt idx="14">
                  <c:v>Sweden</c:v>
                </c:pt>
                <c:pt idx="15">
                  <c:v>The Netherlands</c:v>
                </c:pt>
                <c:pt idx="16">
                  <c:v>Indonesia</c:v>
                </c:pt>
                <c:pt idx="17">
                  <c:v>Iran</c:v>
                </c:pt>
                <c:pt idx="18">
                  <c:v>Italy</c:v>
                </c:pt>
                <c:pt idx="19">
                  <c:v>Turkey</c:v>
                </c:pt>
                <c:pt idx="20">
                  <c:v>Vietnam</c:v>
                </c:pt>
                <c:pt idx="21">
                  <c:v>France</c:v>
                </c:pt>
                <c:pt idx="22">
                  <c:v>Malaysia</c:v>
                </c:pt>
                <c:pt idx="23">
                  <c:v>India</c:v>
                </c:pt>
                <c:pt idx="24">
                  <c:v>Australia</c:v>
                </c:pt>
                <c:pt idx="25">
                  <c:v>USA</c:v>
                </c:pt>
                <c:pt idx="26">
                  <c:v>China</c:v>
                </c:pt>
                <c:pt idx="27">
                  <c:v>UK</c:v>
                </c:pt>
              </c:strCache>
            </c:strRef>
          </c:cat>
          <c:val>
            <c:numRef>
              <c:f>Sheet1!$D$2:$D$29</c:f>
              <c:numCache>
                <c:formatCode>General</c:formatCode>
                <c:ptCount val="28"/>
              </c:numCache>
            </c:numRef>
          </c:val>
          <c:smooth val="0"/>
          <c:extLst>
            <c:ext xmlns:c16="http://schemas.microsoft.com/office/drawing/2014/chart" uri="{C3380CC4-5D6E-409C-BE32-E72D297353CC}">
              <c16:uniqueId val="{00000002-4EAA-0F46-893E-5C3B51C9D5E4}"/>
            </c:ext>
          </c:extLst>
        </c:ser>
        <c:dLbls>
          <c:showLegendKey val="0"/>
          <c:showVal val="1"/>
          <c:showCatName val="0"/>
          <c:showSerName val="0"/>
          <c:showPercent val="0"/>
          <c:showBubbleSize val="0"/>
        </c:dLbls>
        <c:marker val="1"/>
        <c:smooth val="0"/>
        <c:axId val="328604303"/>
        <c:axId val="12913519"/>
      </c:lineChart>
      <c:catAx>
        <c:axId val="883887376"/>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zh-CN"/>
          </a:p>
        </c:txPr>
        <c:crossAx val="883909808"/>
        <c:crosses val="autoZero"/>
        <c:auto val="1"/>
        <c:lblAlgn val="ctr"/>
        <c:lblOffset val="100"/>
        <c:noMultiLvlLbl val="0"/>
      </c:catAx>
      <c:valAx>
        <c:axId val="883909808"/>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US"/>
                  <a:t>Number of papers</a:t>
                </a:r>
                <a:endParaRPr lang="zh-CN"/>
              </a:p>
            </c:rich>
          </c:tx>
          <c:layout>
            <c:manualLayout>
              <c:xMode val="edge"/>
              <c:yMode val="edge"/>
              <c:x val="6.685538013503188E-2"/>
              <c:y val="7.6367287211728127E-2"/>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zh-CN"/>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zh-CN"/>
          </a:p>
        </c:txPr>
        <c:crossAx val="883887376"/>
        <c:crosses val="autoZero"/>
        <c:crossBetween val="between"/>
      </c:valAx>
      <c:valAx>
        <c:axId val="12913519"/>
        <c:scaling>
          <c:orientation val="minMax"/>
        </c:scaling>
        <c:delete val="1"/>
        <c:axPos val="r"/>
        <c:numFmt formatCode="General" sourceLinked="1"/>
        <c:majorTickMark val="none"/>
        <c:minorTickMark val="none"/>
        <c:tickLblPos val="nextTo"/>
        <c:crossAx val="328604303"/>
        <c:crosses val="max"/>
        <c:crossBetween val="between"/>
      </c:valAx>
      <c:catAx>
        <c:axId val="328604303"/>
        <c:scaling>
          <c:orientation val="minMax"/>
        </c:scaling>
        <c:delete val="1"/>
        <c:axPos val="b"/>
        <c:numFmt formatCode="General" sourceLinked="1"/>
        <c:majorTickMark val="none"/>
        <c:minorTickMark val="none"/>
        <c:tickLblPos val="nextTo"/>
        <c:crossAx val="12913519"/>
        <c:crosses val="autoZero"/>
        <c:auto val="1"/>
        <c:lblAlgn val="ctr"/>
        <c:lblOffset val="100"/>
        <c:noMultiLvlLbl val="0"/>
      </c:cat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2">
          <a:lumMod val="15000"/>
          <a:lumOff val="85000"/>
        </a:schemeClr>
      </a:solidFill>
      <a:round/>
    </a:ln>
    <a:effectLst/>
  </c:spPr>
  <c:txPr>
    <a:bodyPr/>
    <a:lstStyle/>
    <a:p>
      <a:pPr>
        <a:defRPr/>
      </a:pPr>
      <a:endParaRPr lang="zh-CN"/>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Sheet1!$B$1</c:f>
              <c:strCache>
                <c:ptCount val="1"/>
                <c:pt idx="0">
                  <c:v>Empirical</c:v>
                </c:pt>
              </c:strCache>
            </c:strRef>
          </c:tx>
          <c:spPr>
            <a:ln w="28575" cap="rnd">
              <a:solidFill>
                <a:schemeClr val="accent1"/>
              </a:solidFill>
              <a:round/>
            </a:ln>
            <a:effectLst/>
          </c:spPr>
          <c:marker>
            <c:symbol val="diamond"/>
            <c:size val="5"/>
            <c:spPr>
              <a:solidFill>
                <a:schemeClr val="accent1"/>
              </a:solidFill>
              <a:ln w="9525">
                <a:solidFill>
                  <a:schemeClr val="accent1"/>
                </a:solidFill>
              </a:ln>
              <a:effectLst/>
            </c:spPr>
          </c:marker>
          <c:cat>
            <c:strRef>
              <c:f>Sheet1!$A$2:$A$19</c:f>
              <c:strCache>
                <c:ptCount val="18"/>
                <c:pt idx="0">
                  <c:v>2005</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2022</c:v>
                </c:pt>
                <c:pt idx="17">
                  <c:v>2023(Nov)</c:v>
                </c:pt>
              </c:strCache>
            </c:strRef>
          </c:cat>
          <c:val>
            <c:numRef>
              <c:f>Sheet1!$B$2:$B$19</c:f>
              <c:numCache>
                <c:formatCode>General</c:formatCode>
                <c:ptCount val="18"/>
                <c:pt idx="0">
                  <c:v>1</c:v>
                </c:pt>
                <c:pt idx="1">
                  <c:v>2</c:v>
                </c:pt>
                <c:pt idx="2">
                  <c:v>4</c:v>
                </c:pt>
                <c:pt idx="3">
                  <c:v>7</c:v>
                </c:pt>
                <c:pt idx="4">
                  <c:v>11</c:v>
                </c:pt>
                <c:pt idx="5">
                  <c:v>11</c:v>
                </c:pt>
                <c:pt idx="6">
                  <c:v>15</c:v>
                </c:pt>
                <c:pt idx="7">
                  <c:v>18</c:v>
                </c:pt>
                <c:pt idx="8">
                  <c:v>19</c:v>
                </c:pt>
                <c:pt idx="9">
                  <c:v>21</c:v>
                </c:pt>
                <c:pt idx="10">
                  <c:v>25</c:v>
                </c:pt>
                <c:pt idx="11">
                  <c:v>25</c:v>
                </c:pt>
                <c:pt idx="12">
                  <c:v>31</c:v>
                </c:pt>
                <c:pt idx="13">
                  <c:v>40</c:v>
                </c:pt>
                <c:pt idx="14">
                  <c:v>48</c:v>
                </c:pt>
                <c:pt idx="15">
                  <c:v>53</c:v>
                </c:pt>
                <c:pt idx="16">
                  <c:v>57</c:v>
                </c:pt>
                <c:pt idx="17">
                  <c:v>61</c:v>
                </c:pt>
              </c:numCache>
            </c:numRef>
          </c:val>
          <c:smooth val="0"/>
          <c:extLst>
            <c:ext xmlns:c16="http://schemas.microsoft.com/office/drawing/2014/chart" uri="{C3380CC4-5D6E-409C-BE32-E72D297353CC}">
              <c16:uniqueId val="{00000000-5DAE-B249-AD4B-B1D355D26C95}"/>
            </c:ext>
          </c:extLst>
        </c:ser>
        <c:ser>
          <c:idx val="1"/>
          <c:order val="1"/>
          <c:tx>
            <c:strRef>
              <c:f>Sheet1!$C$1</c:f>
              <c:strCache>
                <c:ptCount val="1"/>
                <c:pt idx="0">
                  <c:v>Conceptual</c:v>
                </c:pt>
              </c:strCache>
            </c:strRef>
          </c:tx>
          <c:spPr>
            <a:ln w="28575" cap="rnd">
              <a:solidFill>
                <a:schemeClr val="accent2"/>
              </a:solidFill>
              <a:round/>
            </a:ln>
            <a:effectLst/>
          </c:spPr>
          <c:marker>
            <c:symbol val="square"/>
            <c:size val="5"/>
            <c:spPr>
              <a:solidFill>
                <a:schemeClr val="accent2"/>
              </a:solidFill>
              <a:ln w="9525">
                <a:solidFill>
                  <a:schemeClr val="accent2"/>
                </a:solidFill>
              </a:ln>
              <a:effectLst/>
            </c:spPr>
          </c:marker>
          <c:cat>
            <c:strRef>
              <c:f>Sheet1!$A$2:$A$19</c:f>
              <c:strCache>
                <c:ptCount val="18"/>
                <c:pt idx="0">
                  <c:v>2005</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2022</c:v>
                </c:pt>
                <c:pt idx="17">
                  <c:v>2023(Nov)</c:v>
                </c:pt>
              </c:strCache>
            </c:strRef>
          </c:cat>
          <c:val>
            <c:numRef>
              <c:f>Sheet1!$C$2:$C$19</c:f>
              <c:numCache>
                <c:formatCode>General</c:formatCode>
                <c:ptCount val="18"/>
                <c:pt idx="0">
                  <c:v>1</c:v>
                </c:pt>
                <c:pt idx="1">
                  <c:v>1</c:v>
                </c:pt>
                <c:pt idx="2">
                  <c:v>1</c:v>
                </c:pt>
                <c:pt idx="3">
                  <c:v>1</c:v>
                </c:pt>
                <c:pt idx="4">
                  <c:v>2</c:v>
                </c:pt>
                <c:pt idx="5">
                  <c:v>2</c:v>
                </c:pt>
                <c:pt idx="6">
                  <c:v>3</c:v>
                </c:pt>
                <c:pt idx="7">
                  <c:v>3</c:v>
                </c:pt>
                <c:pt idx="8">
                  <c:v>3</c:v>
                </c:pt>
                <c:pt idx="9">
                  <c:v>4</c:v>
                </c:pt>
                <c:pt idx="10">
                  <c:v>4</c:v>
                </c:pt>
                <c:pt idx="11">
                  <c:v>7</c:v>
                </c:pt>
                <c:pt idx="12">
                  <c:v>9</c:v>
                </c:pt>
                <c:pt idx="13">
                  <c:v>9</c:v>
                </c:pt>
                <c:pt idx="14">
                  <c:v>10</c:v>
                </c:pt>
                <c:pt idx="15">
                  <c:v>14</c:v>
                </c:pt>
                <c:pt idx="16">
                  <c:v>16</c:v>
                </c:pt>
                <c:pt idx="17">
                  <c:v>19</c:v>
                </c:pt>
              </c:numCache>
            </c:numRef>
          </c:val>
          <c:smooth val="0"/>
          <c:extLst>
            <c:ext xmlns:c16="http://schemas.microsoft.com/office/drawing/2014/chart" uri="{C3380CC4-5D6E-409C-BE32-E72D297353CC}">
              <c16:uniqueId val="{00000001-5DAE-B249-AD4B-B1D355D26C95}"/>
            </c:ext>
          </c:extLst>
        </c:ser>
        <c:ser>
          <c:idx val="2"/>
          <c:order val="2"/>
          <c:tx>
            <c:strRef>
              <c:f>Sheet1!$D$1</c:f>
              <c:strCache>
                <c:ptCount val="1"/>
                <c:pt idx="0">
                  <c:v>Empirical and conceptual</c:v>
                </c:pt>
              </c:strCache>
            </c:strRef>
          </c:tx>
          <c:spPr>
            <a:ln w="28575" cap="rnd">
              <a:solidFill>
                <a:schemeClr val="accent3"/>
              </a:solidFill>
              <a:round/>
            </a:ln>
            <a:effectLst/>
          </c:spPr>
          <c:marker>
            <c:symbol val="triangle"/>
            <c:size val="5"/>
            <c:spPr>
              <a:solidFill>
                <a:schemeClr val="accent3"/>
              </a:solidFill>
              <a:ln w="9525">
                <a:solidFill>
                  <a:schemeClr val="accent3"/>
                </a:solidFill>
              </a:ln>
              <a:effectLst/>
            </c:spPr>
          </c:marker>
          <c:cat>
            <c:strRef>
              <c:f>Sheet1!$A$2:$A$19</c:f>
              <c:strCache>
                <c:ptCount val="18"/>
                <c:pt idx="0">
                  <c:v>2005</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2022</c:v>
                </c:pt>
                <c:pt idx="17">
                  <c:v>2023(Nov)</c:v>
                </c:pt>
              </c:strCache>
            </c:strRef>
          </c:cat>
          <c:val>
            <c:numRef>
              <c:f>Sheet1!$D$2:$D$19</c:f>
              <c:numCache>
                <c:formatCode>General</c:formatCode>
                <c:ptCount val="18"/>
                <c:pt idx="0">
                  <c:v>0</c:v>
                </c:pt>
                <c:pt idx="1">
                  <c:v>0</c:v>
                </c:pt>
                <c:pt idx="2">
                  <c:v>1</c:v>
                </c:pt>
                <c:pt idx="3">
                  <c:v>1</c:v>
                </c:pt>
                <c:pt idx="4">
                  <c:v>1</c:v>
                </c:pt>
                <c:pt idx="5">
                  <c:v>2</c:v>
                </c:pt>
                <c:pt idx="6">
                  <c:v>2</c:v>
                </c:pt>
                <c:pt idx="7">
                  <c:v>2</c:v>
                </c:pt>
                <c:pt idx="8">
                  <c:v>2</c:v>
                </c:pt>
                <c:pt idx="9">
                  <c:v>2</c:v>
                </c:pt>
                <c:pt idx="10">
                  <c:v>2</c:v>
                </c:pt>
                <c:pt idx="11">
                  <c:v>7</c:v>
                </c:pt>
                <c:pt idx="12">
                  <c:v>9</c:v>
                </c:pt>
                <c:pt idx="13">
                  <c:v>10</c:v>
                </c:pt>
                <c:pt idx="14">
                  <c:v>13</c:v>
                </c:pt>
                <c:pt idx="15">
                  <c:v>18</c:v>
                </c:pt>
                <c:pt idx="16">
                  <c:v>21</c:v>
                </c:pt>
                <c:pt idx="17">
                  <c:v>26</c:v>
                </c:pt>
              </c:numCache>
            </c:numRef>
          </c:val>
          <c:smooth val="0"/>
          <c:extLst>
            <c:ext xmlns:c16="http://schemas.microsoft.com/office/drawing/2014/chart" uri="{C3380CC4-5D6E-409C-BE32-E72D297353CC}">
              <c16:uniqueId val="{00000002-5DAE-B249-AD4B-B1D355D26C95}"/>
            </c:ext>
          </c:extLst>
        </c:ser>
        <c:dLbls>
          <c:showLegendKey val="0"/>
          <c:showVal val="0"/>
          <c:showCatName val="0"/>
          <c:showSerName val="0"/>
          <c:showPercent val="0"/>
          <c:showBubbleSize val="0"/>
        </c:dLbls>
        <c:marker val="1"/>
        <c:smooth val="0"/>
        <c:axId val="626581664"/>
        <c:axId val="626584544"/>
      </c:lineChart>
      <c:catAx>
        <c:axId val="626581664"/>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ysClr val="windowText" lastClr="000000"/>
                </a:solidFill>
                <a:latin typeface="Times New Roman" panose="02020603050405020304" pitchFamily="18" charset="0"/>
                <a:ea typeface="宋体" panose="02010600030101010101" pitchFamily="2" charset="-122"/>
                <a:cs typeface="+mn-cs"/>
              </a:defRPr>
            </a:pPr>
            <a:endParaRPr lang="zh-CN"/>
          </a:p>
        </c:txPr>
        <c:crossAx val="626584544"/>
        <c:crosses val="autoZero"/>
        <c:auto val="1"/>
        <c:lblAlgn val="ctr"/>
        <c:lblOffset val="100"/>
        <c:noMultiLvlLbl val="0"/>
      </c:catAx>
      <c:valAx>
        <c:axId val="6265845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ltLang="zh-CN" sz="1000" b="0" i="0" u="none" strike="noStrike" kern="1200" cap="all" baseline="0">
                    <a:solidFill>
                      <a:sysClr val="windowText" lastClr="000000">
                        <a:lumMod val="65000"/>
                        <a:lumOff val="35000"/>
                      </a:sysClr>
                    </a:solidFill>
                    <a:latin typeface="Times New Roman" panose="02020603050405020304" pitchFamily="18" charset="0"/>
                    <a:cs typeface="Times New Roman" panose="02020603050405020304" pitchFamily="18" charset="0"/>
                  </a:rPr>
                  <a:t>numbter of papers</a:t>
                </a:r>
                <a:endParaRPr lang="zh-CN" altLang="zh-CN" sz="1000" b="0" i="0" u="none" strike="noStrike" kern="1200" cap="all" baseline="0">
                  <a:solidFill>
                    <a:sysClr val="windowText" lastClr="000000">
                      <a:lumMod val="65000"/>
                      <a:lumOff val="35000"/>
                    </a:sysClr>
                  </a:solidFill>
                  <a:latin typeface="Times New Roman" panose="02020603050405020304" pitchFamily="18" charset="0"/>
                  <a:cs typeface="Times New Roman" panose="02020603050405020304" pitchFamily="18" charset="0"/>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zh-CN" altLang="zh-CN"/>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zh-CN"/>
          </a:p>
        </c:txPr>
        <c:crossAx val="6265816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zh-C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zh-CN"/>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Sheet1!$B$1</c:f>
              <c:strCache>
                <c:ptCount val="1"/>
                <c:pt idx="0">
                  <c:v>Literature review </c:v>
                </c:pt>
              </c:strCache>
            </c:strRef>
          </c:tx>
          <c:spPr>
            <a:ln w="28575" cap="rnd">
              <a:solidFill>
                <a:schemeClr val="accent1"/>
              </a:solidFill>
              <a:round/>
            </a:ln>
            <a:effectLst/>
          </c:spPr>
          <c:marker>
            <c:symbol val="diamond"/>
            <c:size val="5"/>
            <c:spPr>
              <a:solidFill>
                <a:schemeClr val="accent1"/>
              </a:solidFill>
              <a:ln w="9525">
                <a:solidFill>
                  <a:schemeClr val="accent1"/>
                </a:solidFill>
              </a:ln>
              <a:effectLst/>
            </c:spPr>
          </c:marker>
          <c:cat>
            <c:strRef>
              <c:f>Sheet1!$A$2:$A$19</c:f>
              <c:strCache>
                <c:ptCount val="18"/>
                <c:pt idx="0">
                  <c:v>2005</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2022</c:v>
                </c:pt>
                <c:pt idx="17">
                  <c:v>2023(Nov)</c:v>
                </c:pt>
              </c:strCache>
            </c:strRef>
          </c:cat>
          <c:val>
            <c:numRef>
              <c:f>Sheet1!$B$2:$B$19</c:f>
              <c:numCache>
                <c:formatCode>General</c:formatCode>
                <c:ptCount val="18"/>
                <c:pt idx="0">
                  <c:v>0</c:v>
                </c:pt>
                <c:pt idx="1">
                  <c:v>0</c:v>
                </c:pt>
                <c:pt idx="2">
                  <c:v>0</c:v>
                </c:pt>
                <c:pt idx="3">
                  <c:v>0</c:v>
                </c:pt>
                <c:pt idx="4">
                  <c:v>4</c:v>
                </c:pt>
                <c:pt idx="5">
                  <c:v>4</c:v>
                </c:pt>
                <c:pt idx="6">
                  <c:v>6</c:v>
                </c:pt>
                <c:pt idx="7">
                  <c:v>7</c:v>
                </c:pt>
                <c:pt idx="8">
                  <c:v>7</c:v>
                </c:pt>
                <c:pt idx="9">
                  <c:v>8</c:v>
                </c:pt>
                <c:pt idx="10">
                  <c:v>9</c:v>
                </c:pt>
                <c:pt idx="11">
                  <c:v>10</c:v>
                </c:pt>
                <c:pt idx="12">
                  <c:v>12</c:v>
                </c:pt>
                <c:pt idx="13">
                  <c:v>15</c:v>
                </c:pt>
                <c:pt idx="14">
                  <c:v>17</c:v>
                </c:pt>
                <c:pt idx="15">
                  <c:v>21</c:v>
                </c:pt>
                <c:pt idx="16">
                  <c:v>23</c:v>
                </c:pt>
                <c:pt idx="17">
                  <c:v>25</c:v>
                </c:pt>
              </c:numCache>
            </c:numRef>
          </c:val>
          <c:smooth val="0"/>
          <c:extLst>
            <c:ext xmlns:c16="http://schemas.microsoft.com/office/drawing/2014/chart" uri="{C3380CC4-5D6E-409C-BE32-E72D297353CC}">
              <c16:uniqueId val="{00000000-39D9-2748-8728-15DBB38E09DC}"/>
            </c:ext>
          </c:extLst>
        </c:ser>
        <c:ser>
          <c:idx val="1"/>
          <c:order val="1"/>
          <c:tx>
            <c:strRef>
              <c:f>Sheet1!$C$1</c:f>
              <c:strCache>
                <c:ptCount val="1"/>
                <c:pt idx="0">
                  <c:v>Case study</c:v>
                </c:pt>
              </c:strCache>
            </c:strRef>
          </c:tx>
          <c:spPr>
            <a:ln w="28575" cap="rnd">
              <a:solidFill>
                <a:schemeClr val="accent2"/>
              </a:solidFill>
              <a:round/>
            </a:ln>
            <a:effectLst/>
          </c:spPr>
          <c:marker>
            <c:symbol val="square"/>
            <c:size val="5"/>
            <c:spPr>
              <a:solidFill>
                <a:schemeClr val="accent2"/>
              </a:solidFill>
              <a:ln w="9525">
                <a:solidFill>
                  <a:schemeClr val="accent2"/>
                </a:solidFill>
              </a:ln>
              <a:effectLst/>
            </c:spPr>
          </c:marker>
          <c:cat>
            <c:strRef>
              <c:f>Sheet1!$A$2:$A$19</c:f>
              <c:strCache>
                <c:ptCount val="18"/>
                <c:pt idx="0">
                  <c:v>2005</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2022</c:v>
                </c:pt>
                <c:pt idx="17">
                  <c:v>2023(Nov)</c:v>
                </c:pt>
              </c:strCache>
            </c:strRef>
          </c:cat>
          <c:val>
            <c:numRef>
              <c:f>Sheet1!$C$2:$C$19</c:f>
              <c:numCache>
                <c:formatCode>General</c:formatCode>
                <c:ptCount val="18"/>
                <c:pt idx="0">
                  <c:v>1</c:v>
                </c:pt>
                <c:pt idx="1">
                  <c:v>1</c:v>
                </c:pt>
                <c:pt idx="2">
                  <c:v>3</c:v>
                </c:pt>
                <c:pt idx="3">
                  <c:v>5</c:v>
                </c:pt>
                <c:pt idx="4">
                  <c:v>6</c:v>
                </c:pt>
                <c:pt idx="5">
                  <c:v>6</c:v>
                </c:pt>
                <c:pt idx="6">
                  <c:v>7</c:v>
                </c:pt>
                <c:pt idx="7">
                  <c:v>7</c:v>
                </c:pt>
                <c:pt idx="8">
                  <c:v>7</c:v>
                </c:pt>
                <c:pt idx="9">
                  <c:v>7</c:v>
                </c:pt>
                <c:pt idx="10">
                  <c:v>8</c:v>
                </c:pt>
                <c:pt idx="11">
                  <c:v>9</c:v>
                </c:pt>
                <c:pt idx="12">
                  <c:v>10</c:v>
                </c:pt>
                <c:pt idx="13">
                  <c:v>14</c:v>
                </c:pt>
                <c:pt idx="14">
                  <c:v>17</c:v>
                </c:pt>
                <c:pt idx="15">
                  <c:v>17</c:v>
                </c:pt>
                <c:pt idx="16">
                  <c:v>19</c:v>
                </c:pt>
                <c:pt idx="17">
                  <c:v>20</c:v>
                </c:pt>
              </c:numCache>
            </c:numRef>
          </c:val>
          <c:smooth val="0"/>
          <c:extLst>
            <c:ext xmlns:c16="http://schemas.microsoft.com/office/drawing/2014/chart" uri="{C3380CC4-5D6E-409C-BE32-E72D297353CC}">
              <c16:uniqueId val="{00000001-39D9-2748-8728-15DBB38E09DC}"/>
            </c:ext>
          </c:extLst>
        </c:ser>
        <c:ser>
          <c:idx val="2"/>
          <c:order val="2"/>
          <c:tx>
            <c:strRef>
              <c:f>Sheet1!$D$1</c:f>
              <c:strCache>
                <c:ptCount val="1"/>
                <c:pt idx="0">
                  <c:v>Mixed method</c:v>
                </c:pt>
              </c:strCache>
            </c:strRef>
          </c:tx>
          <c:spPr>
            <a:ln w="28575" cap="rnd">
              <a:solidFill>
                <a:schemeClr val="accent3"/>
              </a:solidFill>
              <a:round/>
            </a:ln>
            <a:effectLst/>
          </c:spPr>
          <c:marker>
            <c:symbol val="triangle"/>
            <c:size val="5"/>
            <c:spPr>
              <a:solidFill>
                <a:schemeClr val="accent3"/>
              </a:solidFill>
              <a:ln w="9525">
                <a:solidFill>
                  <a:schemeClr val="accent3"/>
                </a:solidFill>
              </a:ln>
              <a:effectLst/>
            </c:spPr>
          </c:marker>
          <c:cat>
            <c:strRef>
              <c:f>Sheet1!$A$2:$A$19</c:f>
              <c:strCache>
                <c:ptCount val="18"/>
                <c:pt idx="0">
                  <c:v>2005</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2022</c:v>
                </c:pt>
                <c:pt idx="17">
                  <c:v>2023(Nov)</c:v>
                </c:pt>
              </c:strCache>
            </c:strRef>
          </c:cat>
          <c:val>
            <c:numRef>
              <c:f>Sheet1!$D$2:$D$19</c:f>
              <c:numCache>
                <c:formatCode>General</c:formatCode>
                <c:ptCount val="18"/>
                <c:pt idx="0">
                  <c:v>0</c:v>
                </c:pt>
                <c:pt idx="1">
                  <c:v>0</c:v>
                </c:pt>
                <c:pt idx="2">
                  <c:v>0</c:v>
                </c:pt>
                <c:pt idx="3">
                  <c:v>0</c:v>
                </c:pt>
                <c:pt idx="4">
                  <c:v>1</c:v>
                </c:pt>
                <c:pt idx="5">
                  <c:v>1</c:v>
                </c:pt>
                <c:pt idx="6">
                  <c:v>2</c:v>
                </c:pt>
                <c:pt idx="7">
                  <c:v>3</c:v>
                </c:pt>
                <c:pt idx="8">
                  <c:v>3</c:v>
                </c:pt>
                <c:pt idx="9">
                  <c:v>4</c:v>
                </c:pt>
                <c:pt idx="10">
                  <c:v>5</c:v>
                </c:pt>
                <c:pt idx="11">
                  <c:v>6</c:v>
                </c:pt>
                <c:pt idx="12">
                  <c:v>8</c:v>
                </c:pt>
                <c:pt idx="13">
                  <c:v>11</c:v>
                </c:pt>
                <c:pt idx="14">
                  <c:v>15</c:v>
                </c:pt>
                <c:pt idx="15">
                  <c:v>19</c:v>
                </c:pt>
                <c:pt idx="16">
                  <c:v>19</c:v>
                </c:pt>
                <c:pt idx="17">
                  <c:v>24</c:v>
                </c:pt>
              </c:numCache>
            </c:numRef>
          </c:val>
          <c:smooth val="0"/>
          <c:extLst>
            <c:ext xmlns:c16="http://schemas.microsoft.com/office/drawing/2014/chart" uri="{C3380CC4-5D6E-409C-BE32-E72D297353CC}">
              <c16:uniqueId val="{00000002-39D9-2748-8728-15DBB38E09DC}"/>
            </c:ext>
          </c:extLst>
        </c:ser>
        <c:ser>
          <c:idx val="3"/>
          <c:order val="3"/>
          <c:tx>
            <c:strRef>
              <c:f>Sheet1!$E$1</c:f>
              <c:strCache>
                <c:ptCount val="1"/>
                <c:pt idx="0">
                  <c:v>Quantitative</c:v>
                </c:pt>
              </c:strCache>
            </c:strRef>
          </c:tx>
          <c:spPr>
            <a:ln w="28575" cap="rnd">
              <a:solidFill>
                <a:schemeClr val="accent4"/>
              </a:solidFill>
              <a:round/>
            </a:ln>
            <a:effectLst/>
          </c:spPr>
          <c:marker>
            <c:symbol val="x"/>
            <c:size val="5"/>
            <c:spPr>
              <a:noFill/>
              <a:ln w="9525">
                <a:solidFill>
                  <a:schemeClr val="accent4"/>
                </a:solidFill>
              </a:ln>
              <a:effectLst/>
            </c:spPr>
          </c:marker>
          <c:cat>
            <c:strRef>
              <c:f>Sheet1!$A$2:$A$19</c:f>
              <c:strCache>
                <c:ptCount val="18"/>
                <c:pt idx="0">
                  <c:v>2005</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2022</c:v>
                </c:pt>
                <c:pt idx="17">
                  <c:v>2023(Nov)</c:v>
                </c:pt>
              </c:strCache>
            </c:strRef>
          </c:cat>
          <c:val>
            <c:numRef>
              <c:f>Sheet1!$E$2:$E$19</c:f>
              <c:numCache>
                <c:formatCode>General</c:formatCode>
                <c:ptCount val="18"/>
                <c:pt idx="0">
                  <c:v>0</c:v>
                </c:pt>
                <c:pt idx="1">
                  <c:v>1</c:v>
                </c:pt>
                <c:pt idx="2">
                  <c:v>1</c:v>
                </c:pt>
                <c:pt idx="3">
                  <c:v>1</c:v>
                </c:pt>
                <c:pt idx="4">
                  <c:v>1</c:v>
                </c:pt>
                <c:pt idx="5">
                  <c:v>1</c:v>
                </c:pt>
                <c:pt idx="6">
                  <c:v>2</c:v>
                </c:pt>
                <c:pt idx="7">
                  <c:v>2</c:v>
                </c:pt>
                <c:pt idx="8">
                  <c:v>2</c:v>
                </c:pt>
                <c:pt idx="9">
                  <c:v>2</c:v>
                </c:pt>
                <c:pt idx="10">
                  <c:v>2</c:v>
                </c:pt>
                <c:pt idx="11">
                  <c:v>6</c:v>
                </c:pt>
                <c:pt idx="12">
                  <c:v>6</c:v>
                </c:pt>
                <c:pt idx="13">
                  <c:v>6</c:v>
                </c:pt>
                <c:pt idx="14">
                  <c:v>6</c:v>
                </c:pt>
                <c:pt idx="15">
                  <c:v>10</c:v>
                </c:pt>
                <c:pt idx="16">
                  <c:v>14</c:v>
                </c:pt>
                <c:pt idx="17">
                  <c:v>16</c:v>
                </c:pt>
              </c:numCache>
            </c:numRef>
          </c:val>
          <c:smooth val="0"/>
          <c:extLst>
            <c:ext xmlns:c16="http://schemas.microsoft.com/office/drawing/2014/chart" uri="{C3380CC4-5D6E-409C-BE32-E72D297353CC}">
              <c16:uniqueId val="{00000003-39D9-2748-8728-15DBB38E09DC}"/>
            </c:ext>
          </c:extLst>
        </c:ser>
        <c:ser>
          <c:idx val="4"/>
          <c:order val="4"/>
          <c:tx>
            <c:strRef>
              <c:f>Sheet1!$F$1</c:f>
              <c:strCache>
                <c:ptCount val="1"/>
                <c:pt idx="0">
                  <c:v>Survey</c:v>
                </c:pt>
              </c:strCache>
            </c:strRef>
          </c:tx>
          <c:spPr>
            <a:ln w="28575" cap="rnd">
              <a:solidFill>
                <a:schemeClr val="accent5"/>
              </a:solidFill>
              <a:round/>
            </a:ln>
            <a:effectLst/>
          </c:spPr>
          <c:marker>
            <c:symbol val="star"/>
            <c:size val="5"/>
            <c:spPr>
              <a:noFill/>
              <a:ln w="9525">
                <a:solidFill>
                  <a:schemeClr val="accent5"/>
                </a:solidFill>
              </a:ln>
              <a:effectLst/>
            </c:spPr>
          </c:marker>
          <c:cat>
            <c:strRef>
              <c:f>Sheet1!$A$2:$A$19</c:f>
              <c:strCache>
                <c:ptCount val="18"/>
                <c:pt idx="0">
                  <c:v>2005</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2022</c:v>
                </c:pt>
                <c:pt idx="17">
                  <c:v>2023(Nov)</c:v>
                </c:pt>
              </c:strCache>
            </c:strRef>
          </c:cat>
          <c:val>
            <c:numRef>
              <c:f>Sheet1!$F$2:$F$19</c:f>
              <c:numCache>
                <c:formatCode>General</c:formatCode>
                <c:ptCount val="18"/>
                <c:pt idx="0">
                  <c:v>1</c:v>
                </c:pt>
                <c:pt idx="1">
                  <c:v>1</c:v>
                </c:pt>
                <c:pt idx="2">
                  <c:v>1</c:v>
                </c:pt>
                <c:pt idx="3">
                  <c:v>2</c:v>
                </c:pt>
                <c:pt idx="4">
                  <c:v>2</c:v>
                </c:pt>
                <c:pt idx="5">
                  <c:v>2</c:v>
                </c:pt>
                <c:pt idx="6">
                  <c:v>3</c:v>
                </c:pt>
                <c:pt idx="7">
                  <c:v>3</c:v>
                </c:pt>
                <c:pt idx="8">
                  <c:v>4</c:v>
                </c:pt>
                <c:pt idx="9">
                  <c:v>4</c:v>
                </c:pt>
                <c:pt idx="10">
                  <c:v>4</c:v>
                </c:pt>
                <c:pt idx="11">
                  <c:v>4</c:v>
                </c:pt>
                <c:pt idx="12">
                  <c:v>5</c:v>
                </c:pt>
                <c:pt idx="13">
                  <c:v>5</c:v>
                </c:pt>
                <c:pt idx="14">
                  <c:v>6</c:v>
                </c:pt>
                <c:pt idx="15">
                  <c:v>6</c:v>
                </c:pt>
                <c:pt idx="16">
                  <c:v>6</c:v>
                </c:pt>
                <c:pt idx="17">
                  <c:v>7</c:v>
                </c:pt>
              </c:numCache>
            </c:numRef>
          </c:val>
          <c:smooth val="0"/>
          <c:extLst>
            <c:ext xmlns:c16="http://schemas.microsoft.com/office/drawing/2014/chart" uri="{C3380CC4-5D6E-409C-BE32-E72D297353CC}">
              <c16:uniqueId val="{00000004-39D9-2748-8728-15DBB38E09DC}"/>
            </c:ext>
          </c:extLst>
        </c:ser>
        <c:ser>
          <c:idx val="5"/>
          <c:order val="5"/>
          <c:tx>
            <c:strRef>
              <c:f>Sheet1!$G$1</c:f>
              <c:strCache>
                <c:ptCount val="1"/>
                <c:pt idx="0">
                  <c:v>Questionnaire</c:v>
                </c:pt>
              </c:strCache>
            </c:strRef>
          </c:tx>
          <c:spPr>
            <a:ln w="28575" cap="rnd">
              <a:solidFill>
                <a:schemeClr val="accent6"/>
              </a:solidFill>
              <a:round/>
            </a:ln>
            <a:effectLst/>
          </c:spPr>
          <c:marker>
            <c:symbol val="circle"/>
            <c:size val="5"/>
            <c:spPr>
              <a:solidFill>
                <a:schemeClr val="accent6"/>
              </a:solidFill>
              <a:ln w="9525">
                <a:solidFill>
                  <a:schemeClr val="accent6"/>
                </a:solidFill>
              </a:ln>
              <a:effectLst/>
            </c:spPr>
          </c:marker>
          <c:cat>
            <c:strRef>
              <c:f>Sheet1!$A$2:$A$19</c:f>
              <c:strCache>
                <c:ptCount val="18"/>
                <c:pt idx="0">
                  <c:v>2005</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2022</c:v>
                </c:pt>
                <c:pt idx="17">
                  <c:v>2023(Nov)</c:v>
                </c:pt>
              </c:strCache>
            </c:strRef>
          </c:cat>
          <c:val>
            <c:numRef>
              <c:f>Sheet1!$G$2:$G$19</c:f>
              <c:numCache>
                <c:formatCode>General</c:formatCode>
                <c:ptCount val="18"/>
                <c:pt idx="0">
                  <c:v>0</c:v>
                </c:pt>
                <c:pt idx="1">
                  <c:v>0</c:v>
                </c:pt>
                <c:pt idx="2">
                  <c:v>1</c:v>
                </c:pt>
                <c:pt idx="3">
                  <c:v>1</c:v>
                </c:pt>
                <c:pt idx="4">
                  <c:v>1</c:v>
                </c:pt>
                <c:pt idx="5">
                  <c:v>1</c:v>
                </c:pt>
                <c:pt idx="6">
                  <c:v>1</c:v>
                </c:pt>
                <c:pt idx="7">
                  <c:v>2</c:v>
                </c:pt>
                <c:pt idx="8">
                  <c:v>2</c:v>
                </c:pt>
                <c:pt idx="9">
                  <c:v>3</c:v>
                </c:pt>
                <c:pt idx="10">
                  <c:v>3</c:v>
                </c:pt>
                <c:pt idx="11">
                  <c:v>4</c:v>
                </c:pt>
                <c:pt idx="12">
                  <c:v>6</c:v>
                </c:pt>
                <c:pt idx="13">
                  <c:v>6</c:v>
                </c:pt>
                <c:pt idx="14">
                  <c:v>7</c:v>
                </c:pt>
                <c:pt idx="15">
                  <c:v>8</c:v>
                </c:pt>
                <c:pt idx="16">
                  <c:v>8</c:v>
                </c:pt>
                <c:pt idx="17">
                  <c:v>9</c:v>
                </c:pt>
              </c:numCache>
            </c:numRef>
          </c:val>
          <c:smooth val="0"/>
          <c:extLst>
            <c:ext xmlns:c16="http://schemas.microsoft.com/office/drawing/2014/chart" uri="{C3380CC4-5D6E-409C-BE32-E72D297353CC}">
              <c16:uniqueId val="{00000005-39D9-2748-8728-15DBB38E09DC}"/>
            </c:ext>
          </c:extLst>
        </c:ser>
        <c:ser>
          <c:idx val="6"/>
          <c:order val="6"/>
          <c:tx>
            <c:strRef>
              <c:f>Sheet1!$H$1</c:f>
              <c:strCache>
                <c:ptCount val="1"/>
                <c:pt idx="0">
                  <c:v>Interview </c:v>
                </c:pt>
              </c:strCache>
            </c:strRef>
          </c:tx>
          <c:spPr>
            <a:ln w="28575" cap="rnd">
              <a:solidFill>
                <a:schemeClr val="accent1">
                  <a:lumMod val="60000"/>
                </a:schemeClr>
              </a:solidFill>
              <a:round/>
            </a:ln>
            <a:effectLst/>
          </c:spPr>
          <c:marker>
            <c:symbol val="plus"/>
            <c:size val="5"/>
            <c:spPr>
              <a:noFill/>
              <a:ln w="9525">
                <a:solidFill>
                  <a:schemeClr val="accent1">
                    <a:lumMod val="60000"/>
                  </a:schemeClr>
                </a:solidFill>
              </a:ln>
              <a:effectLst/>
            </c:spPr>
          </c:marker>
          <c:cat>
            <c:strRef>
              <c:f>Sheet1!$A$2:$A$19</c:f>
              <c:strCache>
                <c:ptCount val="18"/>
                <c:pt idx="0">
                  <c:v>2005</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pt idx="15">
                  <c:v>2021</c:v>
                </c:pt>
                <c:pt idx="16">
                  <c:v>2022</c:v>
                </c:pt>
                <c:pt idx="17">
                  <c:v>2023(Nov)</c:v>
                </c:pt>
              </c:strCache>
            </c:strRef>
          </c:cat>
          <c:val>
            <c:numRef>
              <c:f>Sheet1!$H$2:$H$19</c:f>
              <c:numCache>
                <c:formatCode>General</c:formatCode>
                <c:ptCount val="18"/>
                <c:pt idx="0">
                  <c:v>0</c:v>
                </c:pt>
                <c:pt idx="1">
                  <c:v>0</c:v>
                </c:pt>
                <c:pt idx="2">
                  <c:v>0</c:v>
                </c:pt>
                <c:pt idx="3">
                  <c:v>0</c:v>
                </c:pt>
                <c:pt idx="4">
                  <c:v>0</c:v>
                </c:pt>
                <c:pt idx="5">
                  <c:v>0</c:v>
                </c:pt>
                <c:pt idx="6">
                  <c:v>0</c:v>
                </c:pt>
                <c:pt idx="7">
                  <c:v>0</c:v>
                </c:pt>
                <c:pt idx="8">
                  <c:v>0</c:v>
                </c:pt>
                <c:pt idx="9">
                  <c:v>0</c:v>
                </c:pt>
                <c:pt idx="10">
                  <c:v>1</c:v>
                </c:pt>
                <c:pt idx="11">
                  <c:v>1</c:v>
                </c:pt>
                <c:pt idx="12">
                  <c:v>3</c:v>
                </c:pt>
                <c:pt idx="13">
                  <c:v>3</c:v>
                </c:pt>
                <c:pt idx="14">
                  <c:v>4</c:v>
                </c:pt>
                <c:pt idx="15">
                  <c:v>4</c:v>
                </c:pt>
                <c:pt idx="16">
                  <c:v>5</c:v>
                </c:pt>
                <c:pt idx="17">
                  <c:v>5</c:v>
                </c:pt>
              </c:numCache>
            </c:numRef>
          </c:val>
          <c:smooth val="0"/>
          <c:extLst>
            <c:ext xmlns:c16="http://schemas.microsoft.com/office/drawing/2014/chart" uri="{C3380CC4-5D6E-409C-BE32-E72D297353CC}">
              <c16:uniqueId val="{00000006-39D9-2748-8728-15DBB38E09DC}"/>
            </c:ext>
          </c:extLst>
        </c:ser>
        <c:dLbls>
          <c:showLegendKey val="0"/>
          <c:showVal val="0"/>
          <c:showCatName val="0"/>
          <c:showSerName val="0"/>
          <c:showPercent val="0"/>
          <c:showBubbleSize val="0"/>
        </c:dLbls>
        <c:marker val="1"/>
        <c:smooth val="0"/>
        <c:axId val="1042226496"/>
        <c:axId val="1042221456"/>
      </c:lineChart>
      <c:catAx>
        <c:axId val="104222649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Times New Roman" panose="02020603050405020304" pitchFamily="18" charset="0"/>
                <a:ea typeface="宋体" panose="02010600030101010101" pitchFamily="2" charset="-122"/>
                <a:cs typeface="+mn-cs"/>
              </a:defRPr>
            </a:pPr>
            <a:endParaRPr lang="zh-CN"/>
          </a:p>
        </c:txPr>
        <c:crossAx val="1042221456"/>
        <c:crosses val="autoZero"/>
        <c:auto val="1"/>
        <c:lblAlgn val="ctr"/>
        <c:lblOffset val="100"/>
        <c:noMultiLvlLbl val="0"/>
      </c:catAx>
      <c:valAx>
        <c:axId val="104222145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Times New Roman" panose="02020603050405020304" pitchFamily="18" charset="0"/>
                    <a:ea typeface="宋体" panose="02010600030101010101" pitchFamily="2" charset="-122"/>
                    <a:cs typeface="+mn-cs"/>
                  </a:defRPr>
                </a:pPr>
                <a:r>
                  <a:rPr lang="en-US" altLang="zh-CN" sz="800" b="0" i="0" u="none" strike="noStrike" kern="1200" cap="all" baseline="0">
                    <a:solidFill>
                      <a:sysClr val="windowText" lastClr="000000">
                        <a:lumMod val="65000"/>
                        <a:lumOff val="35000"/>
                      </a:sysClr>
                    </a:solidFill>
                    <a:latin typeface="Times New Roman" panose="02020603050405020304" pitchFamily="18" charset="0"/>
                    <a:cs typeface="Times New Roman" panose="02020603050405020304" pitchFamily="18" charset="0"/>
                  </a:rPr>
                  <a:t>Number of papers</a:t>
                </a:r>
                <a:endParaRPr lang="zh-CN" altLang="zh-CN" sz="800" b="0" i="0" u="none" strike="noStrike" kern="1200" cap="all" baseline="0">
                  <a:solidFill>
                    <a:sysClr val="windowText" lastClr="000000">
                      <a:lumMod val="65000"/>
                      <a:lumOff val="35000"/>
                    </a:sysClr>
                  </a:solidFill>
                  <a:latin typeface="Times New Roman" panose="02020603050405020304" pitchFamily="18" charset="0"/>
                  <a:cs typeface="Times New Roman" panose="02020603050405020304" pitchFamily="18" charset="0"/>
                </a:endParaRPr>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Times New Roman" panose="02020603050405020304" pitchFamily="18" charset="0"/>
                  <a:ea typeface="宋体" panose="02010600030101010101" pitchFamily="2" charset="-122"/>
                  <a:cs typeface="+mn-cs"/>
                </a:defRPr>
              </a:pPr>
              <a:endParaRPr lang="zh-CN" altLang="zh-CN"/>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800" b="0" i="0" u="none" strike="noStrike" kern="1200" baseline="0">
                <a:solidFill>
                  <a:schemeClr val="tx1">
                    <a:lumMod val="65000"/>
                    <a:lumOff val="35000"/>
                  </a:schemeClr>
                </a:solidFill>
                <a:latin typeface="Times New Roman" panose="02020603050405020304" pitchFamily="18" charset="0"/>
                <a:ea typeface="宋体" panose="02010600030101010101" pitchFamily="2" charset="-122"/>
                <a:cs typeface="+mn-cs"/>
              </a:defRPr>
            </a:pPr>
            <a:endParaRPr lang="zh-CN"/>
          </a:p>
        </c:txPr>
        <c:crossAx val="1042226496"/>
        <c:crosses val="autoZero"/>
        <c:crossBetween val="between"/>
      </c:valAx>
      <c:spPr>
        <a:noFill/>
        <a:ln>
          <a:noFill/>
        </a:ln>
        <a:effectLst/>
      </c:spPr>
    </c:plotArea>
    <c:legend>
      <c:legendPos val="b"/>
      <c:layout>
        <c:manualLayout>
          <c:xMode val="edge"/>
          <c:yMode val="edge"/>
          <c:x val="7.1584908736877437E-2"/>
          <c:y val="0.83462389182776298"/>
          <c:w val="0.78309996947468008"/>
          <c:h val="0.11575859519108099"/>
        </c:manualLayout>
      </c:layout>
      <c:overlay val="0"/>
      <c:spPr>
        <a:noFill/>
        <a:ln>
          <a:noFill/>
        </a:ln>
        <a:effectLst/>
      </c:spPr>
      <c:txPr>
        <a:bodyPr rot="0" spcFirstLastPara="1" vertOverflow="ellipsis" vert="horz" wrap="square" anchor="ctr" anchorCtr="1"/>
        <a:lstStyle/>
        <a:p>
          <a:pPr>
            <a:defRPr sz="800" b="0" i="0" u="none" strike="noStrike" kern="1200" baseline="0">
              <a:solidFill>
                <a:schemeClr val="tx1">
                  <a:lumMod val="65000"/>
                  <a:lumOff val="35000"/>
                </a:schemeClr>
              </a:solidFill>
              <a:latin typeface="Times New Roman" panose="02020603050405020304" pitchFamily="18" charset="0"/>
              <a:ea typeface="宋体" panose="02010600030101010101" pitchFamily="2" charset="-122"/>
              <a:cs typeface="+mn-cs"/>
            </a:defRPr>
          </a:pPr>
          <a:endParaRPr lang="zh-C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sz="800" baseline="0">
          <a:latin typeface="Times New Roman" panose="02020603050405020304" pitchFamily="18" charset="0"/>
          <a:ea typeface="宋体" panose="02010600030101010101" pitchFamily="2" charset="-122"/>
        </a:defRPr>
      </a:pPr>
      <a:endParaRPr lang="zh-CN"/>
    </a:p>
  </c:txPr>
  <c:externalData r:id="rId3">
    <c:autoUpdate val="0"/>
  </c:externalData>
</c:chartSpace>
</file>

<file path=word/charts/colors1.xml><?xml version="1.0" encoding="utf-8"?>
<cs:colorStyle xmlns:cs="http://schemas.microsoft.com/office/drawing/2012/chartStyle" xmlns:a="http://schemas.openxmlformats.org/drawingml/2006/main" meth="withinLinearReversed" id="21">
  <a:schemeClr val="accent1"/>
</cs:colorStyle>
</file>

<file path=word/charts/colors2.xml><?xml version="1.0" encoding="utf-8"?>
<cs:colorStyle xmlns:cs="http://schemas.microsoft.com/office/drawing/2012/chartStyle" xmlns:a="http://schemas.openxmlformats.org/drawingml/2006/main" meth="withinLinearReversed" id="21">
  <a:schemeClr val="accent1"/>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326">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dk1">
            <a:lumMod val="75000"/>
            <a:lumOff val="25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dk1">
            <a:lumMod val="75000"/>
            <a:lumOff val="25000"/>
          </a:schemeClr>
        </a:solidFill>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2.xml><?xml version="1.0" encoding="utf-8"?>
<cs:chartStyle xmlns:cs="http://schemas.microsoft.com/office/drawing/2012/chartStyle" xmlns:a="http://schemas.openxmlformats.org/drawingml/2006/main" id="326">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dk1">
            <a:lumMod val="75000"/>
            <a:lumOff val="25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dk1">
            <a:lumMod val="75000"/>
            <a:lumOff val="25000"/>
          </a:schemeClr>
        </a:solidFill>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word/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黑体"/>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宋体"/>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文档" ma:contentTypeID="0x010100074E76B107D3274A9DE0D055D9EB7AE6" ma:contentTypeVersion="8" ma:contentTypeDescription="新建文档。" ma:contentTypeScope="" ma:versionID="8ea2e3974a383af9dfc2cefab2fb522a">
  <xsd:schema xmlns:xsd="http://www.w3.org/2001/XMLSchema" xmlns:xs="http://www.w3.org/2001/XMLSchema" xmlns:p="http://schemas.microsoft.com/office/2006/metadata/properties" xmlns:ns2="162f41ff-3ca7-4e46-b027-cc43f372579d" xmlns:ns3="2e7761ce-8ab5-4d4a-bfec-088bf4d02bbc" targetNamespace="http://schemas.microsoft.com/office/2006/metadata/properties" ma:root="true" ma:fieldsID="fbbbbb64bfac47356fa0e38afb80c5fa" ns2:_="" ns3:_="">
    <xsd:import namespace="162f41ff-3ca7-4e46-b027-cc43f372579d"/>
    <xsd:import namespace="2e7761ce-8ab5-4d4a-bfec-088bf4d02bb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2f41ff-3ca7-4e46-b027-cc43f372579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e7761ce-8ab5-4d4a-bfec-088bf4d02bbc" elementFormDefault="qualified">
    <xsd:import namespace="http://schemas.microsoft.com/office/2006/documentManagement/types"/>
    <xsd:import namespace="http://schemas.microsoft.com/office/infopath/2007/PartnerControls"/>
    <xsd:element name="SharedWithUsers" ma:index="12" nillable="true" ma:displayName="共享对象:"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共享对象详细信息"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内容类型"/>
        <xsd:element ref="dc:title" minOccurs="0" maxOccurs="1" ma:index="4" ma:displayName="标题"/>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6BB8943D-9725-4956-9FC9-B5636353ED2F}">
  <ds:schemaRefs>
    <ds:schemaRef ds:uri="http://schemas.microsoft.com/sharepoint/v3/contenttype/forms"/>
  </ds:schemaRefs>
</ds:datastoreItem>
</file>

<file path=customXml/itemProps2.xml><?xml version="1.0" encoding="utf-8"?>
<ds:datastoreItem xmlns:ds="http://schemas.openxmlformats.org/officeDocument/2006/customXml" ds:itemID="{DB123D61-0AF3-4EA2-8B0A-DB799E0E148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27BB70F-14E0-4A41-85C2-0BC5B9B3BD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2f41ff-3ca7-4e46-b027-cc43f372579d"/>
    <ds:schemaRef ds:uri="2e7761ce-8ab5-4d4a-bfec-088bf4d02bb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C54BAA31-24B5-4BC8-8FDC-8B2464B3ECD5}">
  <ds:schemaRefs>
    <ds:schemaRef ds:uri="http://schemas.openxmlformats.org/officeDocument/2006/bibliography"/>
  </ds:schemaRefs>
</ds:datastoreItem>
</file>

<file path=docMetadata/LabelInfo.xml><?xml version="1.0" encoding="utf-8"?>
<clbl:labelList xmlns:clbl="http://schemas.microsoft.com/office/2020/mipLabelMetadata">
  <clbl:label id="{bdb74b30-9568-4856-bdbf-06759778fcbc}" enabled="0" method="" siteId="{bdb74b30-9568-4856-bdbf-06759778fcbc}" removed="1"/>
</clbl:labelList>
</file>

<file path=docProps/app.xml><?xml version="1.0" encoding="utf-8"?>
<Properties xmlns="http://schemas.openxmlformats.org/officeDocument/2006/extended-properties" xmlns:vt="http://schemas.openxmlformats.org/officeDocument/2006/docPropsVTypes">
  <Template>Normal.dotm</Template>
  <TotalTime>1</TotalTime>
  <Pages>52</Pages>
  <Words>35597</Words>
  <Characters>202908</Characters>
  <Application>Microsoft Office Word</Application>
  <DocSecurity>0</DocSecurity>
  <Lines>1690</Lines>
  <Paragraphs>476</Paragraphs>
  <ScaleCrop>false</ScaleCrop>
  <Company/>
  <LinksUpToDate>false</LinksUpToDate>
  <CharactersWithSpaces>238029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CB A</dc:creator>
  <cp:keywords/>
  <dc:description/>
  <cp:lastModifiedBy>Shicheng Chen</cp:lastModifiedBy>
  <cp:revision>2</cp:revision>
  <dcterms:created xsi:type="dcterms:W3CDTF">2025-01-13T10:03:00Z</dcterms:created>
  <dcterms:modified xsi:type="dcterms:W3CDTF">2025-01-13T10:03:00Z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0x010100074E76B107D3274A9DE0D055D9EB7AE6</vt:lpwstr>
  </property>
  <property fmtid="{D5CDD505-2E9C-101B-9397-08002B2CF9AE}" pid="3" name="ZOTERO_PREF_1">
    <vt:lpwstr>&lt;data data-version="3" zotero-version="6.0.23"&gt;&lt;session id="xbgmq0K6"/&gt;&lt;style id="http://www.zotero.org/styles/cardiff-university-harvard" locale="en-GB" hasBibliography="1" bibliographyStyleHasBeenSet="1"/&gt;&lt;prefs&gt;&lt;pref name="fieldType" value="Field"/&gt;&lt;/p</vt:lpwstr>
  </property>
  <property fmtid="{D5CDD505-2E9C-101B-9397-08002B2CF9AE}" pid="4" name="ZOTERO_PREF_2">
    <vt:lpwstr>refs&gt;&lt;/data&gt;</vt:lpwstr>
  </property>
</Properties>
</file>