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660"/>
  </p:normalViewPr>
  <p:slideViewPr>
    <p:cSldViewPr snapToGrid="0">
      <p:cViewPr>
        <p:scale>
          <a:sx n="96" d="100"/>
          <a:sy n="96" d="100"/>
        </p:scale>
        <p:origin x="22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ACD81-CE73-4F3E-8AF5-0E99F9AA5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5CE48-E560-428A-A0A4-99853D8D8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B7EF8-8F37-4077-852F-20F469251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DA000-8D8E-4B70-8442-4914FDE2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E3DCC-2E19-4FE7-8EF7-EA6E6348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5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45CB5-BBFA-4080-82F5-912B626B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10ACB-55B6-477C-A50A-AA26B3514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53275-9041-44BB-B801-517AD4BF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A239-F4C8-4589-8898-96A84DDA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70121-7D5D-4A19-A32A-38A3F03C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75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A7ED3D-32CC-41F8-875D-F82C5638A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E69842-D246-469E-B8D9-8BBDE118F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E0F23-AD86-42EB-A98F-0CB9A4DA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29ABD-AB43-4558-9EFB-647C2AD6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0EEA2-1723-46A2-8A7A-6AD0EB12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31CC-3F0F-4214-A8B0-C9B96B439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708C7-9FD4-4C6F-A436-32BF277F5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D8F7A-51D3-41E8-85B4-A547D7A4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D8415-712C-45ED-9771-9CD3561E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4BAFB-A3A1-4FED-A16C-531EF6A4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8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B357-DA23-4B3C-AFD3-5C2D6D26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48B0D-A763-447E-B2DF-DEC825A29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EA115-FEF2-4E3A-A076-63881B3C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2AC3E-B447-41F2-AD35-145E63D0C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F6C8B-50E8-4CEE-9407-6B543835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43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4D0E-4E84-4D3F-8DA0-67EC70C7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ECF07-3BE3-4423-8278-9434B9A99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3DC48-89FF-4709-AAEE-1FB692722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64EA9-F934-49D8-BDE7-C7A21AD1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B82B6-B40B-4AF5-B795-30B25349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1BB80-09CE-42F7-B368-4CD05E8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1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2ACE8-4000-4FA8-831D-89620E98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015CE-97BF-4401-8BE7-DAD3128A9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65F86-3D89-432B-B5F7-542B44D20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6CC70-3B4B-48EA-92F7-F4212487D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29A747-C01C-42AB-B78C-503B2FF80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F43B7-917E-49B2-8B40-AA2AF8936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6DD3F-1132-400F-A560-4AB9B726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B1BAAF-B235-4E83-8E4A-F2F2F81BA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4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76A9D-EF48-4D17-ACED-162D53252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D9CDB-A1ED-4174-AE61-3E3FAD68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291D69-AD8D-4ED4-A49F-E70675C56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BD09A-C175-4624-A38F-1C2FE1E2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5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CF0FC-F5F4-494C-A4A2-E6B5E14E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F559B4-AA08-4A0A-8BAD-65276219D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E21EE-E702-4462-8E98-7722BF7A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5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407C0-5CC0-4242-82B9-8D04747A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C5984-3294-4CB0-98CC-AA1DB6BBE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AD0D7-6F5E-4D35-B4B6-732F423BB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EF4CD-4488-4A95-A0CC-E57D993B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B8B1-8E41-43EE-B311-F61B51F5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230D6-743B-4C25-AE23-DE7C249EF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9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FCB0C-EB2D-4F69-8F79-48A42AD1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DC4DC1-999A-42CD-BEFB-572DD7FA00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F4D1D-B4D5-4B39-8738-8A163F600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16192-02AE-468C-9FFC-C1EC5B0F5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A09A9-87CD-4795-BE1E-20BAFC4B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D7A45-194B-4E9F-B1F7-E7E6652F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98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AF0F4-31D0-497B-B20E-633B8052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CA95C-58B3-4750-B321-46F5E37F7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0308D-8198-4586-BFA3-102FD6095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A5CB-4012-4DA5-9B7A-D90A8C3E9F6D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20671-F982-4656-8D5F-986915654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8A67A-7A6E-4868-B649-673D86614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51BF-05EA-48A4-B197-B8B14B42D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9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60442A-DBE1-4A8A-BDC1-618F8AE595C0}"/>
              </a:ext>
            </a:extLst>
          </p:cNvPr>
          <p:cNvSpPr txBox="1"/>
          <p:nvPr/>
        </p:nvSpPr>
        <p:spPr>
          <a:xfrm>
            <a:off x="4051460" y="1899235"/>
            <a:ext cx="15559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Gram Panchayat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7E8C74-BBE4-4BEF-BF85-9844ECDF73F5}"/>
              </a:ext>
            </a:extLst>
          </p:cNvPr>
          <p:cNvSpPr txBox="1"/>
          <p:nvPr/>
        </p:nvSpPr>
        <p:spPr>
          <a:xfrm>
            <a:off x="7793318" y="1891873"/>
            <a:ext cx="2190719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Gram </a:t>
            </a:r>
          </a:p>
          <a:p>
            <a:pPr algn="ctr"/>
            <a:r>
              <a:rPr lang="en-GB" dirty="0"/>
              <a:t>Sabha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16A1F9-C7DA-48BD-84C2-A2B4BA3537A4}"/>
              </a:ext>
            </a:extLst>
          </p:cNvPr>
          <p:cNvSpPr txBox="1"/>
          <p:nvPr/>
        </p:nvSpPr>
        <p:spPr>
          <a:xfrm>
            <a:off x="4062475" y="3420880"/>
            <a:ext cx="15559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Ward </a:t>
            </a:r>
            <a:br>
              <a:rPr lang="en-GB" dirty="0"/>
            </a:br>
            <a:r>
              <a:rPr lang="en-GB" dirty="0"/>
              <a:t>Member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3379A8-88FD-4346-A0F7-42060F73220B}"/>
              </a:ext>
            </a:extLst>
          </p:cNvPr>
          <p:cNvSpPr txBox="1"/>
          <p:nvPr/>
        </p:nvSpPr>
        <p:spPr>
          <a:xfrm>
            <a:off x="1713998" y="1804611"/>
            <a:ext cx="1932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Village Cluster (population c.20,000)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63625-C915-4CCA-A90C-F4996B75FF5B}"/>
              </a:ext>
            </a:extLst>
          </p:cNvPr>
          <p:cNvSpPr txBox="1"/>
          <p:nvPr/>
        </p:nvSpPr>
        <p:spPr>
          <a:xfrm>
            <a:off x="1710682" y="3329696"/>
            <a:ext cx="1932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Electoral Ward (around 12 per </a:t>
            </a:r>
            <a:r>
              <a:rPr lang="en-GB" i="1" dirty="0"/>
              <a:t>gram panchayat</a:t>
            </a:r>
            <a:r>
              <a:rPr lang="en-GB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F9AE44-633E-449D-A87B-B201C8D81C30}"/>
              </a:ext>
            </a:extLst>
          </p:cNvPr>
          <p:cNvSpPr txBox="1"/>
          <p:nvPr/>
        </p:nvSpPr>
        <p:spPr>
          <a:xfrm>
            <a:off x="7203637" y="4402881"/>
            <a:ext cx="1304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Attendance sometimes weak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75D81B-1F19-411A-A411-B30545B2A751}"/>
              </a:ext>
            </a:extLst>
          </p:cNvPr>
          <p:cNvSpPr txBox="1"/>
          <p:nvPr/>
        </p:nvSpPr>
        <p:spPr>
          <a:xfrm>
            <a:off x="7793319" y="3420880"/>
            <a:ext cx="15559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Gram </a:t>
            </a:r>
          </a:p>
          <a:p>
            <a:pPr algn="ctr"/>
            <a:r>
              <a:rPr lang="en-GB" dirty="0" err="1"/>
              <a:t>Sangsad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F960B0-83B7-4702-9845-6CCC7BC31AA3}"/>
              </a:ext>
            </a:extLst>
          </p:cNvPr>
          <p:cNvSpPr txBox="1"/>
          <p:nvPr/>
        </p:nvSpPr>
        <p:spPr>
          <a:xfrm>
            <a:off x="4136320" y="5741591"/>
            <a:ext cx="58477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Ward-level Electorate (around 750 voters)</a:t>
            </a:r>
          </a:p>
          <a:p>
            <a:pPr algn="ctr"/>
            <a:endParaRPr lang="en-GB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8B16DAF1-FFFA-4201-A456-7E751593C89C}"/>
              </a:ext>
            </a:extLst>
          </p:cNvPr>
          <p:cNvSpPr/>
          <p:nvPr/>
        </p:nvSpPr>
        <p:spPr>
          <a:xfrm rot="16200000">
            <a:off x="4051460" y="4851756"/>
            <a:ext cx="1555900" cy="121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12A7B3A-7371-46B8-8BE7-766B55E2A1E7}"/>
              </a:ext>
            </a:extLst>
          </p:cNvPr>
          <p:cNvSpPr/>
          <p:nvPr/>
        </p:nvSpPr>
        <p:spPr>
          <a:xfrm rot="16200000">
            <a:off x="4469462" y="2922134"/>
            <a:ext cx="730808" cy="1322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82B7F85-8A31-46AD-B184-02716FBB7AB3}"/>
              </a:ext>
            </a:extLst>
          </p:cNvPr>
          <p:cNvSpPr/>
          <p:nvPr/>
        </p:nvSpPr>
        <p:spPr>
          <a:xfrm rot="12459333">
            <a:off x="5514538" y="3036755"/>
            <a:ext cx="2264027" cy="157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BF2CAC1-24EC-4ECB-AD29-A42EBD1606AC}"/>
              </a:ext>
            </a:extLst>
          </p:cNvPr>
          <p:cNvSpPr/>
          <p:nvPr/>
        </p:nvSpPr>
        <p:spPr>
          <a:xfrm rot="10800000">
            <a:off x="5652364" y="2116191"/>
            <a:ext cx="2078385" cy="162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DF97585-CC30-4D04-8A78-7B26851C6DDA}"/>
              </a:ext>
            </a:extLst>
          </p:cNvPr>
          <p:cNvSpPr/>
          <p:nvPr/>
        </p:nvSpPr>
        <p:spPr>
          <a:xfrm rot="16200000">
            <a:off x="8063604" y="4079472"/>
            <a:ext cx="3043635" cy="126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941136AE-62E6-4BA1-923C-A5E2E19BCB80}"/>
              </a:ext>
            </a:extLst>
          </p:cNvPr>
          <p:cNvSpPr/>
          <p:nvPr/>
        </p:nvSpPr>
        <p:spPr>
          <a:xfrm rot="16200000">
            <a:off x="7793318" y="4834865"/>
            <a:ext cx="1555900" cy="121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76E602-CFD1-4863-A3B4-B73B4DD32BBF}"/>
              </a:ext>
            </a:extLst>
          </p:cNvPr>
          <p:cNvSpPr txBox="1"/>
          <p:nvPr/>
        </p:nvSpPr>
        <p:spPr>
          <a:xfrm>
            <a:off x="630044" y="457200"/>
            <a:ext cx="7576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/>
              <a:t>Figure 1: Public Engagement in Gram Panchayats (1994-2003)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B57C93-184E-495E-A00E-48CD5A92F2BE}"/>
              </a:ext>
            </a:extLst>
          </p:cNvPr>
          <p:cNvSpPr txBox="1"/>
          <p:nvPr/>
        </p:nvSpPr>
        <p:spPr>
          <a:xfrm>
            <a:off x="3627229" y="961669"/>
            <a:ext cx="242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Elected Bodies (established 1978)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0CDF2B-2507-408A-9035-2B3113E7C83C}"/>
              </a:ext>
            </a:extLst>
          </p:cNvPr>
          <p:cNvSpPr txBox="1"/>
          <p:nvPr/>
        </p:nvSpPr>
        <p:spPr>
          <a:xfrm>
            <a:off x="7472235" y="956456"/>
            <a:ext cx="242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Participatory Bodies (established 1994)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7282B-4535-4F57-B050-3E5F81AF3C97}"/>
              </a:ext>
            </a:extLst>
          </p:cNvPr>
          <p:cNvSpPr txBox="1"/>
          <p:nvPr/>
        </p:nvSpPr>
        <p:spPr>
          <a:xfrm>
            <a:off x="2680246" y="4391531"/>
            <a:ext cx="1997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Access (often mediated by party loyalty)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931F23-4401-4BC5-AE08-476696F59747}"/>
              </a:ext>
            </a:extLst>
          </p:cNvPr>
          <p:cNvSpPr txBox="1"/>
          <p:nvPr/>
        </p:nvSpPr>
        <p:spPr>
          <a:xfrm>
            <a:off x="6161202" y="2300911"/>
            <a:ext cx="2919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Limited voice or </a:t>
            </a:r>
            <a:br>
              <a:rPr lang="en-GB" dirty="0"/>
            </a:br>
            <a:r>
              <a:rPr lang="en-GB" dirty="0"/>
              <a:t>scrutiny of elected members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7136D9-0B3E-4CD5-8FBE-0A3E5FF7DE91}"/>
              </a:ext>
            </a:extLst>
          </p:cNvPr>
          <p:cNvSpPr txBox="1"/>
          <p:nvPr/>
        </p:nvSpPr>
        <p:spPr>
          <a:xfrm>
            <a:off x="9715401" y="3559379"/>
            <a:ext cx="1304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Attendance often very weak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3A1290-0622-426B-8C49-7EF13517FD59}"/>
              </a:ext>
            </a:extLst>
          </p:cNvPr>
          <p:cNvSpPr txBox="1"/>
          <p:nvPr/>
        </p:nvSpPr>
        <p:spPr>
          <a:xfrm>
            <a:off x="2916110" y="2705653"/>
            <a:ext cx="1852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Representation of ward’s interests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5E6BDE0-2047-428C-8D0E-0036A94F5434}"/>
              </a:ext>
            </a:extLst>
          </p:cNvPr>
          <p:cNvGrpSpPr/>
          <p:nvPr/>
        </p:nvGrpSpPr>
        <p:grpSpPr>
          <a:xfrm>
            <a:off x="926867" y="4997951"/>
            <a:ext cx="3125016" cy="1477328"/>
            <a:chOff x="630044" y="5039016"/>
            <a:chExt cx="3125016" cy="147732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76F6693-132A-49AA-A6E7-302A5A181689}"/>
                </a:ext>
              </a:extLst>
            </p:cNvPr>
            <p:cNvSpPr/>
            <p:nvPr/>
          </p:nvSpPr>
          <p:spPr>
            <a:xfrm>
              <a:off x="630044" y="5039016"/>
              <a:ext cx="2798956" cy="1477328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CBA95AD-9480-461A-BAE4-9D364FAAF255}"/>
                </a:ext>
              </a:extLst>
            </p:cNvPr>
            <p:cNvSpPr txBox="1"/>
            <p:nvPr/>
          </p:nvSpPr>
          <p:spPr>
            <a:xfrm>
              <a:off x="714965" y="5039016"/>
              <a:ext cx="304009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Key:</a:t>
              </a:r>
            </a:p>
            <a:p>
              <a:r>
                <a:rPr lang="en-GB" dirty="0"/>
                <a:t>	Direct public 	engagement</a:t>
              </a:r>
            </a:p>
            <a:p>
              <a:r>
                <a:rPr lang="en-GB" dirty="0"/>
                <a:t>	Engagement via 	elected members	</a:t>
              </a:r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AE04243A-07CD-42D6-AF62-E1EB6AABEA83}"/>
                </a:ext>
              </a:extLst>
            </p:cNvPr>
            <p:cNvSpPr/>
            <p:nvPr/>
          </p:nvSpPr>
          <p:spPr>
            <a:xfrm>
              <a:off x="907228" y="6127685"/>
              <a:ext cx="730808" cy="132200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Arrow: Right 25">
              <a:extLst>
                <a:ext uri="{FF2B5EF4-FFF2-40B4-BE49-F238E27FC236}">
                  <a16:creationId xmlns:a16="http://schemas.microsoft.com/office/drawing/2014/main" id="{9320E62E-3846-43A1-8206-5D058A9C28C8}"/>
                </a:ext>
              </a:extLst>
            </p:cNvPr>
            <p:cNvSpPr/>
            <p:nvPr/>
          </p:nvSpPr>
          <p:spPr>
            <a:xfrm>
              <a:off x="907228" y="5569060"/>
              <a:ext cx="730808" cy="12129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0897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4A9E6D6-C6D1-4E14-A8AE-CDA413EC3F0F}"/>
              </a:ext>
            </a:extLst>
          </p:cNvPr>
          <p:cNvSpPr txBox="1"/>
          <p:nvPr/>
        </p:nvSpPr>
        <p:spPr>
          <a:xfrm>
            <a:off x="5398506" y="3651537"/>
            <a:ext cx="811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Chairs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32C0D03B-4672-43C6-B5EE-EF94951EAB28}"/>
              </a:ext>
            </a:extLst>
          </p:cNvPr>
          <p:cNvSpPr/>
          <p:nvPr/>
        </p:nvSpPr>
        <p:spPr>
          <a:xfrm rot="8535040">
            <a:off x="5569487" y="3010006"/>
            <a:ext cx="978801" cy="3384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60442A-DBE1-4A8A-BDC1-618F8AE595C0}"/>
              </a:ext>
            </a:extLst>
          </p:cNvPr>
          <p:cNvSpPr txBox="1"/>
          <p:nvPr/>
        </p:nvSpPr>
        <p:spPr>
          <a:xfrm>
            <a:off x="4051460" y="1899235"/>
            <a:ext cx="15559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Gram Panchayat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7E8C74-BBE4-4BEF-BF85-9844ECDF73F5}"/>
              </a:ext>
            </a:extLst>
          </p:cNvPr>
          <p:cNvSpPr txBox="1"/>
          <p:nvPr/>
        </p:nvSpPr>
        <p:spPr>
          <a:xfrm>
            <a:off x="7793318" y="1891873"/>
            <a:ext cx="2190719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Gram </a:t>
            </a:r>
          </a:p>
          <a:p>
            <a:pPr algn="ctr"/>
            <a:r>
              <a:rPr lang="en-GB" dirty="0"/>
              <a:t>Sabha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16A1F9-C7DA-48BD-84C2-A2B4BA3537A4}"/>
              </a:ext>
            </a:extLst>
          </p:cNvPr>
          <p:cNvSpPr txBox="1"/>
          <p:nvPr/>
        </p:nvSpPr>
        <p:spPr>
          <a:xfrm>
            <a:off x="4062475" y="3420880"/>
            <a:ext cx="15559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Ward </a:t>
            </a:r>
            <a:br>
              <a:rPr lang="en-GB" dirty="0"/>
            </a:br>
            <a:r>
              <a:rPr lang="en-GB" dirty="0"/>
              <a:t>Member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3379A8-88FD-4346-A0F7-42060F73220B}"/>
              </a:ext>
            </a:extLst>
          </p:cNvPr>
          <p:cNvSpPr txBox="1"/>
          <p:nvPr/>
        </p:nvSpPr>
        <p:spPr>
          <a:xfrm>
            <a:off x="1713998" y="1804611"/>
            <a:ext cx="1932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Village Cluster (population c.20,000)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63625-C915-4CCA-A90C-F4996B75FF5B}"/>
              </a:ext>
            </a:extLst>
          </p:cNvPr>
          <p:cNvSpPr txBox="1"/>
          <p:nvPr/>
        </p:nvSpPr>
        <p:spPr>
          <a:xfrm>
            <a:off x="1710682" y="3329696"/>
            <a:ext cx="1932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Electoral Ward (around 12 per </a:t>
            </a:r>
            <a:r>
              <a:rPr lang="en-GB" i="1" dirty="0"/>
              <a:t>gram panchayat</a:t>
            </a:r>
            <a:r>
              <a:rPr lang="en-GB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75D81B-1F19-411A-A411-B30545B2A751}"/>
              </a:ext>
            </a:extLst>
          </p:cNvPr>
          <p:cNvSpPr txBox="1"/>
          <p:nvPr/>
        </p:nvSpPr>
        <p:spPr>
          <a:xfrm>
            <a:off x="7793319" y="3420880"/>
            <a:ext cx="15559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Gram </a:t>
            </a:r>
          </a:p>
          <a:p>
            <a:pPr algn="ctr"/>
            <a:r>
              <a:rPr lang="en-GB" dirty="0" err="1"/>
              <a:t>Sangsad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F960B0-83B7-4702-9845-6CCC7BC31AA3}"/>
              </a:ext>
            </a:extLst>
          </p:cNvPr>
          <p:cNvSpPr txBox="1"/>
          <p:nvPr/>
        </p:nvSpPr>
        <p:spPr>
          <a:xfrm>
            <a:off x="4136319" y="5754469"/>
            <a:ext cx="58477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Ward-level Electorate (around 750 voters)</a:t>
            </a:r>
          </a:p>
          <a:p>
            <a:pPr algn="ctr"/>
            <a:endParaRPr lang="en-GB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8B16DAF1-FFFA-4201-A456-7E751593C89C}"/>
              </a:ext>
            </a:extLst>
          </p:cNvPr>
          <p:cNvSpPr/>
          <p:nvPr/>
        </p:nvSpPr>
        <p:spPr>
          <a:xfrm rot="16200000">
            <a:off x="4051460" y="4851756"/>
            <a:ext cx="1555900" cy="121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12A7B3A-7371-46B8-8BE7-766B55E2A1E7}"/>
              </a:ext>
            </a:extLst>
          </p:cNvPr>
          <p:cNvSpPr/>
          <p:nvPr/>
        </p:nvSpPr>
        <p:spPr>
          <a:xfrm rot="16200000">
            <a:off x="4469462" y="2922134"/>
            <a:ext cx="730808" cy="1322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82B7F85-8A31-46AD-B184-02716FBB7AB3}"/>
              </a:ext>
            </a:extLst>
          </p:cNvPr>
          <p:cNvSpPr/>
          <p:nvPr/>
        </p:nvSpPr>
        <p:spPr>
          <a:xfrm rot="12459333">
            <a:off x="5600930" y="2854502"/>
            <a:ext cx="2264027" cy="3658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BF2CAC1-24EC-4ECB-AD29-A42EBD1606AC}"/>
              </a:ext>
            </a:extLst>
          </p:cNvPr>
          <p:cNvSpPr/>
          <p:nvPr/>
        </p:nvSpPr>
        <p:spPr>
          <a:xfrm rot="10800000">
            <a:off x="5652365" y="2088975"/>
            <a:ext cx="2078385" cy="189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DF97585-CC30-4D04-8A78-7B26851C6DDA}"/>
              </a:ext>
            </a:extLst>
          </p:cNvPr>
          <p:cNvSpPr/>
          <p:nvPr/>
        </p:nvSpPr>
        <p:spPr>
          <a:xfrm rot="16200000">
            <a:off x="8063604" y="4079472"/>
            <a:ext cx="3043635" cy="126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941136AE-62E6-4BA1-923C-A5E2E19BCB80}"/>
              </a:ext>
            </a:extLst>
          </p:cNvPr>
          <p:cNvSpPr/>
          <p:nvPr/>
        </p:nvSpPr>
        <p:spPr>
          <a:xfrm rot="16200000">
            <a:off x="7797321" y="4699962"/>
            <a:ext cx="1555900" cy="3963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76E602-CFD1-4863-A3B4-B73B4DD32BBF}"/>
              </a:ext>
            </a:extLst>
          </p:cNvPr>
          <p:cNvSpPr txBox="1"/>
          <p:nvPr/>
        </p:nvSpPr>
        <p:spPr>
          <a:xfrm>
            <a:off x="630044" y="457200"/>
            <a:ext cx="7576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/>
              <a:t>Figure 2: Public Engagement in Gram Panchayats (2003-2010)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B57C93-184E-495E-A00E-48CD5A92F2BE}"/>
              </a:ext>
            </a:extLst>
          </p:cNvPr>
          <p:cNvSpPr txBox="1"/>
          <p:nvPr/>
        </p:nvSpPr>
        <p:spPr>
          <a:xfrm>
            <a:off x="3627229" y="961669"/>
            <a:ext cx="242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Elected Bodies (established 1978)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0CDF2B-2507-408A-9035-2B3113E7C83C}"/>
              </a:ext>
            </a:extLst>
          </p:cNvPr>
          <p:cNvSpPr txBox="1"/>
          <p:nvPr/>
        </p:nvSpPr>
        <p:spPr>
          <a:xfrm>
            <a:off x="7472235" y="956456"/>
            <a:ext cx="242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Participatory Bodies (established 1994)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7282B-4535-4F57-B050-3E5F81AF3C97}"/>
              </a:ext>
            </a:extLst>
          </p:cNvPr>
          <p:cNvSpPr txBox="1"/>
          <p:nvPr/>
        </p:nvSpPr>
        <p:spPr>
          <a:xfrm>
            <a:off x="2680246" y="4391531"/>
            <a:ext cx="1997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Access (often mediated by party loyalty)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931F23-4401-4BC5-AE08-476696F59747}"/>
              </a:ext>
            </a:extLst>
          </p:cNvPr>
          <p:cNvSpPr txBox="1"/>
          <p:nvPr/>
        </p:nvSpPr>
        <p:spPr>
          <a:xfrm>
            <a:off x="5723914" y="2216869"/>
            <a:ext cx="2151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Enhanced voice, active scrutiny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7136D9-0B3E-4CD5-8FBE-0A3E5FF7DE91}"/>
              </a:ext>
            </a:extLst>
          </p:cNvPr>
          <p:cNvSpPr txBox="1"/>
          <p:nvPr/>
        </p:nvSpPr>
        <p:spPr>
          <a:xfrm>
            <a:off x="9715401" y="3559379"/>
            <a:ext cx="1416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Increased engagement (?)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3A1290-0622-426B-8C49-7EF13517FD59}"/>
              </a:ext>
            </a:extLst>
          </p:cNvPr>
          <p:cNvSpPr txBox="1"/>
          <p:nvPr/>
        </p:nvSpPr>
        <p:spPr>
          <a:xfrm>
            <a:off x="2457653" y="2638294"/>
            <a:ext cx="2225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/>
              <a:t>Dual</a:t>
            </a:r>
            <a:r>
              <a:rPr lang="en-GB" dirty="0"/>
              <a:t> representation </a:t>
            </a:r>
            <a:br>
              <a:rPr lang="en-GB" dirty="0"/>
            </a:br>
            <a:r>
              <a:rPr lang="en-GB" dirty="0"/>
              <a:t>of ward’s interests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9039D8-628C-48B2-98DF-7E09ABB699B3}"/>
              </a:ext>
            </a:extLst>
          </p:cNvPr>
          <p:cNvSpPr txBox="1"/>
          <p:nvPr/>
        </p:nvSpPr>
        <p:spPr>
          <a:xfrm>
            <a:off x="5803509" y="3576096"/>
            <a:ext cx="155590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Village Development Committee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AA8CB29-DD42-44F3-91B5-61CDEA7459B5}"/>
              </a:ext>
            </a:extLst>
          </p:cNvPr>
          <p:cNvSpPr/>
          <p:nvPr/>
        </p:nvSpPr>
        <p:spPr>
          <a:xfrm rot="17567278">
            <a:off x="5162907" y="5042414"/>
            <a:ext cx="986888" cy="1447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5DD51EF2-AEC9-4ECA-B670-4AF9D1448E56}"/>
              </a:ext>
            </a:extLst>
          </p:cNvPr>
          <p:cNvSpPr/>
          <p:nvPr/>
        </p:nvSpPr>
        <p:spPr>
          <a:xfrm rot="16200000">
            <a:off x="5804294" y="5077286"/>
            <a:ext cx="923331" cy="121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F9AE44-633E-449D-A87B-B201C8D81C30}"/>
              </a:ext>
            </a:extLst>
          </p:cNvPr>
          <p:cNvSpPr txBox="1"/>
          <p:nvPr/>
        </p:nvSpPr>
        <p:spPr>
          <a:xfrm>
            <a:off x="7884454" y="4589236"/>
            <a:ext cx="1373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Increased engagement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AF84C259-25E1-4C5A-AE08-A54ACBFA204C}"/>
              </a:ext>
            </a:extLst>
          </p:cNvPr>
          <p:cNvSpPr/>
          <p:nvPr/>
        </p:nvSpPr>
        <p:spPr>
          <a:xfrm rot="4032722" flipH="1">
            <a:off x="6989135" y="5069764"/>
            <a:ext cx="986888" cy="134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2EEDA706-5535-4928-9CFC-7D68BD9142DD}"/>
              </a:ext>
            </a:extLst>
          </p:cNvPr>
          <p:cNvSpPr/>
          <p:nvPr/>
        </p:nvSpPr>
        <p:spPr>
          <a:xfrm rot="5400000" flipH="1">
            <a:off x="6398650" y="5077287"/>
            <a:ext cx="923331" cy="121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FA821-6D72-4E5E-BFDB-6F7FDB489660}"/>
              </a:ext>
            </a:extLst>
          </p:cNvPr>
          <p:cNvSpPr txBox="1"/>
          <p:nvPr/>
        </p:nvSpPr>
        <p:spPr>
          <a:xfrm>
            <a:off x="5625867" y="5050901"/>
            <a:ext cx="2012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Cross-party access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40DD6084-5C10-4319-8B4A-31656EE40D70}"/>
              </a:ext>
            </a:extLst>
          </p:cNvPr>
          <p:cNvSpPr/>
          <p:nvPr/>
        </p:nvSpPr>
        <p:spPr>
          <a:xfrm rot="12684190">
            <a:off x="4912541" y="3017361"/>
            <a:ext cx="1595179" cy="10796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1CE489E2-93F8-469B-A6CC-706EDFC82022}"/>
              </a:ext>
            </a:extLst>
          </p:cNvPr>
          <p:cNvSpPr/>
          <p:nvPr/>
        </p:nvSpPr>
        <p:spPr>
          <a:xfrm>
            <a:off x="5417377" y="3686432"/>
            <a:ext cx="613074" cy="55413"/>
          </a:xfrm>
          <a:prstGeom prst="rightArrow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D491F5A-68B3-4223-8D5D-2C211D26EC04}"/>
              </a:ext>
            </a:extLst>
          </p:cNvPr>
          <p:cNvGrpSpPr/>
          <p:nvPr/>
        </p:nvGrpSpPr>
        <p:grpSpPr>
          <a:xfrm>
            <a:off x="926444" y="5015805"/>
            <a:ext cx="3125016" cy="1477328"/>
            <a:chOff x="630044" y="5039016"/>
            <a:chExt cx="3125016" cy="147732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88F8366-DE88-4C61-9198-7402ABC6AAE6}"/>
                </a:ext>
              </a:extLst>
            </p:cNvPr>
            <p:cNvSpPr/>
            <p:nvPr/>
          </p:nvSpPr>
          <p:spPr>
            <a:xfrm>
              <a:off x="630044" y="5039016"/>
              <a:ext cx="2798956" cy="1477328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9F114E8-403A-4419-A67E-FFE5D48BBA8E}"/>
                </a:ext>
              </a:extLst>
            </p:cNvPr>
            <p:cNvSpPr txBox="1"/>
            <p:nvPr/>
          </p:nvSpPr>
          <p:spPr>
            <a:xfrm>
              <a:off x="714965" y="5039016"/>
              <a:ext cx="304009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Key:</a:t>
              </a:r>
            </a:p>
            <a:p>
              <a:r>
                <a:rPr lang="en-GB" dirty="0"/>
                <a:t>	Direct public 	engagement</a:t>
              </a:r>
            </a:p>
            <a:p>
              <a:r>
                <a:rPr lang="en-GB" dirty="0"/>
                <a:t>	Engagement via 	elected members	</a:t>
              </a:r>
            </a:p>
          </p:txBody>
        </p:sp>
        <p:sp>
          <p:nvSpPr>
            <p:cNvPr id="37" name="Arrow: Right 36">
              <a:extLst>
                <a:ext uri="{FF2B5EF4-FFF2-40B4-BE49-F238E27FC236}">
                  <a16:creationId xmlns:a16="http://schemas.microsoft.com/office/drawing/2014/main" id="{F1EEDB6C-4A34-45D1-BA39-827B8B1D031E}"/>
                </a:ext>
              </a:extLst>
            </p:cNvPr>
            <p:cNvSpPr/>
            <p:nvPr/>
          </p:nvSpPr>
          <p:spPr>
            <a:xfrm>
              <a:off x="907228" y="6127685"/>
              <a:ext cx="730808" cy="132200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Arrow: Right 37">
              <a:extLst>
                <a:ext uri="{FF2B5EF4-FFF2-40B4-BE49-F238E27FC236}">
                  <a16:creationId xmlns:a16="http://schemas.microsoft.com/office/drawing/2014/main" id="{43A4E005-6128-46C1-956E-166B901DF5E9}"/>
                </a:ext>
              </a:extLst>
            </p:cNvPr>
            <p:cNvSpPr/>
            <p:nvPr/>
          </p:nvSpPr>
          <p:spPr>
            <a:xfrm>
              <a:off x="907228" y="5569060"/>
              <a:ext cx="730808" cy="12129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13119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197</Words>
  <Application>Microsoft Office PowerPoint</Application>
  <PresentationFormat>Widescreen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Glyn Williams</dc:creator>
  <cp:lastModifiedBy>Glyn Williams</cp:lastModifiedBy>
  <cp:revision>10</cp:revision>
  <dcterms:created xsi:type="dcterms:W3CDTF">2021-12-05T17:18:00Z</dcterms:created>
  <dcterms:modified xsi:type="dcterms:W3CDTF">2022-04-26T07:19:40Z</dcterms:modified>
</cp:coreProperties>
</file>