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2"/>
    <p:restoredTop sz="94664"/>
  </p:normalViewPr>
  <p:slideViewPr>
    <p:cSldViewPr snapToGrid="0" snapToObjects="1">
      <p:cViewPr varScale="1">
        <p:scale>
          <a:sx n="106" d="100"/>
          <a:sy n="106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5AF402-6DC5-C64D-835C-6C57545D2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BF1EA3-95F9-8B4F-A0F7-D9FD27AB1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27359A-2D88-584A-BA82-1684501C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61318C-D95A-0141-82D1-AE170F12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CE6D72-32DC-8D43-BADF-96F99C95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1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F0C988-AFB0-C84C-A987-252A2DC13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CE9CC63-89BE-F04D-8DE9-B42F8BAAD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6D06D9-F34D-EB41-B6B3-F1AEF561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85402C-3601-6A46-98EB-C76834E8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A9FD11-F2E6-5549-89BA-0ACD928E5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E134207-5001-654F-9381-F912CA81E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574EAAE-B588-C543-93A3-E3AFFDCC4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77E96D-5808-7345-9A6E-5FE6EDC7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7C0516-114A-2C41-8C1C-56DE150F0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D53A02-F70B-D54C-AFFF-661737D02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7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6D193-5212-1C4A-B049-0AF8D3E4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B208AF-E1D4-C546-A49B-F2D2DC630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277FF2-044A-8643-BA24-683BA8B3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D7F1B4-8429-804F-A716-498933779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620BCD-4BB5-4444-B4DE-02D3D18A6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7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5E073E-4DB7-5447-AB4B-5F231E93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615B9A-BE05-A644-B4ED-7D95BC4DE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FF20AD-65D7-AC49-B83E-EFE001AD2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9BFA03-D995-E842-BE79-FEB567F4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843054-189C-3A48-ADA2-56ED90F70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7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3134EC-4A4C-924D-BA1D-3F6E2A10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21394B-D4ED-8C42-ABBB-9D8F3C52D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06BDD5-DB57-3C44-BF47-88E03AD34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CAB69D-38B1-FD4A-BD56-577F76D97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48BD50-7827-9A41-B270-225225EA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6EDDFB-34E6-774C-ABBC-CBD58383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1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2471D3-5368-B543-A708-C697A53B7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1F8839-046B-7043-BB69-E6236EFA0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64C63AC-CEFC-EA43-A7EC-10E673D3F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7B9C76-FA2D-5C49-A068-E0FFB17AD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286C080-6731-0440-9A7B-76E9CD477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F8DA42-AAB8-6E48-8807-6C54FC534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79863D0-D754-3C42-8BF4-A110D2C1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6754659-2ED3-0145-BC30-2FA638DA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5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58EF77-524A-1343-B3EC-F4227111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91433EA-D40F-BE44-A55F-08594C9DA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E77CFC-3E9E-CC4C-94F1-8031CB08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51A1AC2-782B-E44F-83FA-5412D868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4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B08772B-AAEA-A744-965A-8184C62B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8ABC96F-C349-CD41-B86F-1427EA733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86843C6-5D1F-854B-93E2-83E676336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1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DBEED6-E0F9-854F-927B-A4E22378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DD4EA3-A3B2-A44C-8573-DD1416FC9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6A0B59C-1966-B14F-9994-30B7A0A61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5AF0-04BD-204B-B79F-12181607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C5B939-1E53-4F45-B8C8-EAE6DCBF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B9A2F8-EB91-EF41-90BB-2DE2ADD6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8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21F7ED-49FB-5243-9B6E-5799C9F8D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4FBF8DB-BEDA-7B49-87D9-824A5A542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B0FFE5-5E2B-CE4C-AF4E-74CC4FCBD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9D57C3F-07B7-3044-9B2B-7396F23D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0D153C-29D9-EE49-BC61-BCE87C754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B54645-739E-4D40-93B1-5030952D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4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440001B-C3B8-F842-B946-7810D4AE3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F599CF-CCF2-4645-92E8-1A4AA822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DA4C66-9C76-764D-80AD-6534BB5A8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C22D3-BE30-8748-8B0A-F632002158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D1393D-6CA9-6645-8EF0-66BA4A2D9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F6E533-16EE-D347-80C1-F91DA2E135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2C43D-D7CF-D24C-A7B7-60F5FC2E2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3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>
            <a:extLst>
              <a:ext uri="{FF2B5EF4-FFF2-40B4-BE49-F238E27FC236}">
                <a16:creationId xmlns:a16="http://schemas.microsoft.com/office/drawing/2014/main" xmlns="" id="{D9B5D6E8-FE12-7446-8FB8-DE4CFA98C1B4}"/>
              </a:ext>
            </a:extLst>
          </p:cNvPr>
          <p:cNvSpPr/>
          <p:nvPr/>
        </p:nvSpPr>
        <p:spPr>
          <a:xfrm>
            <a:off x="9567503" y="963849"/>
            <a:ext cx="2554827" cy="12388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xmlns="" id="{4C2F4E26-894F-AD4D-9A47-1E3B3E30F57C}"/>
              </a:ext>
            </a:extLst>
          </p:cNvPr>
          <p:cNvSpPr/>
          <p:nvPr/>
        </p:nvSpPr>
        <p:spPr>
          <a:xfrm>
            <a:off x="6169636" y="963849"/>
            <a:ext cx="3324231" cy="12388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xmlns="" id="{5ADF9A9A-61D9-D54A-A425-C19C2424C72C}"/>
              </a:ext>
            </a:extLst>
          </p:cNvPr>
          <p:cNvSpPr/>
          <p:nvPr/>
        </p:nvSpPr>
        <p:spPr>
          <a:xfrm>
            <a:off x="4746430" y="971011"/>
            <a:ext cx="1349569" cy="12388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xmlns="" id="{1DF547AD-5B71-1341-91FA-BAA5D09C965D}"/>
              </a:ext>
            </a:extLst>
          </p:cNvPr>
          <p:cNvSpPr/>
          <p:nvPr/>
        </p:nvSpPr>
        <p:spPr>
          <a:xfrm>
            <a:off x="1015368" y="993240"/>
            <a:ext cx="2345959" cy="12388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0247EEA8-9067-0B4F-871F-20C904B263B8}"/>
              </a:ext>
            </a:extLst>
          </p:cNvPr>
          <p:cNvSpPr/>
          <p:nvPr/>
        </p:nvSpPr>
        <p:spPr>
          <a:xfrm>
            <a:off x="3435631" y="978290"/>
            <a:ext cx="1242573" cy="12388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35C350D7-EBBE-6048-AB61-103513D6EA55}"/>
              </a:ext>
            </a:extLst>
          </p:cNvPr>
          <p:cNvSpPr/>
          <p:nvPr/>
        </p:nvSpPr>
        <p:spPr>
          <a:xfrm>
            <a:off x="21580" y="994262"/>
            <a:ext cx="960832" cy="12388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xmlns="" id="{6ECF4DA9-98B4-A64E-BE38-C3ED8C747EF0}"/>
              </a:ext>
            </a:extLst>
          </p:cNvPr>
          <p:cNvSpPr/>
          <p:nvPr/>
        </p:nvSpPr>
        <p:spPr>
          <a:xfrm>
            <a:off x="9261489" y="-18632"/>
            <a:ext cx="2957045" cy="453958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B3A43BE2-6BE0-C746-AE55-8B6E7A6602C5}"/>
              </a:ext>
            </a:extLst>
          </p:cNvPr>
          <p:cNvCxnSpPr>
            <a:cxnSpLocks/>
          </p:cNvCxnSpPr>
          <p:nvPr/>
        </p:nvCxnSpPr>
        <p:spPr>
          <a:xfrm>
            <a:off x="274319" y="2525967"/>
            <a:ext cx="0" cy="16981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1E2B9EE1-5210-9847-868D-64BECDF68FCC}"/>
              </a:ext>
            </a:extLst>
          </p:cNvPr>
          <p:cNvCxnSpPr/>
          <p:nvPr/>
        </p:nvCxnSpPr>
        <p:spPr>
          <a:xfrm>
            <a:off x="274319" y="4224138"/>
            <a:ext cx="115410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entagon 11">
            <a:extLst>
              <a:ext uri="{FF2B5EF4-FFF2-40B4-BE49-F238E27FC236}">
                <a16:creationId xmlns:a16="http://schemas.microsoft.com/office/drawing/2014/main" xmlns="" id="{72CD5362-468E-444A-B9BE-649F21F1E942}"/>
              </a:ext>
            </a:extLst>
          </p:cNvPr>
          <p:cNvSpPr/>
          <p:nvPr/>
        </p:nvSpPr>
        <p:spPr>
          <a:xfrm>
            <a:off x="6964194" y="-18830"/>
            <a:ext cx="2957045" cy="453958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xmlns="" id="{1F476A80-E25E-1546-9EDA-E38ACCAD732D}"/>
              </a:ext>
            </a:extLst>
          </p:cNvPr>
          <p:cNvSpPr/>
          <p:nvPr/>
        </p:nvSpPr>
        <p:spPr>
          <a:xfrm>
            <a:off x="5815905" y="-14976"/>
            <a:ext cx="1392684" cy="453958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xmlns="" id="{9128A4B0-CC3C-6648-B63B-696F4D187F42}"/>
              </a:ext>
            </a:extLst>
          </p:cNvPr>
          <p:cNvSpPr/>
          <p:nvPr/>
        </p:nvSpPr>
        <p:spPr>
          <a:xfrm>
            <a:off x="4531087" y="-10885"/>
            <a:ext cx="1541792" cy="453958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>
            <a:extLst>
              <a:ext uri="{FF2B5EF4-FFF2-40B4-BE49-F238E27FC236}">
                <a16:creationId xmlns:a16="http://schemas.microsoft.com/office/drawing/2014/main" xmlns="" id="{D5A0DA00-AB5D-E74E-9775-2C3B7908CBE5}"/>
              </a:ext>
            </a:extLst>
          </p:cNvPr>
          <p:cNvSpPr/>
          <p:nvPr/>
        </p:nvSpPr>
        <p:spPr>
          <a:xfrm>
            <a:off x="3279707" y="-13363"/>
            <a:ext cx="1712940" cy="453958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B492A69-1279-1344-9940-D2CCD129DFA6}"/>
              </a:ext>
            </a:extLst>
          </p:cNvPr>
          <p:cNvSpPr txBox="1"/>
          <p:nvPr/>
        </p:nvSpPr>
        <p:spPr>
          <a:xfrm>
            <a:off x="5030434" y="-14976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Symptom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onset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B04EBA7-59BB-D949-A3BD-9F321D01F34F}"/>
              </a:ext>
            </a:extLst>
          </p:cNvPr>
          <p:cNvSpPr txBox="1"/>
          <p:nvPr/>
        </p:nvSpPr>
        <p:spPr>
          <a:xfrm>
            <a:off x="6145421" y="76661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xmlns="" id="{EB97D4B8-D41A-104E-B265-1A0D27BA9108}"/>
              </a:ext>
            </a:extLst>
          </p:cNvPr>
          <p:cNvSpPr/>
          <p:nvPr/>
        </p:nvSpPr>
        <p:spPr>
          <a:xfrm>
            <a:off x="982412" y="-12124"/>
            <a:ext cx="2576584" cy="453958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xmlns="" id="{00A92FC5-6B59-F940-A068-BB4CCDE6DCD2}"/>
              </a:ext>
            </a:extLst>
          </p:cNvPr>
          <p:cNvSpPr/>
          <p:nvPr/>
        </p:nvSpPr>
        <p:spPr>
          <a:xfrm>
            <a:off x="-5257" y="-5570"/>
            <a:ext cx="1246221" cy="453958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7B03210-7CAA-4C41-A158-F6E74EC95321}"/>
              </a:ext>
            </a:extLst>
          </p:cNvPr>
          <p:cNvSpPr txBox="1"/>
          <p:nvPr/>
        </p:nvSpPr>
        <p:spPr>
          <a:xfrm>
            <a:off x="789" y="69648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Genetic Risk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FCBF588-7259-4944-BC77-B08102DD19F7}"/>
              </a:ext>
            </a:extLst>
          </p:cNvPr>
          <p:cNvSpPr txBox="1"/>
          <p:nvPr/>
        </p:nvSpPr>
        <p:spPr>
          <a:xfrm>
            <a:off x="1412782" y="69648"/>
            <a:ext cx="16798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Asymptomatic At-Risk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EAE330D-97A3-404C-BA71-5346A49EF5FB}"/>
              </a:ext>
            </a:extLst>
          </p:cNvPr>
          <p:cNvSpPr txBox="1"/>
          <p:nvPr/>
        </p:nvSpPr>
        <p:spPr>
          <a:xfrm>
            <a:off x="7638696" y="57462"/>
            <a:ext cx="1547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Established disease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31A7D3F-B898-634C-AF4E-73A245F8B0CB}"/>
              </a:ext>
            </a:extLst>
          </p:cNvPr>
          <p:cNvSpPr txBox="1"/>
          <p:nvPr/>
        </p:nvSpPr>
        <p:spPr>
          <a:xfrm>
            <a:off x="3486799" y="-13277"/>
            <a:ext cx="1437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Preclinical target organ disease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3413BF9-4196-D141-9288-028CFB2971BB}"/>
              </a:ext>
            </a:extLst>
          </p:cNvPr>
          <p:cNvSpPr txBox="1"/>
          <p:nvPr/>
        </p:nvSpPr>
        <p:spPr>
          <a:xfrm>
            <a:off x="9912772" y="-13409"/>
            <a:ext cx="2124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Severe post inflammatory 2</a:t>
            </a:r>
            <a:r>
              <a:rPr lang="en-US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 damage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12443CE-18D4-0B4E-9E93-49DF359148D5}"/>
              </a:ext>
            </a:extLst>
          </p:cNvPr>
          <p:cNvSpPr txBox="1"/>
          <p:nvPr/>
        </p:nvSpPr>
        <p:spPr>
          <a:xfrm>
            <a:off x="-5257" y="497450"/>
            <a:ext cx="2371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Pathogenic Processes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F79B2E1-5D24-BC49-A3A8-8999FBAB9225}"/>
              </a:ext>
            </a:extLst>
          </p:cNvPr>
          <p:cNvSpPr txBox="1"/>
          <p:nvPr/>
        </p:nvSpPr>
        <p:spPr>
          <a:xfrm>
            <a:off x="21580" y="1243796"/>
            <a:ext cx="9144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Normal clinical and immune phenotype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48938B4-ED27-3448-AEF2-7EF85C5B0E11}"/>
              </a:ext>
            </a:extLst>
          </p:cNvPr>
          <p:cNvSpPr txBox="1"/>
          <p:nvPr/>
        </p:nvSpPr>
        <p:spPr>
          <a:xfrm>
            <a:off x="1010462" y="1074933"/>
            <a:ext cx="2269245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Generation of auto-antigen and local response in sites that may be distant from target organs of established disease</a:t>
            </a:r>
          </a:p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Adaptive immune response and autoantibodies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3B43CC7-F82D-0641-A7AF-A8FF625E7AA9}"/>
              </a:ext>
            </a:extLst>
          </p:cNvPr>
          <p:cNvSpPr txBox="1"/>
          <p:nvPr/>
        </p:nvSpPr>
        <p:spPr>
          <a:xfrm>
            <a:off x="3509342" y="1225095"/>
            <a:ext cx="1121434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Asymptomatic inflammation in target organs of established disease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E0EE5D7-A3D7-C946-B7E2-3C46991E8740}"/>
              </a:ext>
            </a:extLst>
          </p:cNvPr>
          <p:cNvSpPr txBox="1"/>
          <p:nvPr/>
        </p:nvSpPr>
        <p:spPr>
          <a:xfrm>
            <a:off x="4778790" y="1148150"/>
            <a:ext cx="126604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Target organ inflammation causes symptoms less specific than established disease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51D7EB4F-A233-7E42-ABB5-D4F39C9BC082}"/>
              </a:ext>
            </a:extLst>
          </p:cNvPr>
          <p:cNvSpPr txBox="1"/>
          <p:nvPr/>
        </p:nvSpPr>
        <p:spPr>
          <a:xfrm>
            <a:off x="6145421" y="1378982"/>
            <a:ext cx="3299025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Increasing inflammatory changes in target organs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Epigenetic regulation of inflammation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Secondary lymphoid changes in target organs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9B85E89-120D-EB4D-95A8-B79F88BC95BB}"/>
              </a:ext>
            </a:extLst>
          </p:cNvPr>
          <p:cNvSpPr txBox="1"/>
          <p:nvPr/>
        </p:nvSpPr>
        <p:spPr>
          <a:xfrm>
            <a:off x="9666515" y="1148150"/>
            <a:ext cx="237950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Symptom burden dominated by accumulated irreversible processes: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Organ damage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Glucocorticoid toxicity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Burden of chronic disease on quality of life and productivity</a:t>
            </a: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xmlns="" id="{6CBEFDD4-BC02-6445-83BA-A040AB604F24}"/>
              </a:ext>
            </a:extLst>
          </p:cNvPr>
          <p:cNvSpPr/>
          <p:nvPr/>
        </p:nvSpPr>
        <p:spPr>
          <a:xfrm>
            <a:off x="320040" y="2753884"/>
            <a:ext cx="11462657" cy="1468774"/>
          </a:xfrm>
          <a:custGeom>
            <a:avLst/>
            <a:gdLst>
              <a:gd name="connsiteX0" fmla="*/ 0 w 11462657"/>
              <a:gd name="connsiteY0" fmla="*/ 1431065 h 1468774"/>
              <a:gd name="connsiteX1" fmla="*/ 4362994 w 11462657"/>
              <a:gd name="connsiteY1" fmla="*/ 1431065 h 1468774"/>
              <a:gd name="connsiteX2" fmla="*/ 6178731 w 11462657"/>
              <a:gd name="connsiteY2" fmla="*/ 1039179 h 1468774"/>
              <a:gd name="connsiteX3" fmla="*/ 8098971 w 11462657"/>
              <a:gd name="connsiteY3" fmla="*/ 682 h 1468774"/>
              <a:gd name="connsiteX4" fmla="*/ 10522131 w 11462657"/>
              <a:gd name="connsiteY4" fmla="*/ 882425 h 1468774"/>
              <a:gd name="connsiteX5" fmla="*/ 11462657 w 11462657"/>
              <a:gd name="connsiteY5" fmla="*/ 1058773 h 1468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2657" h="1468774">
                <a:moveTo>
                  <a:pt x="0" y="1431065"/>
                </a:moveTo>
                <a:cubicBezTo>
                  <a:pt x="1666603" y="1463722"/>
                  <a:pt x="3333206" y="1496379"/>
                  <a:pt x="4362994" y="1431065"/>
                </a:cubicBezTo>
                <a:cubicBezTo>
                  <a:pt x="5392782" y="1365751"/>
                  <a:pt x="5556068" y="1277576"/>
                  <a:pt x="6178731" y="1039179"/>
                </a:cubicBezTo>
                <a:cubicBezTo>
                  <a:pt x="6801394" y="800782"/>
                  <a:pt x="7375071" y="26808"/>
                  <a:pt x="8098971" y="682"/>
                </a:cubicBezTo>
                <a:cubicBezTo>
                  <a:pt x="8822871" y="-25444"/>
                  <a:pt x="9961517" y="706077"/>
                  <a:pt x="10522131" y="882425"/>
                </a:cubicBezTo>
                <a:cubicBezTo>
                  <a:pt x="11082745" y="1058773"/>
                  <a:pt x="11272701" y="1058773"/>
                  <a:pt x="11462657" y="105877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xmlns="" id="{DB694DD5-C2C8-6744-BF4E-023761A0361F}"/>
              </a:ext>
            </a:extLst>
          </p:cNvPr>
          <p:cNvSpPr/>
          <p:nvPr/>
        </p:nvSpPr>
        <p:spPr>
          <a:xfrm>
            <a:off x="4500154" y="2629388"/>
            <a:ext cx="7295606" cy="1562092"/>
          </a:xfrm>
          <a:custGeom>
            <a:avLst/>
            <a:gdLst>
              <a:gd name="connsiteX0" fmla="*/ 0 w 7295606"/>
              <a:gd name="connsiteY0" fmla="*/ 1562092 h 1562092"/>
              <a:gd name="connsiteX1" fmla="*/ 1933303 w 7295606"/>
              <a:gd name="connsiteY1" fmla="*/ 1359618 h 1562092"/>
              <a:gd name="connsiteX2" fmla="*/ 3037115 w 7295606"/>
              <a:gd name="connsiteY2" fmla="*/ 941606 h 1562092"/>
              <a:gd name="connsiteX3" fmla="*/ 3958046 w 7295606"/>
              <a:gd name="connsiteY3" fmla="*/ 445218 h 1562092"/>
              <a:gd name="connsiteX4" fmla="*/ 4702629 w 7295606"/>
              <a:gd name="connsiteY4" fmla="*/ 183961 h 1562092"/>
              <a:gd name="connsiteX5" fmla="*/ 5995852 w 7295606"/>
              <a:gd name="connsiteY5" fmla="*/ 20675 h 1562092"/>
              <a:gd name="connsiteX6" fmla="*/ 7295606 w 7295606"/>
              <a:gd name="connsiteY6" fmla="*/ 7612 h 1562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95606" h="1562092">
                <a:moveTo>
                  <a:pt x="0" y="1562092"/>
                </a:moveTo>
                <a:cubicBezTo>
                  <a:pt x="713558" y="1512562"/>
                  <a:pt x="1427117" y="1463032"/>
                  <a:pt x="1933303" y="1359618"/>
                </a:cubicBezTo>
                <a:cubicBezTo>
                  <a:pt x="2439489" y="1256204"/>
                  <a:pt x="2699658" y="1094006"/>
                  <a:pt x="3037115" y="941606"/>
                </a:cubicBezTo>
                <a:cubicBezTo>
                  <a:pt x="3374572" y="789206"/>
                  <a:pt x="3680461" y="571492"/>
                  <a:pt x="3958046" y="445218"/>
                </a:cubicBezTo>
                <a:cubicBezTo>
                  <a:pt x="4235631" y="318944"/>
                  <a:pt x="4362995" y="254718"/>
                  <a:pt x="4702629" y="183961"/>
                </a:cubicBezTo>
                <a:cubicBezTo>
                  <a:pt x="5042263" y="113204"/>
                  <a:pt x="5563689" y="50066"/>
                  <a:pt x="5995852" y="20675"/>
                </a:cubicBezTo>
                <a:cubicBezTo>
                  <a:pt x="6428015" y="-8716"/>
                  <a:pt x="6861810" y="-552"/>
                  <a:pt x="7295606" y="7612"/>
                </a:cubicBezTo>
              </a:path>
            </a:pathLst>
          </a:cu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CD699E68-DF04-A249-AB9E-94E144EA3A26}"/>
              </a:ext>
            </a:extLst>
          </p:cNvPr>
          <p:cNvSpPr txBox="1"/>
          <p:nvPr/>
        </p:nvSpPr>
        <p:spPr>
          <a:xfrm>
            <a:off x="9940858" y="3846947"/>
            <a:ext cx="197682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Reversible disease activity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44A49E4-AC6D-B74E-AA60-50C0F5F640C6}"/>
              </a:ext>
            </a:extLst>
          </p:cNvPr>
          <p:cNvSpPr txBox="1"/>
          <p:nvPr/>
        </p:nvSpPr>
        <p:spPr>
          <a:xfrm>
            <a:off x="9604227" y="2753884"/>
            <a:ext cx="2313454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Cumulative irreversible damage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7EF249A1-84F4-5C44-A9AC-6B1D8919FE67}"/>
              </a:ext>
            </a:extLst>
          </p:cNvPr>
          <p:cNvSpPr txBox="1"/>
          <p:nvPr/>
        </p:nvSpPr>
        <p:spPr>
          <a:xfrm>
            <a:off x="-5257" y="4388569"/>
            <a:ext cx="4849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Diagnostic and Therapeutic Strategies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xmlns="" id="{00F4D350-C76F-DD43-99D1-DE4C80D76A82}"/>
              </a:ext>
            </a:extLst>
          </p:cNvPr>
          <p:cNvSpPr/>
          <p:nvPr/>
        </p:nvSpPr>
        <p:spPr>
          <a:xfrm>
            <a:off x="83778" y="4782976"/>
            <a:ext cx="3277549" cy="12388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4ADFFCD0-DD52-DF4A-8029-ABD723A1FBA1}"/>
              </a:ext>
            </a:extLst>
          </p:cNvPr>
          <p:cNvSpPr txBox="1"/>
          <p:nvPr/>
        </p:nvSpPr>
        <p:spPr>
          <a:xfrm>
            <a:off x="185223" y="5013504"/>
            <a:ext cx="3074657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Identify individuals at risk and stratify for likelihood of progression</a:t>
            </a:r>
          </a:p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Potential novel prevention therapies that may not require immunosuppression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xmlns="" id="{A6B69895-D5B0-8E4B-A421-3EBEC37FC21E}"/>
              </a:ext>
            </a:extLst>
          </p:cNvPr>
          <p:cNvSpPr/>
          <p:nvPr/>
        </p:nvSpPr>
        <p:spPr>
          <a:xfrm>
            <a:off x="3435631" y="4782976"/>
            <a:ext cx="2609205" cy="12388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BCB0E727-B097-934F-92C4-0A340D916916}"/>
              </a:ext>
            </a:extLst>
          </p:cNvPr>
          <p:cNvSpPr txBox="1"/>
          <p:nvPr/>
        </p:nvSpPr>
        <p:spPr>
          <a:xfrm>
            <a:off x="3509342" y="5013504"/>
            <a:ext cx="2421195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Earlier diagnosis</a:t>
            </a:r>
          </a:p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Early immunosuppressive intervention aiming to alter long term trajectory of disease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xmlns="" id="{186B1517-57AD-AD4A-B2EC-DB73EC10394E}"/>
              </a:ext>
            </a:extLst>
          </p:cNvPr>
          <p:cNvSpPr/>
          <p:nvPr/>
        </p:nvSpPr>
        <p:spPr>
          <a:xfrm>
            <a:off x="6118547" y="4782976"/>
            <a:ext cx="3375320" cy="12388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8FCC14E1-0940-D244-B647-A5EFA3C7C6C6}"/>
              </a:ext>
            </a:extLst>
          </p:cNvPr>
          <p:cNvSpPr txBox="1"/>
          <p:nvPr/>
        </p:nvSpPr>
        <p:spPr>
          <a:xfrm>
            <a:off x="6595609" y="4894593"/>
            <a:ext cx="2421195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Predict worst outcomes and stratify more intensive therapies</a:t>
            </a:r>
          </a:p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Potential for evolution of most appropriate therapeutic targets over course of disease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xmlns="" id="{F86CE889-B98D-5B44-B217-8C3C88F2B9B7}"/>
              </a:ext>
            </a:extLst>
          </p:cNvPr>
          <p:cNvSpPr/>
          <p:nvPr/>
        </p:nvSpPr>
        <p:spPr>
          <a:xfrm>
            <a:off x="9567503" y="4782975"/>
            <a:ext cx="2350178" cy="193799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ADC53519-4B5F-CA43-820D-139FC1A2767F}"/>
              </a:ext>
            </a:extLst>
          </p:cNvPr>
          <p:cNvSpPr txBox="1"/>
          <p:nvPr/>
        </p:nvSpPr>
        <p:spPr>
          <a:xfrm>
            <a:off x="9550356" y="5646865"/>
            <a:ext cx="242119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Management of disease sequelae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AB0BE762-57C1-4A40-8032-5754303B2152}"/>
              </a:ext>
            </a:extLst>
          </p:cNvPr>
          <p:cNvSpPr/>
          <p:nvPr/>
        </p:nvSpPr>
        <p:spPr>
          <a:xfrm>
            <a:off x="378823" y="3087669"/>
            <a:ext cx="5068552" cy="400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 of Opportunity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xmlns="" id="{3F4A1342-E105-FD48-97C3-D62BCF3D4344}"/>
              </a:ext>
            </a:extLst>
          </p:cNvPr>
          <p:cNvSpPr/>
          <p:nvPr/>
        </p:nvSpPr>
        <p:spPr>
          <a:xfrm>
            <a:off x="154447" y="6182743"/>
            <a:ext cx="9290000" cy="59058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xmlns="" id="{37A78F5F-E4A2-1B42-992C-312E13C08BBA}"/>
              </a:ext>
            </a:extLst>
          </p:cNvPr>
          <p:cNvSpPr/>
          <p:nvPr/>
        </p:nvSpPr>
        <p:spPr>
          <a:xfrm rot="10800000">
            <a:off x="154445" y="6130394"/>
            <a:ext cx="9289999" cy="590587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E029926-8072-8A4C-A938-233FB7EB2B9E}"/>
              </a:ext>
            </a:extLst>
          </p:cNvPr>
          <p:cNvSpPr txBox="1"/>
          <p:nvPr/>
        </p:nvSpPr>
        <p:spPr>
          <a:xfrm>
            <a:off x="185223" y="6345968"/>
            <a:ext cx="225350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tissue homeostasis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6D5D6DF0-B337-634B-A423-AA1F5D6F95CB}"/>
              </a:ext>
            </a:extLst>
          </p:cNvPr>
          <p:cNvSpPr txBox="1"/>
          <p:nvPr/>
        </p:nvSpPr>
        <p:spPr>
          <a:xfrm>
            <a:off x="7139873" y="6227997"/>
            <a:ext cx="219393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Adaptive Immunity</a:t>
            </a:r>
          </a:p>
        </p:txBody>
      </p:sp>
    </p:spTree>
    <p:extLst>
      <p:ext uri="{BB962C8B-B14F-4D97-AF65-F5344CB8AC3E}">
        <p14:creationId xmlns:p14="http://schemas.microsoft.com/office/powerpoint/2010/main" val="1864564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rtlCol="0">
        <a:spAutoFit/>
      </a:bodyPr>
      <a:lstStyle>
        <a:defPPr algn="ctr">
          <a:defRPr sz="1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181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Vital</dc:creator>
  <cp:lastModifiedBy>Miriam Wittmann</cp:lastModifiedBy>
  <cp:revision>15</cp:revision>
  <cp:lastPrinted>2021-10-05T20:25:24Z</cp:lastPrinted>
  <dcterms:created xsi:type="dcterms:W3CDTF">2021-06-21T10:42:41Z</dcterms:created>
  <dcterms:modified xsi:type="dcterms:W3CDTF">2021-10-05T20:47:23Z</dcterms:modified>
</cp:coreProperties>
</file>