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6" r:id="rId2"/>
    <p:sldId id="270" r:id="rId3"/>
    <p:sldId id="286" r:id="rId4"/>
    <p:sldId id="289" r:id="rId5"/>
    <p:sldId id="287" r:id="rId6"/>
    <p:sldId id="272" r:id="rId7"/>
    <p:sldId id="281" r:id="rId8"/>
    <p:sldId id="279" r:id="rId9"/>
    <p:sldId id="285" r:id="rId10"/>
    <p:sldId id="274" r:id="rId11"/>
    <p:sldId id="284" r:id="rId12"/>
    <p:sldId id="296" r:id="rId13"/>
    <p:sldId id="292" r:id="rId14"/>
    <p:sldId id="293" r:id="rId15"/>
    <p:sldId id="273" r:id="rId16"/>
    <p:sldId id="294" r:id="rId17"/>
    <p:sldId id="277" r:id="rId18"/>
    <p:sldId id="267" r:id="rId19"/>
    <p:sldId id="295" r:id="rId20"/>
  </p:sldIdLst>
  <p:sldSz cx="12993688" cy="9756775"/>
  <p:notesSz cx="6877050" cy="10001250"/>
  <p:defaultTextStyle>
    <a:defPPr>
      <a:defRPr lang="en-US"/>
    </a:defPPr>
    <a:lvl1pPr marL="0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49924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299848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49773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599698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49621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899545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49470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199394" algn="l" defTabSz="649924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C2F01D7-572E-D948-A34B-147F8D9850DF}">
          <p14:sldIdLst>
            <p14:sldId id="266"/>
            <p14:sldId id="270"/>
            <p14:sldId id="286"/>
            <p14:sldId id="289"/>
            <p14:sldId id="287"/>
            <p14:sldId id="272"/>
            <p14:sldId id="281"/>
            <p14:sldId id="279"/>
            <p14:sldId id="285"/>
            <p14:sldId id="274"/>
            <p14:sldId id="284"/>
            <p14:sldId id="296"/>
            <p14:sldId id="292"/>
            <p14:sldId id="293"/>
            <p14:sldId id="273"/>
            <p14:sldId id="294"/>
            <p14:sldId id="277"/>
            <p14:sldId id="267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81151" autoAdjust="0"/>
  </p:normalViewPr>
  <p:slideViewPr>
    <p:cSldViewPr snapToGrid="0" snapToObjects="1">
      <p:cViewPr>
        <p:scale>
          <a:sx n="60" d="100"/>
          <a:sy n="60" d="100"/>
        </p:scale>
        <p:origin x="-1512" y="402"/>
      </p:cViewPr>
      <p:guideLst>
        <p:guide orient="horz" pos="3073"/>
        <p:guide pos="40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378" y="-102"/>
      </p:cViewPr>
      <p:guideLst>
        <p:guide orient="horz" pos="3150"/>
        <p:guide pos="216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5F8CCEBB-080D-4F70-BA80-D224A975C0D0}" type="datetimeFigureOut">
              <a:rPr lang="en-GB" smtClean="0"/>
              <a:t>20/10/2017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49942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EF34F5F4-BAC1-44A5-ABCD-4AFD64AE0D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2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292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437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583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730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876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021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167" algn="l" defTabSz="91429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70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748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Welfare: </a:t>
            </a:r>
            <a:endParaRPr lang="en-GB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UK – Welfare services gives impression the majority of welfare delivered by the state.</a:t>
            </a:r>
          </a:p>
          <a:p>
            <a:pPr lvl="0"/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so – we have a mixed economy of welfare – with services provided by private, public, not-for-profit and informal sectors.</a:t>
            </a:r>
          </a:p>
          <a:p>
            <a:pPr lvl="0"/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Difficult to define and analyse ‘the state’ and welfare, they stick to defining the functions of Government:</a:t>
            </a:r>
          </a:p>
          <a:p>
            <a:pPr lvl="1"/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Central government (Westminster parliament – the PM – the Cabinet –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1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depts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Welfare trends report 2016 – Office of budget responsibility</a:t>
            </a:r>
          </a:p>
          <a:p>
            <a:r>
              <a:rPr lang="en-GB" dirty="0" smtClean="0"/>
              <a:t>Accordingly</a:t>
            </a:r>
            <a:r>
              <a:rPr lang="en-GB" baseline="0" dirty="0" smtClean="0"/>
              <a:t> – total welfare spending is over half of all </a:t>
            </a:r>
            <a:r>
              <a:rPr lang="en-GB" baseline="0" dirty="0" err="1" smtClean="0"/>
              <a:t>gov</a:t>
            </a:r>
            <a:r>
              <a:rPr lang="en-GB" baseline="0" dirty="0" smtClean="0"/>
              <a:t> expenditure 486 billion.</a:t>
            </a:r>
          </a:p>
          <a:p>
            <a:r>
              <a:rPr lang="en-GB" baseline="0" dirty="0" smtClean="0"/>
              <a:t>One third of that is made up of social security (includes housing and pensions)  217 billion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98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1388" y="750888"/>
            <a:ext cx="4994275" cy="3749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283" indent="-29049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1974" indent="-2323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26763" indent="-2323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1553" indent="-232395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6342" indent="-232395" defTabSz="464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21132" indent="-232395" defTabSz="464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85921" indent="-232395" defTabSz="464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50711" indent="-232395" defTabSz="4647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12693BE-708A-4CCB-9C48-FDA56B983557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8020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50888"/>
            <a:ext cx="4994275" cy="3749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endParaRPr lang="en-GB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4F5F4-BAC1-44A5-ABCD-4AFD64AE0DF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4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4227812"/>
            <a:ext cx="11694319" cy="1626129"/>
          </a:xfrm>
        </p:spPr>
        <p:txBody>
          <a:bodyPr>
            <a:normAutofit/>
          </a:bodyPr>
          <a:lstStyle>
            <a:lvl1pPr>
              <a:defRPr sz="8800" baseline="0"/>
            </a:lvl1pPr>
          </a:lstStyle>
          <a:p>
            <a:r>
              <a:rPr lang="en-GB" dirty="0" smtClean="0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74526" y="2632696"/>
            <a:ext cx="6944831" cy="1096767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6" y="3729463"/>
            <a:ext cx="6944831" cy="776598"/>
          </a:xfrm>
        </p:spPr>
        <p:txBody>
          <a:bodyPr>
            <a:normAutofit/>
          </a:bodyPr>
          <a:lstStyle>
            <a:lvl1pPr marL="0" marR="0" indent="0" algn="l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25303B"/>
                </a:solidFill>
              </a:defRPr>
            </a:lvl1pPr>
            <a:lvl2pPr marL="64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0">
              <a:buSzPct val="80000"/>
              <a:buFont typeface="Wingdings" charset="2"/>
              <a:buChar char="§"/>
              <a:defRPr sz="3300" cap="none"/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3" y="2632077"/>
            <a:ext cx="4345213" cy="6284912"/>
          </a:xfrm>
        </p:spPr>
        <p:txBody>
          <a:bodyPr anchor="ctr">
            <a:normAutofit/>
          </a:bodyPr>
          <a:lstStyle>
            <a:lvl1pPr algn="ctr">
              <a:defRPr sz="3300" baseline="0"/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300" cap="none" baseline="0"/>
            </a:lvl1pPr>
            <a:lvl2pPr marL="649924" indent="0">
              <a:buNone/>
              <a:defRPr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318889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9"/>
            <a:ext cx="6789738" cy="19129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973413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6" y="2632696"/>
            <a:ext cx="6944831" cy="1096767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6" y="3729463"/>
            <a:ext cx="6944831" cy="776598"/>
          </a:xfrm>
        </p:spPr>
        <p:txBody>
          <a:bodyPr>
            <a:normAutofit/>
          </a:bodyPr>
          <a:lstStyle>
            <a:lvl1pPr marL="0" marR="0" indent="0" algn="l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FFFFFF"/>
                </a:solidFill>
              </a:defRPr>
            </a:lvl1pPr>
            <a:lvl2pPr marL="64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0">
              <a:buSzPct val="80000"/>
              <a:buFont typeface="Wingdings" charset="2"/>
              <a:buChar char="§"/>
              <a:defRPr sz="33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3" y="2632077"/>
            <a:ext cx="4345213" cy="6284912"/>
          </a:xfrm>
        </p:spPr>
        <p:txBody>
          <a:bodyPr anchor="ctr">
            <a:normAutofit/>
          </a:bodyPr>
          <a:lstStyle>
            <a:lvl1pPr algn="ctr">
              <a:defRPr sz="33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300" cap="none" baseline="0">
                <a:solidFill>
                  <a:srgbClr val="FFFFFF"/>
                </a:solidFill>
              </a:defRPr>
            </a:lvl1pPr>
            <a:lvl2pPr marL="649924" indent="0">
              <a:buNone/>
              <a:defRPr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1060888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9"/>
            <a:ext cx="6789738" cy="19129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425748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6" y="2632696"/>
            <a:ext cx="6944831" cy="1096767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6" y="3729463"/>
            <a:ext cx="6944831" cy="776598"/>
          </a:xfrm>
        </p:spPr>
        <p:txBody>
          <a:bodyPr>
            <a:normAutofit/>
          </a:bodyPr>
          <a:lstStyle>
            <a:lvl1pPr marL="0" marR="0" indent="0" algn="l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FFFFFF"/>
                </a:solidFill>
              </a:defRPr>
            </a:lvl1pPr>
            <a:lvl2pPr marL="64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0">
              <a:buSzPct val="80000"/>
              <a:buFont typeface="Wingdings" charset="2"/>
              <a:buChar char="§"/>
              <a:defRPr sz="33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3" y="2632077"/>
            <a:ext cx="4345213" cy="6284912"/>
          </a:xfrm>
        </p:spPr>
        <p:txBody>
          <a:bodyPr anchor="ctr">
            <a:normAutofit/>
          </a:bodyPr>
          <a:lstStyle>
            <a:lvl1pPr algn="ctr">
              <a:defRPr sz="33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300" cap="none" baseline="0">
                <a:solidFill>
                  <a:srgbClr val="FFFFFF"/>
                </a:solidFill>
              </a:defRPr>
            </a:lvl1pPr>
            <a:lvl2pPr marL="649924" indent="0">
              <a:buNone/>
              <a:defRPr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2529865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9"/>
            <a:ext cx="6789738" cy="19129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700782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6" y="2632696"/>
            <a:ext cx="6944831" cy="1096767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6" y="3729463"/>
            <a:ext cx="6944831" cy="776598"/>
          </a:xfrm>
        </p:spPr>
        <p:txBody>
          <a:bodyPr>
            <a:normAutofit/>
          </a:bodyPr>
          <a:lstStyle>
            <a:lvl1pPr marL="0" marR="0" indent="0" algn="l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FFFFFF"/>
                </a:solidFill>
              </a:defRPr>
            </a:lvl1pPr>
            <a:lvl2pPr marL="64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0">
              <a:buSzPct val="80000"/>
              <a:buFont typeface="Wingdings" charset="2"/>
              <a:buChar char="§"/>
              <a:defRPr sz="33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3" y="2632077"/>
            <a:ext cx="4345213" cy="6284912"/>
          </a:xfrm>
        </p:spPr>
        <p:txBody>
          <a:bodyPr anchor="ctr">
            <a:normAutofit/>
          </a:bodyPr>
          <a:lstStyle>
            <a:lvl1pPr algn="ctr">
              <a:defRPr sz="33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300" cap="none" baseline="0">
                <a:solidFill>
                  <a:srgbClr val="FFFFFF"/>
                </a:solidFill>
              </a:defRPr>
            </a:lvl1pPr>
            <a:lvl2pPr marL="649924" indent="0">
              <a:buNone/>
              <a:defRPr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1082600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9"/>
            <a:ext cx="6789738" cy="191293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83195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coal Simp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74526" y="2632696"/>
            <a:ext cx="6944831" cy="1096767"/>
          </a:xfrm>
        </p:spPr>
        <p:txBody>
          <a:bodyPr>
            <a:normAutofit/>
          </a:bodyPr>
          <a:lstStyle>
            <a:lvl1pPr>
              <a:defRPr sz="6000" baseline="0"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6" y="3729463"/>
            <a:ext cx="6944831" cy="776598"/>
          </a:xfrm>
        </p:spPr>
        <p:txBody>
          <a:bodyPr>
            <a:normAutofit/>
          </a:bodyPr>
          <a:lstStyle>
            <a:lvl1pPr marL="0" marR="0" indent="0" algn="l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FFFFFF"/>
                </a:solidFill>
              </a:defRPr>
            </a:lvl1pPr>
            <a:lvl2pPr marL="64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0">
              <a:buSzPct val="80000"/>
              <a:buFont typeface="Wingdings" charset="2"/>
              <a:buChar char="§"/>
              <a:defRPr sz="3300" cap="none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3" y="2632077"/>
            <a:ext cx="4345213" cy="6284912"/>
          </a:xfrm>
        </p:spPr>
        <p:txBody>
          <a:bodyPr anchor="ctr">
            <a:normAutofit/>
          </a:bodyPr>
          <a:lstStyle>
            <a:lvl1pPr algn="ctr">
              <a:defRPr sz="33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300" cap="none" baseline="0">
                <a:solidFill>
                  <a:srgbClr val="FFFFFF"/>
                </a:solidFill>
              </a:defRPr>
            </a:lvl1pPr>
            <a:lvl2pPr marL="649924" indent="0">
              <a:buNone/>
              <a:defRPr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</p:spTree>
    <p:extLst>
      <p:ext uri="{BB962C8B-B14F-4D97-AF65-F5344CB8AC3E}">
        <p14:creationId xmlns:p14="http://schemas.microsoft.com/office/powerpoint/2010/main" val="2866713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EDDDDFD-9AFA-4A59-900F-19133D3F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3316" y="9043087"/>
            <a:ext cx="2923580" cy="519458"/>
          </a:xfrm>
          <a:prstGeom prst="rect">
            <a:avLst/>
          </a:prstGeom>
        </p:spPr>
        <p:txBody>
          <a:bodyPr lIns="130000" tIns="65000" rIns="130000" bIns="65000"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7E1E8D7-BC35-4642-9E7C-37AE697E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04159" y="9043087"/>
            <a:ext cx="4385370" cy="519458"/>
          </a:xfrm>
          <a:prstGeom prst="rect">
            <a:avLst/>
          </a:prstGeom>
        </p:spPr>
        <p:txBody>
          <a:bodyPr lIns="130000" tIns="65000" rIns="130000" bIns="65000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A238F0-245F-4073-BC4D-6A48325A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792" y="9043087"/>
            <a:ext cx="2923580" cy="519458"/>
          </a:xfrm>
          <a:prstGeom prst="rect">
            <a:avLst/>
          </a:prstGeom>
        </p:spPr>
        <p:txBody>
          <a:bodyPr lIns="130000" tIns="65000" rIns="130000" bIns="65000"/>
          <a:lstStyle/>
          <a:p>
            <a:fld id="{2EA64B24-F740-244D-81F0-2F614CF86A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2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993688" cy="9756775"/>
          </a:xfrm>
        </p:spPr>
        <p:txBody>
          <a:bodyPr anchor="ctr"/>
          <a:lstStyle>
            <a:lvl1pPr marL="0" marR="0" indent="0" algn="ctr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r>
              <a:rPr lang="en-US" dirty="0" smtClean="0"/>
              <a:t>Drag image  to placeholder </a:t>
            </a:r>
            <a:br>
              <a:rPr lang="en-US" dirty="0" smtClean="0"/>
            </a:br>
            <a:r>
              <a:rPr lang="en-US" dirty="0" smtClean="0"/>
              <a:t>or click icon to add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1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780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9"/>
            <a:ext cx="6789738" cy="1912937"/>
          </a:xfrm>
        </p:spPr>
        <p:txBody>
          <a:bodyPr/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97669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and 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526" y="2632696"/>
            <a:ext cx="6944831" cy="1096767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6" y="3729463"/>
            <a:ext cx="6944831" cy="776598"/>
          </a:xfrm>
        </p:spPr>
        <p:txBody>
          <a:bodyPr>
            <a:normAutofit/>
          </a:bodyPr>
          <a:lstStyle>
            <a:lvl1pPr marL="0" marR="0" indent="0" algn="l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25303B"/>
                </a:solidFill>
              </a:defRPr>
            </a:lvl1pPr>
            <a:lvl2pPr marL="64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300" cap="none" baseline="0"/>
            </a:lvl1pPr>
            <a:lvl2pPr marL="649924" indent="0">
              <a:buNone/>
              <a:defRPr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0">
              <a:buSzPct val="80000"/>
              <a:buFont typeface="Wingdings" charset="2"/>
              <a:buChar char="§"/>
              <a:defRPr sz="3300" cap="none"/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3" y="2632077"/>
            <a:ext cx="4345213" cy="6284912"/>
          </a:xfrm>
        </p:spPr>
        <p:txBody>
          <a:bodyPr anchor="ctr">
            <a:normAutofit/>
          </a:bodyPr>
          <a:lstStyle>
            <a:lvl1pPr algn="ctr">
              <a:defRPr sz="3300" baseline="0"/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7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9"/>
            <a:ext cx="6789738" cy="1912937"/>
          </a:xfrm>
        </p:spPr>
        <p:txBody>
          <a:bodyPr/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1460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mark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974526" y="2632696"/>
            <a:ext cx="6944831" cy="1096767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6" y="3729463"/>
            <a:ext cx="6944831" cy="776598"/>
          </a:xfrm>
        </p:spPr>
        <p:txBody>
          <a:bodyPr>
            <a:normAutofit/>
          </a:bodyPr>
          <a:lstStyle>
            <a:lvl1pPr marL="0" marR="0" indent="0" algn="l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25303B"/>
                </a:solidFill>
              </a:defRPr>
            </a:lvl1pPr>
            <a:lvl2pPr marL="64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300" cap="none" baseline="0"/>
            </a:lvl1pPr>
            <a:lvl2pPr marL="649924" indent="0">
              <a:buNone/>
              <a:defRPr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0">
              <a:buSzPct val="80000"/>
              <a:buFont typeface="Wingdings" charset="2"/>
              <a:buChar char="§"/>
              <a:defRPr sz="3300" cap="none"/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3" y="2632077"/>
            <a:ext cx="4345213" cy="6284912"/>
          </a:xfrm>
        </p:spPr>
        <p:txBody>
          <a:bodyPr anchor="ctr">
            <a:normAutofit/>
          </a:bodyPr>
          <a:lstStyle>
            <a:lvl1pPr algn="ctr">
              <a:defRPr sz="3300" baseline="0"/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3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9"/>
            <a:ext cx="6789738" cy="1912937"/>
          </a:xfrm>
        </p:spPr>
        <p:txBody>
          <a:bodyPr/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349355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974526" y="2632696"/>
            <a:ext cx="6944831" cy="1096767"/>
          </a:xfrm>
        </p:spPr>
        <p:txBody>
          <a:bodyPr>
            <a:normAutofit/>
          </a:bodyPr>
          <a:lstStyle>
            <a:lvl1pPr>
              <a:defRPr sz="6000" baseline="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4526" y="3729463"/>
            <a:ext cx="6944831" cy="776598"/>
          </a:xfrm>
        </p:spPr>
        <p:txBody>
          <a:bodyPr>
            <a:normAutofit/>
          </a:bodyPr>
          <a:lstStyle>
            <a:lvl1pPr marL="0" marR="0" indent="0" algn="l" defTabSz="6499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>
                <a:solidFill>
                  <a:srgbClr val="25303B"/>
                </a:solidFill>
              </a:defRPr>
            </a:lvl1pPr>
            <a:lvl2pPr marL="649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9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49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99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49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9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49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99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SUB-HEADER STYLE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74725" y="4523701"/>
            <a:ext cx="6944632" cy="689965"/>
          </a:xfrm>
        </p:spPr>
        <p:txBody>
          <a:bodyPr>
            <a:noAutofit/>
          </a:bodyPr>
          <a:lstStyle>
            <a:lvl1pPr>
              <a:defRPr sz="3300" cap="none" baseline="0"/>
            </a:lvl1pPr>
            <a:lvl2pPr marL="649924" indent="0">
              <a:buNone/>
              <a:defRPr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en-GB" dirty="0" smtClean="0"/>
              <a:t>Body text style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4725" y="5213666"/>
            <a:ext cx="6944632" cy="1125537"/>
          </a:xfrm>
        </p:spPr>
        <p:txBody>
          <a:bodyPr/>
          <a:lstStyle>
            <a:lvl1pPr marL="0" indent="-424750">
              <a:buSzPct val="80000"/>
              <a:buFont typeface="Wingdings" charset="2"/>
              <a:buChar char="§"/>
              <a:defRPr sz="3300" cap="none"/>
            </a:lvl1pPr>
          </a:lstStyle>
          <a:p>
            <a:pPr lvl="0"/>
            <a:r>
              <a:rPr lang="en-GB" dirty="0" smtClean="0"/>
              <a:t>Bullet text style</a:t>
            </a:r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8064503" y="2632077"/>
            <a:ext cx="4345213" cy="6284912"/>
          </a:xfrm>
        </p:spPr>
        <p:txBody>
          <a:bodyPr anchor="ctr">
            <a:normAutofit/>
          </a:bodyPr>
          <a:lstStyle>
            <a:lvl1pPr algn="ctr">
              <a:defRPr sz="3300" baseline="0"/>
            </a:lvl1pPr>
          </a:lstStyle>
          <a:p>
            <a:r>
              <a:rPr lang="en-US" dirty="0" smtClean="0"/>
              <a:t>Drag image 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33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49686" y="3238980"/>
            <a:ext cx="11694319" cy="1626129"/>
          </a:xfrm>
        </p:spPr>
        <p:txBody>
          <a:bodyPr>
            <a:normAutofit/>
          </a:bodyPr>
          <a:lstStyle>
            <a:lvl1pPr>
              <a:defRPr sz="7800"/>
            </a:lvl1pPr>
          </a:lstStyle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9288" y="4681539"/>
            <a:ext cx="6789738" cy="1912937"/>
          </a:xfrm>
        </p:spPr>
        <p:txBody>
          <a:bodyPr/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79986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9686" y="3238980"/>
            <a:ext cx="11694319" cy="1626129"/>
          </a:xfrm>
          <a:prstGeom prst="rect">
            <a:avLst/>
          </a:prstGeom>
        </p:spPr>
        <p:txBody>
          <a:bodyPr vert="horz" lIns="129985" tIns="64993" rIns="129985" bIns="64993" rtlCol="0" anchor="ctr">
            <a:normAutofit/>
          </a:bodyPr>
          <a:lstStyle/>
          <a:p>
            <a:r>
              <a:rPr lang="en-GB" dirty="0" smtClean="0"/>
              <a:t>Header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686" y="5057137"/>
            <a:ext cx="11694319" cy="962400"/>
          </a:xfrm>
          <a:prstGeom prst="rect">
            <a:avLst/>
          </a:prstGeom>
        </p:spPr>
        <p:txBody>
          <a:bodyPr vert="horz" lIns="129985" tIns="64993" rIns="129985" bIns="64993" rtlCol="0">
            <a:normAutofit/>
          </a:bodyPr>
          <a:lstStyle/>
          <a:p>
            <a:pPr lvl="0"/>
            <a:r>
              <a:rPr lang="en-GB" dirty="0" smtClean="0"/>
              <a:t>SUB-HEADER STYLE</a:t>
            </a:r>
          </a:p>
        </p:txBody>
      </p:sp>
    </p:spTree>
    <p:extLst>
      <p:ext uri="{BB962C8B-B14F-4D97-AF65-F5344CB8AC3E}">
        <p14:creationId xmlns:p14="http://schemas.microsoft.com/office/powerpoint/2010/main" val="261989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  <p:sldLayoutId id="2147483649" r:id="rId4"/>
    <p:sldLayoutId id="2147483662" r:id="rId5"/>
    <p:sldLayoutId id="2147483661" r:id="rId6"/>
    <p:sldLayoutId id="2147483664" r:id="rId7"/>
    <p:sldLayoutId id="2147483663" r:id="rId8"/>
    <p:sldLayoutId id="2147483666" r:id="rId9"/>
    <p:sldLayoutId id="2147483665" r:id="rId10"/>
    <p:sldLayoutId id="2147483667" r:id="rId11"/>
    <p:sldLayoutId id="2147483668" r:id="rId12"/>
    <p:sldLayoutId id="2147483672" r:id="rId13"/>
    <p:sldLayoutId id="2147483670" r:id="rId14"/>
    <p:sldLayoutId id="2147483673" r:id="rId15"/>
    <p:sldLayoutId id="2147483671" r:id="rId16"/>
    <p:sldLayoutId id="2147483674" r:id="rId17"/>
    <p:sldLayoutId id="2147483669" r:id="rId18"/>
    <p:sldLayoutId id="2147483675" r:id="rId19"/>
  </p:sldLayoutIdLst>
  <p:txStyles>
    <p:titleStyle>
      <a:lvl1pPr algn="l" defTabSz="649924" rtl="0" eaLnBrk="1" latinLnBrk="0" hangingPunct="1">
        <a:spcBef>
          <a:spcPct val="0"/>
        </a:spcBef>
        <a:buNone/>
        <a:defRPr sz="78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0" indent="0" algn="l" defTabSz="649924" rtl="0" eaLnBrk="1" latinLnBrk="0" hangingPunct="1">
        <a:spcBef>
          <a:spcPct val="20000"/>
        </a:spcBef>
        <a:buFont typeface="Arial"/>
        <a:buNone/>
        <a:defRPr sz="4800" kern="1200" cap="all" baseline="0">
          <a:solidFill>
            <a:srgbClr val="25303B"/>
          </a:solidFill>
          <a:latin typeface="+mn-lt"/>
          <a:ea typeface="+mn-ea"/>
          <a:cs typeface="+mn-cs"/>
        </a:defRPr>
      </a:lvl1pPr>
      <a:lvl2pPr marL="1056127" indent="-406202" algn="l" defTabSz="649924" rtl="0" eaLnBrk="1" latinLnBrk="0" hangingPunct="1">
        <a:spcBef>
          <a:spcPct val="20000"/>
        </a:spcBef>
        <a:buFont typeface="Arial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4811" indent="-324962" algn="l" defTabSz="649924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734" indent="-324962" algn="l" defTabSz="64992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660" indent="-324962" algn="l" defTabSz="649924" rtl="0" eaLnBrk="1" latinLnBrk="0" hangingPunct="1">
        <a:spcBef>
          <a:spcPct val="20000"/>
        </a:spcBef>
        <a:buFont typeface="Arial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4583" indent="-324962" algn="l" defTabSz="64992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4508" indent="-324962" algn="l" defTabSz="64992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4432" indent="-324962" algn="l" defTabSz="64992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4357" indent="-324962" algn="l" defTabSz="649924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924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848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773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698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9621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9545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9470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9394" algn="l" defTabSz="64992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vS9k3xKwE&amp;feature=youtu.b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591" y="3593543"/>
            <a:ext cx="10944413" cy="2154115"/>
          </a:xfrm>
        </p:spPr>
        <p:txBody>
          <a:bodyPr>
            <a:noAutofit/>
          </a:bodyPr>
          <a:lstStyle/>
          <a:p>
            <a:r>
              <a:rPr lang="en-GB" sz="5400" dirty="0"/>
              <a:t>Concerning disadvantaged groups in urbanization—social security for unemployed and low-income, an example of U.K.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8939" y="7249886"/>
            <a:ext cx="9100273" cy="2258007"/>
          </a:xfrm>
        </p:spPr>
        <p:txBody>
          <a:bodyPr>
            <a:normAutofit/>
          </a:bodyPr>
          <a:lstStyle/>
          <a:p>
            <a:r>
              <a:rPr lang="en-GB" sz="2800" dirty="0" smtClean="0"/>
              <a:t>Professor Christine </a:t>
            </a:r>
            <a:r>
              <a:rPr lang="en-GB" sz="2800" dirty="0"/>
              <a:t>Skinner, University of York, UK</a:t>
            </a:r>
            <a:r>
              <a:rPr lang="en-GB" sz="2800" dirty="0" smtClean="0"/>
              <a:t>.</a:t>
            </a:r>
          </a:p>
          <a:p>
            <a:endParaRPr lang="en-GB" sz="1900" dirty="0" smtClean="0"/>
          </a:p>
          <a:p>
            <a:r>
              <a:rPr lang="en-GB" sz="1900" dirty="0" smtClean="0"/>
              <a:t>Henan university of economics and law, </a:t>
            </a:r>
            <a:r>
              <a:rPr lang="en-GB" sz="1900" dirty="0" err="1" smtClean="0"/>
              <a:t>zhengzhou</a:t>
            </a:r>
            <a:r>
              <a:rPr lang="en-GB" sz="1900" dirty="0" smtClean="0"/>
              <a:t>. china</a:t>
            </a:r>
          </a:p>
          <a:p>
            <a:r>
              <a:rPr lang="en-GB" sz="1900" dirty="0" smtClean="0"/>
              <a:t>October 26 2017 ‘</a:t>
            </a:r>
            <a:r>
              <a:rPr lang="en-GB" sz="1900" dirty="0" err="1" smtClean="0"/>
              <a:t>Longzi</a:t>
            </a:r>
            <a:r>
              <a:rPr lang="en-GB" sz="1900" dirty="0" smtClean="0"/>
              <a:t> </a:t>
            </a:r>
            <a:r>
              <a:rPr lang="en-GB" sz="1900" dirty="0"/>
              <a:t>Lake International Forum of Midwestern </a:t>
            </a:r>
            <a:r>
              <a:rPr lang="en-GB" sz="1900" dirty="0" smtClean="0"/>
              <a:t>Economy </a:t>
            </a:r>
            <a:r>
              <a:rPr lang="en-GB" sz="1900" dirty="0"/>
              <a:t>and Social Development and Industry </a:t>
            </a:r>
            <a:r>
              <a:rPr lang="en-GB" sz="1900" dirty="0" smtClean="0"/>
              <a:t>Innovation’</a:t>
            </a:r>
            <a:endParaRPr lang="en-GB" sz="19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570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2811732"/>
            <a:ext cx="11696445" cy="6531429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en-GB" sz="3500" dirty="0" smtClean="0"/>
              <a:t>As Government stated in its evaluation plans (2016:11)</a:t>
            </a:r>
          </a:p>
          <a:p>
            <a:pPr marL="649924" lvl="1" indent="0">
              <a:buNone/>
            </a:pPr>
            <a:r>
              <a:rPr lang="en-GB" sz="3500" dirty="0" smtClean="0">
                <a:solidFill>
                  <a:schemeClr val="bg1"/>
                </a:solidFill>
              </a:rPr>
              <a:t>‘If </a:t>
            </a:r>
            <a:r>
              <a:rPr lang="en-GB" sz="3500" dirty="0">
                <a:solidFill>
                  <a:schemeClr val="bg1"/>
                </a:solidFill>
              </a:rPr>
              <a:t>there are changes in the way that working age benefits are designed, delivered, articulated and understood, this will result in better work incentives, more personal responsibility, reduced </a:t>
            </a:r>
            <a:r>
              <a:rPr lang="en-GB" sz="3500" dirty="0" smtClean="0">
                <a:solidFill>
                  <a:schemeClr val="bg1"/>
                </a:solidFill>
              </a:rPr>
              <a:t>poverty </a:t>
            </a:r>
            <a:r>
              <a:rPr lang="en-GB" sz="3500" dirty="0">
                <a:solidFill>
                  <a:schemeClr val="bg1"/>
                </a:solidFill>
              </a:rPr>
              <a:t>and greater fairness in the welfare </a:t>
            </a:r>
            <a:r>
              <a:rPr lang="en-GB" sz="3500" dirty="0" smtClean="0">
                <a:solidFill>
                  <a:schemeClr val="bg1"/>
                </a:solidFill>
              </a:rPr>
              <a:t>system’.</a:t>
            </a:r>
          </a:p>
          <a:p>
            <a:pPr marL="342900" indent="-342900"/>
            <a:endParaRPr lang="en-GB" sz="35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GB" sz="3500" dirty="0" smtClean="0">
                <a:solidFill>
                  <a:schemeClr val="bg1"/>
                </a:solidFill>
              </a:rPr>
              <a:t>So design aims solve problems in previous multiple benefit system:</a:t>
            </a:r>
          </a:p>
          <a:p>
            <a:pPr marL="1107124" lvl="1" indent="-457200"/>
            <a:r>
              <a:rPr lang="en-GB" sz="3500" dirty="0" smtClean="0">
                <a:solidFill>
                  <a:schemeClr val="bg1"/>
                </a:solidFill>
              </a:rPr>
              <a:t>Unemployment </a:t>
            </a:r>
            <a:r>
              <a:rPr lang="en-GB" sz="3500" dirty="0">
                <a:solidFill>
                  <a:schemeClr val="bg1"/>
                </a:solidFill>
              </a:rPr>
              <a:t>trap (where people do not become better-off if they move into work) </a:t>
            </a:r>
          </a:p>
          <a:p>
            <a:pPr marL="1107124" lvl="1" indent="-457200"/>
            <a:r>
              <a:rPr lang="en-GB" sz="3500" dirty="0" smtClean="0">
                <a:solidFill>
                  <a:schemeClr val="bg1"/>
                </a:solidFill>
              </a:rPr>
              <a:t>Poverty </a:t>
            </a:r>
            <a:r>
              <a:rPr lang="en-GB" sz="3500" dirty="0">
                <a:solidFill>
                  <a:schemeClr val="bg1"/>
                </a:solidFill>
              </a:rPr>
              <a:t>trap (where it is hard to increase income by earning more, because benefit withdrawals offset increased </a:t>
            </a:r>
            <a:r>
              <a:rPr lang="en-GB" sz="3500" dirty="0" smtClean="0">
                <a:solidFill>
                  <a:schemeClr val="bg1"/>
                </a:solidFill>
              </a:rPr>
              <a:t>wages</a:t>
            </a:r>
          </a:p>
          <a:p>
            <a:pPr marL="1107124" lvl="1" indent="-457200"/>
            <a:endParaRPr lang="en-GB" sz="3500" dirty="0" smtClean="0">
              <a:solidFill>
                <a:schemeClr val="bg1"/>
              </a:solidFill>
            </a:endParaRPr>
          </a:p>
          <a:p>
            <a:pPr marL="50997" indent="-457200"/>
            <a:r>
              <a:rPr lang="en-GB" sz="3500" dirty="0" smtClean="0"/>
              <a:t>Key is </a:t>
            </a:r>
            <a:r>
              <a:rPr lang="en-GB" sz="3500" dirty="0"/>
              <a:t>g</a:t>
            </a:r>
            <a:r>
              <a:rPr lang="en-GB" sz="3500" dirty="0" smtClean="0"/>
              <a:t>reater </a:t>
            </a:r>
            <a:r>
              <a:rPr lang="en-GB" sz="3500" dirty="0"/>
              <a:t>CONDITIONALITY </a:t>
            </a:r>
            <a:r>
              <a:rPr lang="en-GB" sz="3500" dirty="0" smtClean="0"/>
              <a:t>attached </a:t>
            </a:r>
            <a:r>
              <a:rPr lang="en-GB" sz="3500" dirty="0"/>
              <a:t>to eligibility to receive it</a:t>
            </a:r>
            <a:endParaRPr lang="en-GB" sz="35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26" y="631501"/>
            <a:ext cx="70358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17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2700570"/>
            <a:ext cx="11696445" cy="6789147"/>
          </a:xfrm>
        </p:spPr>
        <p:txBody>
          <a:bodyPr>
            <a:normAutofit/>
          </a:bodyPr>
          <a:lstStyle/>
          <a:p>
            <a:pPr indent="-406203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CONDITIONALITY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8" y="442686"/>
            <a:ext cx="7029450" cy="16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883" y="4665469"/>
            <a:ext cx="2371584" cy="48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3897" y="3719706"/>
            <a:ext cx="9056848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Driver of reform – change behaviours to find work and stay in work</a:t>
            </a:r>
          </a:p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Mechanism ‘Claimant Commitment’- individual action plan</a:t>
            </a:r>
          </a:p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S</a:t>
            </a:r>
            <a:r>
              <a:rPr lang="en-GB" sz="3200" dirty="0" smtClean="0">
                <a:solidFill>
                  <a:schemeClr val="bg1"/>
                </a:solidFill>
              </a:rPr>
              <a:t>ets out required work related actions and the sanctions for non-compliance</a:t>
            </a:r>
          </a:p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Claimants are put in different conditionality groups depending on their status.</a:t>
            </a:r>
          </a:p>
          <a:p>
            <a:pPr lvl="0" indent="-424750">
              <a:spcBef>
                <a:spcPct val="20000"/>
              </a:spcBef>
              <a:buSzPct val="80000"/>
              <a:buFont typeface="Wingdings" charset="2"/>
              <a:buChar char="§"/>
            </a:pP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97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2317531"/>
            <a:ext cx="11696445" cy="6789147"/>
          </a:xfrm>
        </p:spPr>
        <p:txBody>
          <a:bodyPr>
            <a:normAutofit/>
          </a:bodyPr>
          <a:lstStyle/>
          <a:p>
            <a:pPr indent="-406203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CONDITIONALITY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8" y="442686"/>
            <a:ext cx="7029450" cy="16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2" y="4745421"/>
            <a:ext cx="2371584" cy="48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3897" y="3091349"/>
            <a:ext cx="90568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‘Full conditionality group’ for people not in work, have no care responsibilities and are fit to work. </a:t>
            </a:r>
          </a:p>
          <a:p>
            <a:pPr marL="1107124" lvl="1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Must seek a job and take up employment of 35 hours/week at minimum living wage</a:t>
            </a:r>
          </a:p>
          <a:p>
            <a:pPr lvl="0" indent="-424750">
              <a:spcBef>
                <a:spcPct val="20000"/>
              </a:spcBef>
              <a:buSzPct val="80000"/>
              <a:buFont typeface="Wingdings" charset="2"/>
              <a:buChar char="§"/>
            </a:pPr>
            <a:endParaRPr lang="en-GB" sz="3200" dirty="0">
              <a:solidFill>
                <a:schemeClr val="bg1"/>
              </a:solidFill>
            </a:endParaRPr>
          </a:p>
          <a:p>
            <a:pPr indent="-424750">
              <a:spcBef>
                <a:spcPct val="20000"/>
              </a:spcBef>
              <a:buSzPct val="80000"/>
              <a:buFont typeface="Wingdings" charset="2"/>
              <a:buChar char="§"/>
            </a:pPr>
            <a:r>
              <a:rPr lang="en-GB" sz="3200" dirty="0" smtClean="0">
                <a:solidFill>
                  <a:schemeClr val="bg1"/>
                </a:solidFill>
              </a:rPr>
              <a:t>The ‘no conditionality group’ </a:t>
            </a:r>
          </a:p>
          <a:p>
            <a:pPr marL="682374" lvl="1" indent="-457200">
              <a:spcBef>
                <a:spcPct val="2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bg1"/>
                </a:solidFill>
              </a:rPr>
              <a:t>Those with child &lt; 1 year old, or have other care responsibilities, or have serious </a:t>
            </a:r>
            <a:r>
              <a:rPr lang="en-GB" sz="3200" dirty="0">
                <a:solidFill>
                  <a:schemeClr val="bg1"/>
                </a:solidFill>
              </a:rPr>
              <a:t>health/disability </a:t>
            </a:r>
            <a:r>
              <a:rPr lang="en-GB" sz="3200" dirty="0" smtClean="0">
                <a:solidFill>
                  <a:schemeClr val="bg1"/>
                </a:solidFill>
              </a:rPr>
              <a:t>issues stop them working. </a:t>
            </a:r>
          </a:p>
          <a:p>
            <a:pPr marL="457200" lvl="1" indent="-457200">
              <a:spcBef>
                <a:spcPct val="20000"/>
              </a:spcBef>
              <a:buSzPct val="80000"/>
              <a:buFont typeface="Wingdings" panose="05000000000000000000" pitchFamily="2" charset="2"/>
              <a:buChar char="ü"/>
            </a:pPr>
            <a:r>
              <a:rPr lang="en-GB" sz="3200" dirty="0" smtClean="0">
                <a:solidFill>
                  <a:schemeClr val="bg1"/>
                </a:solidFill>
              </a:rPr>
              <a:t>Are receiving UC and working </a:t>
            </a:r>
            <a:r>
              <a:rPr lang="en-GB" sz="3200" dirty="0">
                <a:solidFill>
                  <a:schemeClr val="bg1"/>
                </a:solidFill>
              </a:rPr>
              <a:t>35 hours/week at minimum living </a:t>
            </a:r>
            <a:r>
              <a:rPr lang="en-GB" sz="3200" dirty="0" smtClean="0">
                <a:solidFill>
                  <a:schemeClr val="bg1"/>
                </a:solidFill>
              </a:rPr>
              <a:t>wage or higher</a:t>
            </a: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8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2317531"/>
            <a:ext cx="11696445" cy="6789147"/>
          </a:xfrm>
        </p:spPr>
        <p:txBody>
          <a:bodyPr>
            <a:normAutofit/>
          </a:bodyPr>
          <a:lstStyle/>
          <a:p>
            <a:pPr indent="-406203">
              <a:buNone/>
            </a:pPr>
            <a:r>
              <a:rPr lang="en-GB" sz="3600" dirty="0" smtClean="0">
                <a:solidFill>
                  <a:schemeClr val="bg1"/>
                </a:solidFill>
              </a:rPr>
              <a:t>CONDITIONALITY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8" y="442686"/>
            <a:ext cx="7029450" cy="16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242" y="4745421"/>
            <a:ext cx="2371584" cy="482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3897" y="3389586"/>
            <a:ext cx="9056848" cy="669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For those in low paid work and claiming UC, they must meet the ‘Earnings Threshold’ = 35 hours/ week at minimum living wage. If they do not:</a:t>
            </a:r>
          </a:p>
          <a:p>
            <a:pPr marL="1107124" lvl="1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Must work more hours – take on a second job – or increase their hourly earnings. </a:t>
            </a:r>
          </a:p>
          <a:p>
            <a:pPr marL="45720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Some not currently fit for work (unwell /childcare) must show preparing return to work</a:t>
            </a:r>
            <a:endParaRPr lang="en-GB" sz="3200" dirty="0">
              <a:solidFill>
                <a:schemeClr val="bg1"/>
              </a:solidFill>
            </a:endParaRPr>
          </a:p>
          <a:p>
            <a:pPr lvl="0" indent="-424750">
              <a:spcBef>
                <a:spcPct val="20000"/>
              </a:spcBef>
              <a:buSzPct val="80000"/>
              <a:buFont typeface="Wingdings" charset="2"/>
              <a:buChar char="§"/>
            </a:pPr>
            <a:endParaRPr lang="en-GB" sz="3200" dirty="0">
              <a:solidFill>
                <a:srgbClr val="FFFFFF"/>
              </a:solidFill>
            </a:endParaRPr>
          </a:p>
          <a:p>
            <a:pPr lvl="0" indent="-424750">
              <a:spcBef>
                <a:spcPct val="20000"/>
              </a:spcBef>
              <a:buSzPct val="80000"/>
              <a:buFont typeface="Wingdings" charset="2"/>
              <a:buChar char="§"/>
            </a:pPr>
            <a:endParaRPr lang="en-GB" sz="3200" dirty="0" smtClean="0">
              <a:solidFill>
                <a:srgbClr val="FFFFFF"/>
              </a:solidFill>
            </a:endParaRPr>
          </a:p>
          <a:p>
            <a:pPr lvl="0" indent="-424750">
              <a:spcBef>
                <a:spcPct val="20000"/>
              </a:spcBef>
              <a:buSzPct val="80000"/>
              <a:buFont typeface="Wingdings" charset="2"/>
              <a:buChar char="§"/>
            </a:pPr>
            <a:endParaRPr lang="en-GB" sz="3200" dirty="0">
              <a:solidFill>
                <a:srgbClr val="FFFFFF"/>
              </a:solidFill>
            </a:endParaRPr>
          </a:p>
          <a:p>
            <a:pPr lvl="0" indent="-424750">
              <a:spcBef>
                <a:spcPct val="20000"/>
              </a:spcBef>
              <a:buSzPct val="80000"/>
              <a:buFont typeface="Wingdings" charset="2"/>
              <a:buChar char="§"/>
            </a:pPr>
            <a:endParaRPr lang="en-GB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1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2317531"/>
            <a:ext cx="11696445" cy="6789147"/>
          </a:xfrm>
        </p:spPr>
        <p:txBody>
          <a:bodyPr>
            <a:normAutofit/>
          </a:bodyPr>
          <a:lstStyle/>
          <a:p>
            <a:pPr indent="-406203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SANCTIONS</a:t>
            </a:r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8" y="442686"/>
            <a:ext cx="7029450" cy="16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43898" y="3421116"/>
            <a:ext cx="10184524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The ‘Claimant Commitment’ made with the ‘work coach’.</a:t>
            </a:r>
          </a:p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Work coach decides if failure to comply.</a:t>
            </a:r>
          </a:p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Failure to comply = sanctions  </a:t>
            </a:r>
          </a:p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Sanction lose 100% of the standard allowance part of UC.</a:t>
            </a:r>
          </a:p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Sanctions lose 40% if a carer/ other vulnerable categories</a:t>
            </a:r>
          </a:p>
          <a:p>
            <a:pPr marL="457200" lvl="0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3 levels of sanctions:</a:t>
            </a:r>
          </a:p>
          <a:p>
            <a:pPr marL="1107124" lvl="1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4 weeks - 3 months</a:t>
            </a:r>
          </a:p>
          <a:p>
            <a:pPr marL="1107124" lvl="1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6 months </a:t>
            </a:r>
          </a:p>
          <a:p>
            <a:pPr marL="1107124" lvl="1" indent="-457200"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3 years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4098" name="Picture 2" descr="http://benefitsaware.centralenglandlc.org.uk/wp-content/uploads/2015/08/sanctione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969" y="5643519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79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2569779"/>
            <a:ext cx="10349619" cy="65369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Help With Finding Work</a:t>
            </a:r>
          </a:p>
          <a:p>
            <a:pPr indent="0">
              <a:buNone/>
            </a:pPr>
            <a:endParaRPr lang="en-GB" sz="36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en-GB" sz="3200" dirty="0" smtClean="0">
                <a:solidFill>
                  <a:schemeClr val="bg1"/>
                </a:solidFill>
              </a:rPr>
              <a:t>Job Centre Plus is local office where UC claimants meet ‘work coaches’ to agree their  ‘claimant commitment’.</a:t>
            </a:r>
          </a:p>
          <a:p>
            <a:pPr marL="342900" indent="-342900"/>
            <a:r>
              <a:rPr lang="en-GB" sz="3200" dirty="0" smtClean="0">
                <a:solidFill>
                  <a:schemeClr val="bg1"/>
                </a:solidFill>
              </a:rPr>
              <a:t>The Coach can refer people to the new ‘Work and Health Programme’.</a:t>
            </a:r>
          </a:p>
          <a:p>
            <a:pPr marL="342900" indent="-342900"/>
            <a:r>
              <a:rPr lang="en-GB" sz="3200" dirty="0" smtClean="0">
                <a:solidFill>
                  <a:schemeClr val="bg1"/>
                </a:solidFill>
              </a:rPr>
              <a:t>Designed to provide help for sick and disabled to return to work.</a:t>
            </a:r>
          </a:p>
          <a:p>
            <a:pPr marL="342900" indent="-342900"/>
            <a:r>
              <a:rPr lang="en-GB" sz="3200" dirty="0" smtClean="0">
                <a:solidFill>
                  <a:schemeClr val="bg1"/>
                </a:solidFill>
              </a:rPr>
              <a:t>Also all people can get help start their own business. </a:t>
            </a:r>
            <a:endParaRPr lang="en-GB" sz="25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7" y="396485"/>
            <a:ext cx="7035800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793" y="6747641"/>
            <a:ext cx="2507208" cy="25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8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6028" y="2290750"/>
            <a:ext cx="10657489" cy="6536900"/>
          </a:xfrm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GB" sz="4000" dirty="0" smtClean="0">
                <a:solidFill>
                  <a:schemeClr val="bg1"/>
                </a:solidFill>
              </a:rPr>
              <a:t>Help Start Own Business </a:t>
            </a:r>
          </a:p>
          <a:p>
            <a:pPr indent="0">
              <a:buNone/>
            </a:pPr>
            <a:endParaRPr lang="en-GB" sz="4000" dirty="0">
              <a:solidFill>
                <a:schemeClr val="bg1"/>
              </a:solidFill>
            </a:endParaRPr>
          </a:p>
          <a:p>
            <a:pPr marL="571500" indent="-571500"/>
            <a:r>
              <a:rPr lang="en-GB" sz="3200" dirty="0"/>
              <a:t>Jobcentre Plus </a:t>
            </a:r>
            <a:r>
              <a:rPr lang="en-GB" sz="3200" dirty="0" smtClean="0"/>
              <a:t>eligible </a:t>
            </a:r>
            <a:r>
              <a:rPr lang="en-GB" sz="3200" dirty="0"/>
              <a:t>and interested in setting up a business </a:t>
            </a:r>
            <a:endParaRPr lang="en-GB" sz="3200" dirty="0" smtClean="0"/>
          </a:p>
          <a:p>
            <a:pPr marL="571500" indent="-571500"/>
            <a:r>
              <a:rPr lang="en-GB" sz="3200" dirty="0" smtClean="0">
                <a:solidFill>
                  <a:schemeClr val="bg1"/>
                </a:solidFill>
              </a:rPr>
              <a:t>If have a good plan, will </a:t>
            </a:r>
            <a:r>
              <a:rPr lang="en-GB" sz="3200" dirty="0">
                <a:solidFill>
                  <a:schemeClr val="bg1"/>
                </a:solidFill>
              </a:rPr>
              <a:t>receive a volunteer business mentor to help </a:t>
            </a:r>
            <a:r>
              <a:rPr lang="en-GB" sz="3200" dirty="0" smtClean="0">
                <a:solidFill>
                  <a:schemeClr val="bg1"/>
                </a:solidFill>
              </a:rPr>
              <a:t>start </a:t>
            </a:r>
            <a:r>
              <a:rPr lang="en-GB" sz="3200" dirty="0">
                <a:solidFill>
                  <a:schemeClr val="bg1"/>
                </a:solidFill>
              </a:rPr>
              <a:t>business</a:t>
            </a:r>
          </a:p>
          <a:p>
            <a:pPr marL="571500" indent="-571500"/>
            <a:r>
              <a:rPr lang="en-GB" sz="3200" dirty="0" smtClean="0"/>
              <a:t>UC claimants may apply for ‘New </a:t>
            </a:r>
            <a:r>
              <a:rPr lang="en-GB" sz="3200" dirty="0"/>
              <a:t>Enterprise </a:t>
            </a:r>
            <a:r>
              <a:rPr lang="en-GB" sz="3200" dirty="0" smtClean="0"/>
              <a:t>Allowance’</a:t>
            </a:r>
          </a:p>
          <a:p>
            <a:pPr marL="571500" indent="-571500"/>
            <a:r>
              <a:rPr lang="en-GB" sz="3200" dirty="0" smtClean="0">
                <a:solidFill>
                  <a:schemeClr val="bg1"/>
                </a:solidFill>
              </a:rPr>
              <a:t>If business starts trading get allowance for 26 weeks</a:t>
            </a:r>
          </a:p>
          <a:p>
            <a:pPr marL="571500" indent="-571500"/>
            <a:endParaRPr lang="en-GB" sz="3200" dirty="0" smtClean="0">
              <a:solidFill>
                <a:schemeClr val="bg1"/>
              </a:solidFill>
            </a:endParaRPr>
          </a:p>
          <a:p>
            <a:pPr marL="571500" indent="-571500"/>
            <a:r>
              <a:rPr lang="en-GB" sz="3200" dirty="0" smtClean="0">
                <a:solidFill>
                  <a:schemeClr val="bg1"/>
                </a:solidFill>
              </a:rPr>
              <a:t>May also get start-up </a:t>
            </a:r>
            <a:r>
              <a:rPr lang="en-GB" sz="3200" dirty="0">
                <a:solidFill>
                  <a:schemeClr val="bg1"/>
                </a:solidFill>
              </a:rPr>
              <a:t>loan </a:t>
            </a:r>
            <a:r>
              <a:rPr lang="en-GB" sz="3200" dirty="0" smtClean="0">
                <a:solidFill>
                  <a:schemeClr val="bg1"/>
                </a:solidFill>
              </a:rPr>
              <a:t>4360 </a:t>
            </a:r>
            <a:r>
              <a:rPr lang="en-GB" sz="3200" dirty="0"/>
              <a:t>¥ </a:t>
            </a:r>
            <a:r>
              <a:rPr lang="en-GB" sz="3200" dirty="0" smtClean="0"/>
              <a:t>to </a:t>
            </a:r>
            <a:r>
              <a:rPr lang="en-GB" sz="3200" dirty="0" smtClean="0">
                <a:solidFill>
                  <a:schemeClr val="bg1"/>
                </a:solidFill>
              </a:rPr>
              <a:t>21800 </a:t>
            </a:r>
            <a:r>
              <a:rPr lang="en-GB" sz="3200" dirty="0"/>
              <a:t>¥ 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571500" indent="-571500"/>
            <a:r>
              <a:rPr lang="en-GB" sz="3200" dirty="0" smtClean="0">
                <a:solidFill>
                  <a:schemeClr val="bg1"/>
                </a:solidFill>
              </a:rPr>
              <a:t>Unsecured loan – fixed 6% interest (term 1-5years)</a:t>
            </a:r>
          </a:p>
          <a:p>
            <a:pPr indent="0">
              <a:buNone/>
            </a:pPr>
            <a:r>
              <a:rPr lang="en-GB" sz="3200" dirty="0" smtClean="0">
                <a:solidFill>
                  <a:schemeClr val="bg1"/>
                </a:solidFill>
                <a:hlinkClick r:id="rId3"/>
              </a:rPr>
              <a:t>https</a:t>
            </a:r>
            <a:r>
              <a:rPr lang="en-GB" sz="3200" dirty="0">
                <a:solidFill>
                  <a:schemeClr val="bg1"/>
                </a:solidFill>
                <a:hlinkClick r:id="rId3"/>
              </a:rPr>
              <a:t>://</a:t>
            </a:r>
            <a:r>
              <a:rPr lang="en-GB" sz="3200" dirty="0" smtClean="0">
                <a:solidFill>
                  <a:schemeClr val="bg1"/>
                </a:solidFill>
                <a:hlinkClick r:id="rId3"/>
              </a:rPr>
              <a:t>www.youtube.com/watch?v=9IvS9k3xKwE&amp;feature=youtu.be</a:t>
            </a:r>
            <a:endParaRPr lang="en-GB" sz="3200" dirty="0" smtClean="0">
              <a:solidFill>
                <a:schemeClr val="bg1"/>
              </a:solidFill>
            </a:endParaRPr>
          </a:p>
          <a:p>
            <a:pPr marL="571500" indent="-571500"/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57" y="396485"/>
            <a:ext cx="7035800" cy="135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7435" y="4747428"/>
            <a:ext cx="1854828" cy="185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513" y="7456050"/>
            <a:ext cx="3333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898" y="1202103"/>
            <a:ext cx="9345131" cy="1096767"/>
          </a:xfrm>
        </p:spPr>
        <p:txBody>
          <a:bodyPr>
            <a:normAutofit/>
          </a:bodyPr>
          <a:lstStyle/>
          <a:p>
            <a:r>
              <a:rPr lang="en-US" dirty="0" smtClean="0"/>
              <a:t>Business starts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9090" y="2727434"/>
            <a:ext cx="11414233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96,370 businesses set up through </a:t>
            </a:r>
            <a:r>
              <a:rPr lang="en-GB" sz="3200" dirty="0" smtClean="0">
                <a:solidFill>
                  <a:schemeClr val="bg1"/>
                </a:solidFill>
              </a:rPr>
              <a:t>NEA </a:t>
            </a:r>
            <a:r>
              <a:rPr lang="en-GB" sz="3200" dirty="0">
                <a:solidFill>
                  <a:schemeClr val="bg1"/>
                </a:solidFill>
              </a:rPr>
              <a:t>scheme by 95,320 </a:t>
            </a:r>
            <a:r>
              <a:rPr lang="en-GB" sz="3200" dirty="0" smtClean="0">
                <a:solidFill>
                  <a:schemeClr val="bg1"/>
                </a:solidFill>
              </a:rPr>
              <a:t>individuals (2011-2016).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bg1"/>
                </a:solidFill>
              </a:rPr>
              <a:t>69% of people who started a business </a:t>
            </a:r>
            <a:r>
              <a:rPr lang="en-GB" sz="3200" dirty="0" smtClean="0">
                <a:solidFill>
                  <a:schemeClr val="bg1"/>
                </a:solidFill>
              </a:rPr>
              <a:t>were aged 25-49 </a:t>
            </a:r>
            <a:r>
              <a:rPr lang="en-GB" sz="3200" dirty="0">
                <a:solidFill>
                  <a:schemeClr val="bg1"/>
                </a:solidFill>
              </a:rPr>
              <a:t>year </a:t>
            </a:r>
            <a:r>
              <a:rPr lang="en-GB" sz="3200" dirty="0" smtClean="0">
                <a:solidFill>
                  <a:schemeClr val="bg1"/>
                </a:solidFill>
              </a:rPr>
              <a:t>old.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bg1"/>
                </a:solidFill>
              </a:rPr>
              <a:t>Approx</a:t>
            </a:r>
            <a:r>
              <a:rPr lang="en-GB" sz="3200" dirty="0" smtClean="0">
                <a:solidFill>
                  <a:schemeClr val="bg1"/>
                </a:solidFill>
              </a:rPr>
              <a:t> 40% women and 60% men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For 2015-16:  </a:t>
            </a:r>
            <a:r>
              <a:rPr lang="en-GB" sz="3200" dirty="0">
                <a:solidFill>
                  <a:schemeClr val="bg1"/>
                </a:solidFill>
              </a:rPr>
              <a:t>52% of NEA </a:t>
            </a:r>
            <a:r>
              <a:rPr lang="en-GB" sz="3200" dirty="0" smtClean="0">
                <a:solidFill>
                  <a:schemeClr val="bg1"/>
                </a:solidFill>
              </a:rPr>
              <a:t>starts (31,250)  progressed </a:t>
            </a:r>
            <a:r>
              <a:rPr lang="en-GB" sz="3200" dirty="0">
                <a:solidFill>
                  <a:schemeClr val="bg1"/>
                </a:solidFill>
              </a:rPr>
              <a:t>to set up a </a:t>
            </a:r>
            <a:r>
              <a:rPr lang="en-GB" sz="3200" dirty="0" smtClean="0">
                <a:solidFill>
                  <a:schemeClr val="bg1"/>
                </a:solidFill>
              </a:rPr>
              <a:t>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bg1"/>
                </a:solidFill>
              </a:rPr>
              <a:t>Since 2015 – New Enterprise Allowance scheme was provided by contractors appointed by DWP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0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031" y="2229987"/>
            <a:ext cx="11694319" cy="1626129"/>
          </a:xfrm>
        </p:spPr>
        <p:txBody>
          <a:bodyPr/>
          <a:lstStyle/>
          <a:p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Conclusion </a:t>
            </a: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287" y="4098215"/>
            <a:ext cx="11411333" cy="528226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UK – one function of the state is provide social security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Universal credit – single benefit delivered by </a:t>
            </a:r>
            <a:r>
              <a:rPr lang="en-GB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dwp</a:t>
            </a: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for people of working age on low income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All claimants expected to work – conditions and sanctions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Principle:  work best route out of poverty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 if in work – expected work to a ‘threshold’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 disabled and sick are expected prepare for work, if 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Universal credit – increasing emphasis  on conditionality to drive behaviour change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Dwp</a:t>
            </a:r>
            <a:r>
              <a:rPr lang="en-GB" sz="2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also Support entrepreneurs for business start-ups </a:t>
            </a:r>
          </a:p>
        </p:txBody>
      </p:sp>
    </p:spTree>
    <p:extLst>
      <p:ext uri="{BB962C8B-B14F-4D97-AF65-F5344CB8AC3E}">
        <p14:creationId xmlns:p14="http://schemas.microsoft.com/office/powerpoint/2010/main" val="215129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898" y="1202103"/>
            <a:ext cx="9345131" cy="1096767"/>
          </a:xfrm>
        </p:spPr>
        <p:txBody>
          <a:bodyPr>
            <a:normAutofit/>
          </a:bodyPr>
          <a:lstStyle/>
          <a:p>
            <a:r>
              <a:rPr lang="en-US" dirty="0" smtClean="0"/>
              <a:t>NEA - </a:t>
            </a:r>
            <a:endParaRPr lang="en-US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9" y="2443655"/>
            <a:ext cx="11225048" cy="666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1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08" y="1214442"/>
            <a:ext cx="6944831" cy="109676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3184634"/>
            <a:ext cx="11696445" cy="5922044"/>
          </a:xfrm>
        </p:spPr>
        <p:txBody>
          <a:bodyPr>
            <a:normAutofit/>
          </a:bodyPr>
          <a:lstStyle/>
          <a:p>
            <a:pPr marL="336747" indent="-742950">
              <a:buFont typeface="+mj-lt"/>
              <a:buAutoNum type="arabicPeriod"/>
            </a:pPr>
            <a:r>
              <a:rPr lang="en-GB" sz="3600" dirty="0" smtClean="0">
                <a:solidFill>
                  <a:schemeClr val="bg1"/>
                </a:solidFill>
              </a:rPr>
              <a:t>Define Welfare State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3600" dirty="0" smtClean="0">
                <a:solidFill>
                  <a:schemeClr val="bg1"/>
                </a:solidFill>
              </a:rPr>
              <a:t>UK Social Security System</a:t>
            </a:r>
          </a:p>
          <a:p>
            <a:pPr marL="742950" indent="-742950">
              <a:buFont typeface="+mj-lt"/>
              <a:buAutoNum type="arabicPeriod"/>
            </a:pPr>
            <a:endParaRPr lang="en-GB" sz="2800" dirty="0" smtClean="0">
              <a:solidFill>
                <a:schemeClr val="bg1"/>
              </a:solidFill>
            </a:endParaRPr>
          </a:p>
          <a:p>
            <a:pPr indent="-406203">
              <a:buNone/>
            </a:pPr>
            <a:r>
              <a:rPr lang="en-GB" sz="2800" dirty="0" smtClean="0">
                <a:solidFill>
                  <a:schemeClr val="bg1"/>
                </a:solidFill>
              </a:rPr>
              <a:t>Working age adults:</a:t>
            </a:r>
          </a:p>
          <a:p>
            <a:pPr indent="-406203">
              <a:buNone/>
            </a:pPr>
            <a:endParaRPr lang="en-GB" sz="2800" dirty="0" smtClean="0">
              <a:solidFill>
                <a:schemeClr val="bg1"/>
              </a:solidFill>
            </a:endParaRPr>
          </a:p>
          <a:p>
            <a:pPr marL="50997" indent="-457200"/>
            <a:r>
              <a:rPr lang="en-GB" sz="2800" dirty="0" smtClean="0">
                <a:solidFill>
                  <a:schemeClr val="bg1"/>
                </a:solidFill>
              </a:rPr>
              <a:t>Means-tested support - Universal Credit </a:t>
            </a:r>
          </a:p>
          <a:p>
            <a:pPr marL="50997" indent="-457200"/>
            <a:r>
              <a:rPr lang="en-GB" sz="2800" dirty="0" smtClean="0">
                <a:solidFill>
                  <a:schemeClr val="bg1"/>
                </a:solidFill>
              </a:rPr>
              <a:t>Conditionality </a:t>
            </a:r>
          </a:p>
          <a:p>
            <a:pPr marL="50997" indent="-457200"/>
            <a:r>
              <a:rPr lang="en-GB" sz="2800" dirty="0" smtClean="0">
                <a:solidFill>
                  <a:schemeClr val="bg1"/>
                </a:solidFill>
              </a:rPr>
              <a:t>Sanctions</a:t>
            </a:r>
          </a:p>
          <a:p>
            <a:pPr marL="50997" indent="-457200"/>
            <a:r>
              <a:rPr lang="en-GB" sz="2800" dirty="0" smtClean="0">
                <a:solidFill>
                  <a:schemeClr val="bg1"/>
                </a:solidFill>
              </a:rPr>
              <a:t>Support entrepreneurs  - self-employment</a:t>
            </a:r>
          </a:p>
        </p:txBody>
      </p:sp>
    </p:spTree>
    <p:extLst>
      <p:ext uri="{BB962C8B-B14F-4D97-AF65-F5344CB8AC3E}">
        <p14:creationId xmlns:p14="http://schemas.microsoft.com/office/powerpoint/2010/main" val="155697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08" y="473463"/>
            <a:ext cx="6944831" cy="1096767"/>
          </a:xfrm>
        </p:spPr>
        <p:txBody>
          <a:bodyPr/>
          <a:lstStyle/>
          <a:p>
            <a:r>
              <a:rPr lang="en-US" dirty="0" smtClean="0"/>
              <a:t>State Welfare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1781503"/>
            <a:ext cx="11696445" cy="7325175"/>
          </a:xfrm>
        </p:spPr>
        <p:txBody>
          <a:bodyPr>
            <a:noAutofit/>
          </a:bodyPr>
          <a:lstStyle/>
          <a:p>
            <a:pPr marL="457200" indent="-457200"/>
            <a:r>
              <a:rPr lang="en-GB" sz="2800" dirty="0" smtClean="0">
                <a:solidFill>
                  <a:schemeClr val="bg1"/>
                </a:solidFill>
              </a:rPr>
              <a:t>Majority of ‘welfare’ not delivered by the state in UK, we have a mixed economy of welfare  (services </a:t>
            </a:r>
            <a:r>
              <a:rPr lang="en-GB" sz="2800" dirty="0">
                <a:solidFill>
                  <a:schemeClr val="bg1"/>
                </a:solidFill>
              </a:rPr>
              <a:t>provided by private, public, not-for-profit and informal </a:t>
            </a:r>
            <a:r>
              <a:rPr lang="en-GB" sz="2800" dirty="0" smtClean="0">
                <a:solidFill>
                  <a:schemeClr val="bg1"/>
                </a:solidFill>
              </a:rPr>
              <a:t>sectors).</a:t>
            </a:r>
          </a:p>
          <a:p>
            <a:pPr marL="457200" indent="-457200"/>
            <a:endParaRPr lang="en-GB" sz="28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GB" sz="2800" dirty="0" smtClean="0">
                <a:solidFill>
                  <a:schemeClr val="bg1"/>
                </a:solidFill>
              </a:rPr>
              <a:t>Difficult define welfare state – it is extensive and covers education provision, health and social care services, pensions and other things. </a:t>
            </a:r>
          </a:p>
          <a:p>
            <a:pPr marL="457200" indent="-457200"/>
            <a:endParaRPr lang="en-GB" sz="28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GB" sz="2800" dirty="0" smtClean="0">
                <a:solidFill>
                  <a:schemeClr val="bg1"/>
                </a:solidFill>
              </a:rPr>
              <a:t>A simpler definition is WS = a function of Government and its departments. </a:t>
            </a:r>
          </a:p>
          <a:p>
            <a:pPr marL="457200" indent="-457200"/>
            <a:endParaRPr lang="en-GB" sz="28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GB" sz="2800" dirty="0">
                <a:solidFill>
                  <a:schemeClr val="bg1"/>
                </a:solidFill>
              </a:rPr>
              <a:t>O</a:t>
            </a:r>
            <a:r>
              <a:rPr lang="en-GB" sz="2800" dirty="0" smtClean="0">
                <a:solidFill>
                  <a:schemeClr val="bg1"/>
                </a:solidFill>
              </a:rPr>
              <a:t>ne function of the welfare state, is to provide social </a:t>
            </a:r>
            <a:r>
              <a:rPr lang="en-GB" sz="2800" dirty="0">
                <a:solidFill>
                  <a:schemeClr val="bg1"/>
                </a:solidFill>
              </a:rPr>
              <a:t>security benefits to </a:t>
            </a:r>
            <a:r>
              <a:rPr lang="en-GB" sz="2800" dirty="0" smtClean="0">
                <a:solidFill>
                  <a:schemeClr val="bg1"/>
                </a:solidFill>
              </a:rPr>
              <a:t>vulnerable citizens</a:t>
            </a:r>
            <a:r>
              <a:rPr lang="en-GB" sz="2800" dirty="0">
                <a:solidFill>
                  <a:schemeClr val="bg1"/>
                </a:solidFill>
              </a:rPr>
              <a:t>’ </a:t>
            </a:r>
            <a:r>
              <a:rPr lang="en-GB" sz="2800" dirty="0" smtClean="0">
                <a:solidFill>
                  <a:schemeClr val="bg1"/>
                </a:solidFill>
              </a:rPr>
              <a:t>in need  </a:t>
            </a:r>
          </a:p>
          <a:p>
            <a:pPr marL="457200" indent="-457200"/>
            <a:endParaRPr lang="en-GB" sz="28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GB" sz="2800" dirty="0" smtClean="0">
                <a:solidFill>
                  <a:schemeClr val="bg1"/>
                </a:solidFill>
              </a:rPr>
              <a:t>Narrow definition of Social Security: system of income maintenance – it provides cash benefits for those in need/ in periods of vulnerability</a:t>
            </a:r>
          </a:p>
          <a:p>
            <a:pPr marL="457200" indent="-457200"/>
            <a:endParaRPr lang="en-GB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3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12" y="441289"/>
            <a:ext cx="8059116" cy="109676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Social Security Spending</a:t>
            </a:r>
            <a:endParaRPr lang="en-GB" dirty="0"/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568325" y="1749425"/>
            <a:ext cx="11712575" cy="7772400"/>
            <a:chOff x="358" y="1102"/>
            <a:chExt cx="7378" cy="4896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58" y="1102"/>
              <a:ext cx="7378" cy="48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2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" y="1102"/>
              <a:ext cx="7388" cy="490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2854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75" y="1131641"/>
            <a:ext cx="9345131" cy="1096767"/>
          </a:xfrm>
        </p:spPr>
        <p:txBody>
          <a:bodyPr>
            <a:normAutofit/>
          </a:bodyPr>
          <a:lstStyle/>
          <a:p>
            <a:r>
              <a:rPr lang="en-US" dirty="0" smtClean="0"/>
              <a:t>UK Social Security System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2575249"/>
            <a:ext cx="11696445" cy="6531429"/>
          </a:xfrm>
        </p:spPr>
        <p:txBody>
          <a:bodyPr>
            <a:normAutofit/>
          </a:bodyPr>
          <a:lstStyle/>
          <a:p>
            <a:pPr marL="1381089" lvl="1" indent="-731165"/>
            <a:endParaRPr lang="en-GB" sz="3200" dirty="0">
              <a:solidFill>
                <a:schemeClr val="bg1"/>
              </a:solidFill>
            </a:endParaRPr>
          </a:p>
          <a:p>
            <a:pPr marL="324962" indent="-731165">
              <a:buFont typeface="+mj-lt"/>
              <a:buAutoNum type="arabicPeriod"/>
            </a:pPr>
            <a:endParaRPr lang="en-GB" sz="2500" i="1" dirty="0">
              <a:solidFill>
                <a:schemeClr val="bg1"/>
              </a:solidFill>
            </a:endParaRPr>
          </a:p>
        </p:txBody>
      </p:sp>
      <p:pic>
        <p:nvPicPr>
          <p:cNvPr id="5" name="Picture 13" descr="dwplogo_below_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14202" y="2795423"/>
            <a:ext cx="4230590" cy="266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5939" y="2401285"/>
            <a:ext cx="5812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government department responsible for the social security system IS DWP.</a:t>
            </a:r>
          </a:p>
          <a:p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Administers cash social security benefits.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938" y="5612645"/>
            <a:ext cx="1190440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</a:t>
            </a:r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ain categories of social security benefits: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Contributory benefits  </a:t>
            </a:r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e.g. retirement </a:t>
            </a:r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pension.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Means-tested benefits </a:t>
            </a:r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Universal Credit (working age)</a:t>
            </a:r>
          </a:p>
          <a:p>
            <a:pPr marL="742950" lvl="0" indent="-742950">
              <a:buFont typeface="+mj-lt"/>
              <a:buAutoNum type="arabicPeriod"/>
            </a:pPr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Categorical </a:t>
            </a:r>
            <a:r>
              <a:rPr lang="en-GB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benefits </a:t>
            </a:r>
            <a:r>
              <a:rPr lang="en-GB" sz="3600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- </a:t>
            </a:r>
            <a:r>
              <a:rPr lang="en-GB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Child </a:t>
            </a:r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Benefit</a:t>
            </a:r>
          </a:p>
          <a:p>
            <a:pPr lvl="0"/>
            <a:endParaRPr lang="en-GB" sz="36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lvl="0"/>
            <a:r>
              <a:rPr lang="en-GB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Focus now only on working age benefits </a:t>
            </a:r>
            <a:r>
              <a:rPr lang="en-GB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Universal Credit</a:t>
            </a:r>
            <a:endParaRPr lang="en-GB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742950" lvl="0" indent="-742950">
              <a:buFont typeface="+mj-lt"/>
              <a:buAutoNum type="arabicPeriod"/>
            </a:pPr>
            <a:endParaRPr lang="en-GB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3011214"/>
            <a:ext cx="11696445" cy="6095464"/>
          </a:xfrm>
        </p:spPr>
        <p:txBody>
          <a:bodyPr>
            <a:noAutofit/>
          </a:bodyPr>
          <a:lstStyle/>
          <a:p>
            <a:pPr marL="50997" indent="-457200"/>
            <a:r>
              <a:rPr lang="en-GB" sz="3200" dirty="0" smtClean="0">
                <a:solidFill>
                  <a:schemeClr val="bg1"/>
                </a:solidFill>
              </a:rPr>
              <a:t>Most radical reform of social security since its inception in 1945.</a:t>
            </a:r>
          </a:p>
          <a:p>
            <a:pPr marL="50997" indent="-457200"/>
            <a:endParaRPr lang="en-GB" sz="3200" dirty="0" smtClean="0">
              <a:solidFill>
                <a:schemeClr val="bg1"/>
              </a:solidFill>
            </a:endParaRPr>
          </a:p>
          <a:p>
            <a:pPr marL="50997" indent="-457200"/>
            <a:r>
              <a:rPr lang="en-GB" sz="3200" dirty="0">
                <a:solidFill>
                  <a:schemeClr val="bg1"/>
                </a:solidFill>
              </a:rPr>
              <a:t>One integrated benefit –  replaces 6 complex </a:t>
            </a:r>
            <a:r>
              <a:rPr lang="en-GB" sz="3200" dirty="0" smtClean="0">
                <a:solidFill>
                  <a:schemeClr val="bg1"/>
                </a:solidFill>
              </a:rPr>
              <a:t>benefits</a:t>
            </a:r>
          </a:p>
          <a:p>
            <a:pPr marL="50997" indent="-457200"/>
            <a:r>
              <a:rPr lang="en-GB" sz="3200" dirty="0">
                <a:solidFill>
                  <a:schemeClr val="bg1"/>
                </a:solidFill>
              </a:rPr>
              <a:t>Implemented 2013-14 - Rolling programme complete 2020.</a:t>
            </a:r>
          </a:p>
          <a:p>
            <a:pPr marL="50997" indent="-457200"/>
            <a:r>
              <a:rPr lang="en-GB" sz="3200" dirty="0" smtClean="0">
                <a:solidFill>
                  <a:schemeClr val="bg1"/>
                </a:solidFill>
              </a:rPr>
              <a:t>Benefit is for working age people on a low income </a:t>
            </a:r>
          </a:p>
          <a:p>
            <a:pPr marL="457200" indent="-457200"/>
            <a:r>
              <a:rPr lang="en-GB" sz="3200" dirty="0" smtClean="0">
                <a:solidFill>
                  <a:schemeClr val="bg1"/>
                </a:solidFill>
              </a:rPr>
              <a:t>Entitlement </a:t>
            </a:r>
            <a:r>
              <a:rPr lang="en-GB" sz="3200" dirty="0">
                <a:solidFill>
                  <a:schemeClr val="bg1"/>
                </a:solidFill>
              </a:rPr>
              <a:t>– means tested based on income and savings level</a:t>
            </a:r>
          </a:p>
          <a:p>
            <a:pPr marL="457200" indent="-457200"/>
            <a:r>
              <a:rPr lang="en-GB" sz="3200" dirty="0" smtClean="0">
                <a:solidFill>
                  <a:schemeClr val="bg1"/>
                </a:solidFill>
              </a:rPr>
              <a:t>Provides basic allowance - topped up by elements to recognise specific needs (housing, children, disability </a:t>
            </a:r>
            <a:r>
              <a:rPr lang="en-GB" sz="3200" dirty="0" err="1" smtClean="0">
                <a:solidFill>
                  <a:schemeClr val="bg1"/>
                </a:solidFill>
              </a:rPr>
              <a:t>etc</a:t>
            </a:r>
            <a:r>
              <a:rPr lang="en-GB" sz="3200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/>
            <a:r>
              <a:rPr lang="en-GB" sz="3200" dirty="0" smtClean="0">
                <a:solidFill>
                  <a:schemeClr val="bg1"/>
                </a:solidFill>
              </a:rPr>
              <a:t>Everyone of working age on low income – including those who are sick or disabled to claim UC.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8" y="442686"/>
            <a:ext cx="7029450" cy="16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60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5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1056252" indent="-406251">
              <a:spcBef>
                <a:spcPct val="20000"/>
              </a:spcBef>
              <a:buFont typeface="Arial" panose="020B0604020202020204" pitchFamily="34" charset="0"/>
              <a:buChar char="–"/>
              <a:defRPr sz="4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625003" indent="-325001">
              <a:spcBef>
                <a:spcPct val="20000"/>
              </a:spcBef>
              <a:buFont typeface="Arial" panose="020B0604020202020204" pitchFamily="34" charset="0"/>
              <a:buChar char="•"/>
              <a:defRPr sz="3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2275004" indent="-32500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925006" indent="-325001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3575007" indent="-325001" defTabSz="65000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4225008" indent="-325001" defTabSz="65000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4875009" indent="-325001" defTabSz="65000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5525011" indent="-325001" defTabSz="65000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C614D-9E99-4269-A280-6F0C0C72A3C5}" type="slidenum">
              <a:rPr lang="en-GB" altLang="en-US" sz="1700">
                <a:solidFill>
                  <a:srgbClr val="5E6263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700">
              <a:solidFill>
                <a:srgbClr val="5E626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76728" y="4705612"/>
            <a:ext cx="3045396" cy="2730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anchor="ctr"/>
          <a:lstStyle/>
          <a:p>
            <a:pPr algn="ctr" eaLnBrk="1" hangingPunct="1">
              <a:defRPr/>
            </a:pPr>
            <a:r>
              <a:rPr lang="en-GB" sz="4500" b="1" dirty="0" smtClean="0">
                <a:solidFill>
                  <a:schemeClr val="tx1"/>
                </a:solidFill>
                <a:cs typeface="Arial" charset="0"/>
              </a:rPr>
              <a:t>Earnings</a:t>
            </a:r>
            <a:endParaRPr lang="en-GB" sz="45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6728" y="2749741"/>
            <a:ext cx="3045396" cy="1955872"/>
          </a:xfrm>
          <a:prstGeom prst="rect">
            <a:avLst/>
          </a:prstGeom>
          <a:pattFill prst="diagBrick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00" tIns="65000" rIns="130000" bIns="65000" anchor="ctr"/>
          <a:lstStyle/>
          <a:p>
            <a:pPr algn="ctr">
              <a:defRPr/>
            </a:pPr>
            <a:r>
              <a:rPr lang="en-GB" sz="5100" b="1" i="1" dirty="0">
                <a:solidFill>
                  <a:schemeClr val="tx1"/>
                </a:solidFill>
              </a:rPr>
              <a:t>UC paid</a:t>
            </a:r>
          </a:p>
        </p:txBody>
      </p:sp>
      <p:grpSp>
        <p:nvGrpSpPr>
          <p:cNvPr id="56325" name="Group 9"/>
          <p:cNvGrpSpPr>
            <a:grpSpLocks/>
          </p:cNvGrpSpPr>
          <p:nvPr/>
        </p:nvGrpSpPr>
        <p:grpSpPr bwMode="auto">
          <a:xfrm>
            <a:off x="1856243" y="2749742"/>
            <a:ext cx="3235209" cy="4687543"/>
            <a:chOff x="1470091" y="975829"/>
            <a:chExt cx="2016405" cy="3226402"/>
          </a:xfrm>
        </p:grpSpPr>
        <p:sp>
          <p:nvSpPr>
            <p:cNvPr id="3" name="Rectangle 2"/>
            <p:cNvSpPr/>
            <p:nvPr/>
          </p:nvSpPr>
          <p:spPr>
            <a:xfrm>
              <a:off x="1470091" y="2739722"/>
              <a:ext cx="2016405" cy="146250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500" b="1" dirty="0">
                  <a:solidFill>
                    <a:schemeClr val="tx1"/>
                  </a:solidFill>
                </a:rPr>
                <a:t>Personal </a:t>
              </a:r>
            </a:p>
            <a:p>
              <a:pPr algn="ctr">
                <a:defRPr/>
              </a:pPr>
              <a:r>
                <a:rPr lang="en-GB" sz="4500" b="1" dirty="0">
                  <a:solidFill>
                    <a:schemeClr val="tx1"/>
                  </a:solidFill>
                </a:rPr>
                <a:t>allowance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470091" y="975829"/>
              <a:ext cx="2016405" cy="9136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Housing costs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470091" y="1826051"/>
              <a:ext cx="2016405" cy="9152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Elements</a:t>
              </a:r>
            </a:p>
          </p:txBody>
        </p:sp>
      </p:grpSp>
      <p:sp>
        <p:nvSpPr>
          <p:cNvPr id="56326" name="TextBox 8"/>
          <p:cNvSpPr txBox="1">
            <a:spLocks noChangeArrowheads="1"/>
          </p:cNvSpPr>
          <p:nvPr/>
        </p:nvSpPr>
        <p:spPr bwMode="auto">
          <a:xfrm>
            <a:off x="816618" y="264247"/>
            <a:ext cx="11358198" cy="109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00" tIns="65000" rIns="130000" bIns="6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63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Calibri" panose="020F0502020204030204" pitchFamily="34" charset="0"/>
              </a:rPr>
              <a:t>Calculating Universal Credit</a:t>
            </a:r>
          </a:p>
        </p:txBody>
      </p:sp>
      <p:sp>
        <p:nvSpPr>
          <p:cNvPr id="56327" name="TextBox 11"/>
          <p:cNvSpPr txBox="1">
            <a:spLocks noChangeArrowheads="1"/>
          </p:cNvSpPr>
          <p:nvPr/>
        </p:nvSpPr>
        <p:spPr bwMode="auto">
          <a:xfrm>
            <a:off x="1624211" y="1599026"/>
            <a:ext cx="4069551" cy="10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0" tIns="65000" rIns="130000" bIns="6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7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Needs</a:t>
            </a:r>
            <a:endParaRPr lang="en-GB" altLang="en-US" sz="57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328" name="TextBox 12"/>
          <p:cNvSpPr txBox="1">
            <a:spLocks noChangeArrowheads="1"/>
          </p:cNvSpPr>
          <p:nvPr/>
        </p:nvSpPr>
        <p:spPr bwMode="auto">
          <a:xfrm>
            <a:off x="6129141" y="1600154"/>
            <a:ext cx="6095303" cy="100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00" tIns="65000" rIns="130000" bIns="65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7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Benefit top-up</a:t>
            </a:r>
          </a:p>
        </p:txBody>
      </p:sp>
      <p:pic>
        <p:nvPicPr>
          <p:cNvPr id="56329" name="Picture 11" descr="Image result for scales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386" y="6603891"/>
            <a:ext cx="2639343" cy="2116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92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6327" grpId="0"/>
      <p:bldP spid="563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8" y="442686"/>
            <a:ext cx="7029450" cy="16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843898" y="2412125"/>
            <a:ext cx="10916526" cy="61958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sz="12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800" dirty="0" smtClean="0"/>
              <a:t>People remain </a:t>
            </a:r>
            <a:r>
              <a:rPr lang="en-GB" sz="3800" dirty="0"/>
              <a:t>on Universal Credit </a:t>
            </a:r>
            <a:r>
              <a:rPr lang="en-GB" sz="3800" dirty="0" smtClean="0"/>
              <a:t>(UC) as they move </a:t>
            </a:r>
            <a:r>
              <a:rPr lang="en-GB" sz="3800" dirty="0"/>
              <a:t>in and out of </a:t>
            </a:r>
            <a:r>
              <a:rPr lang="en-GB" sz="3800" dirty="0" smtClean="0"/>
              <a:t>work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3800" dirty="0"/>
          </a:p>
          <a:p>
            <a:pPr marL="457200" indent="-457200">
              <a:lnSpc>
                <a:spcPct val="110000"/>
              </a:lnSpc>
            </a:pPr>
            <a:r>
              <a:rPr lang="en-GB" sz="3800" dirty="0" smtClean="0"/>
              <a:t>UC </a:t>
            </a:r>
            <a:r>
              <a:rPr lang="en-GB" sz="3800" dirty="0"/>
              <a:t>amount changes as pattern of work </a:t>
            </a:r>
            <a:r>
              <a:rPr lang="en-GB" sz="3800" dirty="0" smtClean="0"/>
              <a:t>changes – 63% earnings taper</a:t>
            </a:r>
          </a:p>
          <a:p>
            <a:pPr indent="0">
              <a:lnSpc>
                <a:spcPct val="110000"/>
              </a:lnSpc>
              <a:buNone/>
            </a:pPr>
            <a:endParaRPr lang="en-GB" sz="38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800" dirty="0" smtClean="0"/>
              <a:t>Based on monthly </a:t>
            </a:r>
            <a:r>
              <a:rPr lang="en-GB" sz="3800" dirty="0"/>
              <a:t>assessment of </a:t>
            </a:r>
            <a:r>
              <a:rPr lang="en-GB" sz="3800" dirty="0" smtClean="0"/>
              <a:t>income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3800" dirty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800" dirty="0" smtClean="0"/>
              <a:t>Paid directly into people’s bank accounts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3800" dirty="0" smtClean="0"/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3800" dirty="0" smtClean="0"/>
              <a:t>HMRC – Real Time Information re income</a:t>
            </a:r>
            <a:endParaRPr lang="en-GB" sz="3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7" y="6888887"/>
            <a:ext cx="4421181" cy="240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410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43898" y="3048214"/>
            <a:ext cx="11696445" cy="6531429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sz="3200" dirty="0" smtClean="0"/>
              <a:t>Aims: ‘ambitious</a:t>
            </a:r>
            <a:r>
              <a:rPr lang="en-GB" sz="3200" dirty="0"/>
              <a:t>, complex and </a:t>
            </a:r>
            <a:r>
              <a:rPr lang="en-GB" sz="3200" dirty="0" smtClean="0"/>
              <a:t>far–reaching’</a:t>
            </a:r>
          </a:p>
          <a:p>
            <a:pPr indent="0">
              <a:buNone/>
            </a:pPr>
            <a:endParaRPr lang="en-GB" sz="3200" dirty="0" smtClean="0"/>
          </a:p>
          <a:p>
            <a:pPr marL="457200" indent="-457200"/>
            <a:r>
              <a:rPr lang="en-GB" sz="3200" dirty="0" smtClean="0"/>
              <a:t>To </a:t>
            </a:r>
            <a:r>
              <a:rPr lang="en-GB" sz="3200" dirty="0"/>
              <a:t>encourage more people into </a:t>
            </a:r>
            <a:r>
              <a:rPr lang="en-GB" sz="3200" dirty="0" smtClean="0"/>
              <a:t>work</a:t>
            </a:r>
          </a:p>
          <a:p>
            <a:pPr marL="457200" indent="-457200"/>
            <a:r>
              <a:rPr lang="en-GB" sz="3200" dirty="0" smtClean="0"/>
              <a:t>To </a:t>
            </a:r>
            <a:r>
              <a:rPr lang="en-GB" sz="3200" dirty="0"/>
              <a:t>make even small amounts of work pay </a:t>
            </a:r>
            <a:endParaRPr lang="en-GB" sz="3200" dirty="0" smtClean="0"/>
          </a:p>
          <a:p>
            <a:pPr marL="457200" indent="-457200"/>
            <a:r>
              <a:rPr lang="en-GB" sz="3200" dirty="0" smtClean="0"/>
              <a:t>To </a:t>
            </a:r>
            <a:r>
              <a:rPr lang="en-GB" sz="3200" dirty="0"/>
              <a:t>smooth the transition into work </a:t>
            </a:r>
            <a:r>
              <a:rPr lang="en-GB" sz="3200" dirty="0" smtClean="0"/>
              <a:t>with a single </a:t>
            </a:r>
            <a:r>
              <a:rPr lang="en-GB" sz="3200" dirty="0"/>
              <a:t>benefit </a:t>
            </a:r>
            <a:endParaRPr lang="en-GB" sz="3200" dirty="0" smtClean="0"/>
          </a:p>
          <a:p>
            <a:pPr marL="457200" indent="-457200"/>
            <a:r>
              <a:rPr lang="en-GB" sz="3200" dirty="0" smtClean="0"/>
              <a:t>To </a:t>
            </a:r>
            <a:r>
              <a:rPr lang="en-GB" sz="3200" dirty="0"/>
              <a:t>tackle poverty </a:t>
            </a:r>
            <a:r>
              <a:rPr lang="en-GB" sz="3200" dirty="0" smtClean="0"/>
              <a:t>two ways:</a:t>
            </a:r>
          </a:p>
          <a:p>
            <a:pPr marL="1513327" lvl="1" indent="-457200"/>
            <a:r>
              <a:rPr lang="en-GB" sz="3200" dirty="0" smtClean="0">
                <a:solidFill>
                  <a:schemeClr val="bg1"/>
                </a:solidFill>
              </a:rPr>
              <a:t>by simplifying the system and making it easier for more people to claim</a:t>
            </a:r>
          </a:p>
          <a:p>
            <a:pPr marL="1513327" lvl="1" indent="-457200"/>
            <a:r>
              <a:rPr lang="en-GB" sz="3200" dirty="0">
                <a:solidFill>
                  <a:schemeClr val="bg1"/>
                </a:solidFill>
              </a:rPr>
              <a:t>b</a:t>
            </a:r>
            <a:r>
              <a:rPr lang="en-GB" sz="3200" dirty="0" smtClean="0">
                <a:solidFill>
                  <a:schemeClr val="bg1"/>
                </a:solidFill>
              </a:rPr>
              <a:t>y rewarding  people for working more hours</a:t>
            </a:r>
            <a:r>
              <a:rPr lang="en-GB" sz="3900" dirty="0" smtClean="0"/>
              <a:t>.</a:t>
            </a:r>
          </a:p>
          <a:p>
            <a:pPr marL="1513327" lvl="1" indent="-457200"/>
            <a:endParaRPr lang="en-GB" sz="3900" dirty="0" smtClean="0"/>
          </a:p>
          <a:p>
            <a:pPr marL="457200" indent="-457200"/>
            <a:endParaRPr lang="en-GB" sz="3200" dirty="0"/>
          </a:p>
          <a:p>
            <a:pPr marL="1513327" lvl="1" indent="-457200"/>
            <a:endParaRPr lang="en-GB" sz="39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98" y="389553"/>
            <a:ext cx="7029450" cy="162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499080"/>
      </p:ext>
    </p:extLst>
  </p:cSld>
  <p:clrMapOvr>
    <a:masterClrMapping/>
  </p:clrMapOvr>
</p:sld>
</file>

<file path=ppt/theme/theme1.xml><?xml version="1.0" encoding="utf-8"?>
<a:theme xmlns:a="http://schemas.openxmlformats.org/drawingml/2006/main" name="uoy-powerpoint-standardscreen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uoy-powerpoint-standardscreen</Template>
  <TotalTime>5482</TotalTime>
  <Words>1248</Words>
  <Application>Microsoft Office PowerPoint</Application>
  <PresentationFormat>Custom</PresentationFormat>
  <Paragraphs>172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uoy-powerpoint-standardscreen</vt:lpstr>
      <vt:lpstr>Concerning disadvantaged groups in urbanization—social security for unemployed and low-income, an example of U.K.</vt:lpstr>
      <vt:lpstr>Introduction</vt:lpstr>
      <vt:lpstr>State Welfare </vt:lpstr>
      <vt:lpstr>Social Security Spending</vt:lpstr>
      <vt:lpstr>UK Social Security 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Business starts</vt:lpstr>
      <vt:lpstr>Conclusion </vt:lpstr>
      <vt:lpstr>NEA - </vt:lpstr>
    </vt:vector>
  </TitlesOfParts>
  <Company>The University of York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Lock</dc:creator>
  <cp:lastModifiedBy>user</cp:lastModifiedBy>
  <cp:revision>133</cp:revision>
  <cp:lastPrinted>2017-07-09T16:53:08Z</cp:lastPrinted>
  <dcterms:created xsi:type="dcterms:W3CDTF">2016-10-03T14:02:28Z</dcterms:created>
  <dcterms:modified xsi:type="dcterms:W3CDTF">2017-10-20T15:59:22Z</dcterms:modified>
</cp:coreProperties>
</file>